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845" r:id="rId1"/>
    <p:sldMasterId id="2147483868" r:id="rId2"/>
    <p:sldMasterId id="2147483875" r:id="rId3"/>
  </p:sldMasterIdLst>
  <p:notesMasterIdLst>
    <p:notesMasterId r:id="rId55"/>
  </p:notesMasterIdLst>
  <p:sldIdLst>
    <p:sldId id="285" r:id="rId4"/>
    <p:sldId id="400" r:id="rId5"/>
    <p:sldId id="425" r:id="rId6"/>
    <p:sldId id="520" r:id="rId7"/>
    <p:sldId id="509" r:id="rId8"/>
    <p:sldId id="508" r:id="rId9"/>
    <p:sldId id="458" r:id="rId10"/>
    <p:sldId id="465" r:id="rId11"/>
    <p:sldId id="444" r:id="rId12"/>
    <p:sldId id="416" r:id="rId13"/>
    <p:sldId id="466" r:id="rId14"/>
    <p:sldId id="470" r:id="rId15"/>
    <p:sldId id="399" r:id="rId16"/>
    <p:sldId id="463" r:id="rId17"/>
    <p:sldId id="471" r:id="rId18"/>
    <p:sldId id="472" r:id="rId19"/>
    <p:sldId id="473" r:id="rId20"/>
    <p:sldId id="467" r:id="rId21"/>
    <p:sldId id="468" r:id="rId22"/>
    <p:sldId id="469" r:id="rId23"/>
    <p:sldId id="445" r:id="rId24"/>
    <p:sldId id="446" r:id="rId25"/>
    <p:sldId id="403" r:id="rId26"/>
    <p:sldId id="429" r:id="rId27"/>
    <p:sldId id="395" r:id="rId28"/>
    <p:sldId id="420" r:id="rId29"/>
    <p:sldId id="474" r:id="rId30"/>
    <p:sldId id="475" r:id="rId31"/>
    <p:sldId id="476" r:id="rId32"/>
    <p:sldId id="479" r:id="rId33"/>
    <p:sldId id="477" r:id="rId34"/>
    <p:sldId id="478" r:id="rId35"/>
    <p:sldId id="480" r:id="rId36"/>
    <p:sldId id="481" r:id="rId37"/>
    <p:sldId id="483" r:id="rId38"/>
    <p:sldId id="486" r:id="rId39"/>
    <p:sldId id="487" r:id="rId40"/>
    <p:sldId id="488" r:id="rId41"/>
    <p:sldId id="489" r:id="rId42"/>
    <p:sldId id="510" r:id="rId43"/>
    <p:sldId id="511" r:id="rId44"/>
    <p:sldId id="512" r:id="rId45"/>
    <p:sldId id="513" r:id="rId46"/>
    <p:sldId id="514" r:id="rId47"/>
    <p:sldId id="515" r:id="rId48"/>
    <p:sldId id="516" r:id="rId49"/>
    <p:sldId id="517" r:id="rId50"/>
    <p:sldId id="518" r:id="rId51"/>
    <p:sldId id="519" r:id="rId52"/>
    <p:sldId id="495" r:id="rId53"/>
    <p:sldId id="258"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8AFF"/>
    <a:srgbClr val="FF6600"/>
    <a:srgbClr val="69A6FF"/>
    <a:srgbClr val="89B9FF"/>
    <a:srgbClr val="B7D4FF"/>
    <a:srgbClr val="E7F1FF"/>
    <a:srgbClr val="C1DAFF"/>
    <a:srgbClr val="93B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63459" autoAdjust="0"/>
  </p:normalViewPr>
  <p:slideViewPr>
    <p:cSldViewPr>
      <p:cViewPr varScale="1">
        <p:scale>
          <a:sx n="68" d="100"/>
          <a:sy n="68" d="100"/>
        </p:scale>
        <p:origin x="-168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5" d="100"/>
          <a:sy n="55" d="100"/>
        </p:scale>
        <p:origin x="-2904"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F296A-1EA1-48EA-A3CE-9A4FEB988AB6}" type="doc">
      <dgm:prSet loTypeId="urn:microsoft.com/office/officeart/2005/8/layout/vList3#2" loCatId="list" qsTypeId="urn:microsoft.com/office/officeart/2005/8/quickstyle/simple1#1" qsCatId="simple" csTypeId="urn:microsoft.com/office/officeart/2005/8/colors/accent1_2#1" csCatId="accent1" phldr="1"/>
      <dgm:spPr/>
    </dgm:pt>
    <dgm:pt modelId="{2C380893-DE11-4045-8DEB-D72377EDCD5F}">
      <dgm:prSet phldrT="[文本]" custT="1"/>
      <dgm:spPr>
        <a:xfrm rot="10800000">
          <a:off x="1019442" y="1691"/>
          <a:ext cx="3468906" cy="582782"/>
        </a:xfr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000" b="1" dirty="0" smtClean="0">
              <a:solidFill>
                <a:srgbClr val="FFFFFF"/>
              </a:solidFill>
              <a:latin typeface="Calibri"/>
              <a:ea typeface="宋体"/>
              <a:cs typeface="+mn-cs"/>
            </a:rPr>
            <a:t>信息存储技术</a:t>
          </a:r>
          <a:endParaRPr lang="zh-CN" altLang="en-US" sz="2000" b="1" dirty="0">
            <a:solidFill>
              <a:srgbClr val="FFFFFF"/>
            </a:solidFill>
            <a:latin typeface="Calibri"/>
            <a:ea typeface="宋体"/>
            <a:cs typeface="+mn-cs"/>
          </a:endParaRPr>
        </a:p>
      </dgm:t>
    </dgm:pt>
    <dgm:pt modelId="{6FBAA348-5866-4051-8552-B618003544A4}" type="parTrans" cxnId="{E0F6B222-C22B-4289-BA5B-A1877187D217}">
      <dgm:prSet/>
      <dgm:spPr/>
      <dgm:t>
        <a:bodyPr/>
        <a:lstStyle/>
        <a:p>
          <a:endParaRPr lang="zh-CN" altLang="en-US" sz="1400" b="1"/>
        </a:p>
      </dgm:t>
    </dgm:pt>
    <dgm:pt modelId="{DECA91E1-FCBB-4484-AA80-911221951453}" type="sibTrans" cxnId="{E0F6B222-C22B-4289-BA5B-A1877187D217}">
      <dgm:prSet/>
      <dgm:spPr/>
      <dgm:t>
        <a:bodyPr/>
        <a:lstStyle/>
        <a:p>
          <a:endParaRPr lang="zh-CN" altLang="en-US" sz="1400" b="1"/>
        </a:p>
      </dgm:t>
    </dgm:pt>
    <dgm:pt modelId="{F354CD96-8AA5-4133-9203-6A3A2A44CC5D}">
      <dgm:prSet phldrT="[文本]" custT="1"/>
      <dgm:spPr>
        <a:xfrm rot="10800000">
          <a:off x="1019442" y="1515186"/>
          <a:ext cx="3468906" cy="582782"/>
        </a:xfr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000" b="1" dirty="0" smtClean="0">
              <a:solidFill>
                <a:srgbClr val="FFFFFF"/>
              </a:solidFill>
              <a:latin typeface="Calibri"/>
              <a:ea typeface="宋体"/>
              <a:cs typeface="+mn-cs"/>
            </a:rPr>
            <a:t>云计算</a:t>
          </a:r>
          <a:endParaRPr lang="zh-CN" altLang="en-US" sz="2000" b="1" dirty="0">
            <a:solidFill>
              <a:srgbClr val="FFFFFF"/>
            </a:solidFill>
            <a:latin typeface="Calibri"/>
            <a:ea typeface="宋体"/>
            <a:cs typeface="+mn-cs"/>
          </a:endParaRPr>
        </a:p>
      </dgm:t>
    </dgm:pt>
    <dgm:pt modelId="{31982FC5-AC47-4201-AFEF-0C179EF3712E}" type="parTrans" cxnId="{DB832F19-B2C5-4AAA-BCF1-15A0E67DDF21}">
      <dgm:prSet/>
      <dgm:spPr/>
      <dgm:t>
        <a:bodyPr/>
        <a:lstStyle/>
        <a:p>
          <a:endParaRPr lang="zh-CN" altLang="en-US" sz="1400" b="1"/>
        </a:p>
      </dgm:t>
    </dgm:pt>
    <dgm:pt modelId="{6DB5C48E-44D5-41EA-8C03-AAEF64F557EA}" type="sibTrans" cxnId="{DB832F19-B2C5-4AAA-BCF1-15A0E67DDF21}">
      <dgm:prSet/>
      <dgm:spPr/>
      <dgm:t>
        <a:bodyPr/>
        <a:lstStyle/>
        <a:p>
          <a:endParaRPr lang="zh-CN" altLang="en-US" sz="1400" b="1"/>
        </a:p>
      </dgm:t>
    </dgm:pt>
    <dgm:pt modelId="{E7BDF21F-2C84-423D-AB04-EB15B2D154E7}">
      <dgm:prSet phldrT="[文本]" custT="1"/>
      <dgm:spPr>
        <a:xfrm rot="10800000">
          <a:off x="1019442" y="2271933"/>
          <a:ext cx="3468906" cy="582782"/>
        </a:xfr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000" b="1" dirty="0" smtClean="0">
              <a:solidFill>
                <a:srgbClr val="FFFFFF"/>
              </a:solidFill>
              <a:latin typeface="Calibri"/>
              <a:ea typeface="宋体"/>
              <a:cs typeface="+mn-cs"/>
            </a:rPr>
            <a:t>数据资源</a:t>
          </a:r>
          <a:endParaRPr lang="zh-CN" altLang="en-US" sz="2000" b="1" dirty="0">
            <a:solidFill>
              <a:srgbClr val="FFFFFF"/>
            </a:solidFill>
            <a:latin typeface="Calibri"/>
            <a:ea typeface="宋体"/>
            <a:cs typeface="+mn-cs"/>
          </a:endParaRPr>
        </a:p>
      </dgm:t>
    </dgm:pt>
    <dgm:pt modelId="{AC2E7627-8883-4A0F-AE4F-3DC4D0AA1618}" type="parTrans" cxnId="{45ED0056-ECB9-4C3F-ACA6-F1E901E578FF}">
      <dgm:prSet/>
      <dgm:spPr/>
      <dgm:t>
        <a:bodyPr/>
        <a:lstStyle/>
        <a:p>
          <a:endParaRPr lang="zh-CN" altLang="en-US" sz="1400" b="1"/>
        </a:p>
      </dgm:t>
    </dgm:pt>
    <dgm:pt modelId="{31DA18BD-8FF4-4F30-B265-0BC5F4368FDF}" type="sibTrans" cxnId="{45ED0056-ECB9-4C3F-ACA6-F1E901E578FF}">
      <dgm:prSet/>
      <dgm:spPr/>
      <dgm:t>
        <a:bodyPr/>
        <a:lstStyle/>
        <a:p>
          <a:endParaRPr lang="zh-CN" altLang="en-US" sz="1400" b="1"/>
        </a:p>
      </dgm:t>
    </dgm:pt>
    <dgm:pt modelId="{D7E4CDA6-F6F5-459A-A9EB-30310A8D5C5C}">
      <dgm:prSet custT="1"/>
      <dgm:spPr>
        <a:xfrm rot="10800000">
          <a:off x="1019442" y="758439"/>
          <a:ext cx="3468906" cy="582782"/>
        </a:xfr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000" b="1" dirty="0" smtClean="0">
              <a:solidFill>
                <a:srgbClr val="FFFFFF"/>
              </a:solidFill>
              <a:latin typeface="Calibri"/>
              <a:ea typeface="宋体"/>
              <a:cs typeface="+mn-cs"/>
            </a:rPr>
            <a:t>处理分析技术</a:t>
          </a:r>
          <a:endParaRPr lang="zh-CN" altLang="en-US" sz="2000" b="1" dirty="0">
            <a:solidFill>
              <a:srgbClr val="FFFFFF"/>
            </a:solidFill>
            <a:latin typeface="Calibri"/>
            <a:ea typeface="宋体"/>
            <a:cs typeface="+mn-cs"/>
          </a:endParaRPr>
        </a:p>
      </dgm:t>
    </dgm:pt>
    <dgm:pt modelId="{35CB2F8D-91EF-4583-88F6-0E9DFE73C29D}" type="parTrans" cxnId="{3ED2ABBD-6709-418E-8963-DC6DD2290CA7}">
      <dgm:prSet/>
      <dgm:spPr/>
      <dgm:t>
        <a:bodyPr/>
        <a:lstStyle/>
        <a:p>
          <a:endParaRPr lang="zh-CN" altLang="en-US" sz="1400" b="1"/>
        </a:p>
      </dgm:t>
    </dgm:pt>
    <dgm:pt modelId="{9AB47F7A-2BDA-4300-A3AD-3703D9D4A3AD}" type="sibTrans" cxnId="{3ED2ABBD-6709-418E-8963-DC6DD2290CA7}">
      <dgm:prSet/>
      <dgm:spPr/>
      <dgm:t>
        <a:bodyPr/>
        <a:lstStyle/>
        <a:p>
          <a:endParaRPr lang="zh-CN" altLang="en-US" sz="1400" b="1"/>
        </a:p>
      </dgm:t>
    </dgm:pt>
    <dgm:pt modelId="{8E373D71-1668-4D8A-AFAB-883E3337E027}" type="pres">
      <dgm:prSet presAssocID="{364F296A-1EA1-48EA-A3CE-9A4FEB988AB6}" presName="linearFlow" presStyleCnt="0">
        <dgm:presLayoutVars>
          <dgm:dir/>
          <dgm:resizeHandles val="exact"/>
        </dgm:presLayoutVars>
      </dgm:prSet>
      <dgm:spPr/>
    </dgm:pt>
    <dgm:pt modelId="{FAE72332-6A21-4220-AF3B-6A38F9A55B84}" type="pres">
      <dgm:prSet presAssocID="{2C380893-DE11-4045-8DEB-D72377EDCD5F}" presName="composite" presStyleCnt="0"/>
      <dgm:spPr/>
    </dgm:pt>
    <dgm:pt modelId="{788C6B6B-49EA-4C20-8EA4-FBA9DE69A173}" type="pres">
      <dgm:prSet presAssocID="{2C380893-DE11-4045-8DEB-D72377EDCD5F}" presName="imgShp" presStyleLbl="fgImgPlace1" presStyleIdx="0" presStyleCnt="4"/>
      <dgm:spPr>
        <a:xfrm>
          <a:off x="728051" y="1691"/>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zh-CN" altLang="en-US"/>
        </a:p>
      </dgm:t>
    </dgm:pt>
    <dgm:pt modelId="{1DCB3223-F9B6-4E3C-B753-8AB00A2B8F46}" type="pres">
      <dgm:prSet presAssocID="{2C380893-DE11-4045-8DEB-D72377EDCD5F}" presName="txShp" presStyleLbl="node1" presStyleIdx="0" presStyleCnt="4">
        <dgm:presLayoutVars>
          <dgm:bulletEnabled val="1"/>
        </dgm:presLayoutVars>
      </dgm:prSet>
      <dgm:spPr>
        <a:prstGeom prst="homePlate">
          <a:avLst/>
        </a:prstGeom>
      </dgm:spPr>
      <dgm:t>
        <a:bodyPr/>
        <a:lstStyle/>
        <a:p>
          <a:endParaRPr lang="zh-CN" altLang="en-US"/>
        </a:p>
      </dgm:t>
    </dgm:pt>
    <dgm:pt modelId="{7BCA49B3-5823-4470-8E20-5CACCE10325D}" type="pres">
      <dgm:prSet presAssocID="{DECA91E1-FCBB-4484-AA80-911221951453}" presName="spacing" presStyleCnt="0"/>
      <dgm:spPr/>
    </dgm:pt>
    <dgm:pt modelId="{111F5867-5A92-4E6E-8C54-41E3C6E45206}" type="pres">
      <dgm:prSet presAssocID="{D7E4CDA6-F6F5-459A-A9EB-30310A8D5C5C}" presName="composite" presStyleCnt="0"/>
      <dgm:spPr/>
    </dgm:pt>
    <dgm:pt modelId="{BC81A6EB-745F-4820-A1BF-A049027DA3B3}" type="pres">
      <dgm:prSet presAssocID="{D7E4CDA6-F6F5-459A-A9EB-30310A8D5C5C}" presName="imgShp" presStyleLbl="fgImgPlace1" presStyleIdx="1" presStyleCnt="4"/>
      <dgm:spPr>
        <a:xfrm>
          <a:off x="728051" y="758439"/>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gm:spPr>
    </dgm:pt>
    <dgm:pt modelId="{951D5890-66A4-4B86-B3A2-EB33F50137C8}" type="pres">
      <dgm:prSet presAssocID="{D7E4CDA6-F6F5-459A-A9EB-30310A8D5C5C}" presName="txShp" presStyleLbl="node1" presStyleIdx="1" presStyleCnt="4">
        <dgm:presLayoutVars>
          <dgm:bulletEnabled val="1"/>
        </dgm:presLayoutVars>
      </dgm:prSet>
      <dgm:spPr>
        <a:prstGeom prst="homePlate">
          <a:avLst/>
        </a:prstGeom>
      </dgm:spPr>
      <dgm:t>
        <a:bodyPr/>
        <a:lstStyle/>
        <a:p>
          <a:endParaRPr lang="zh-CN" altLang="en-US"/>
        </a:p>
      </dgm:t>
    </dgm:pt>
    <dgm:pt modelId="{2B6DCCFF-CD5C-4E29-907C-0FBD130A9531}" type="pres">
      <dgm:prSet presAssocID="{9AB47F7A-2BDA-4300-A3AD-3703D9D4A3AD}" presName="spacing" presStyleCnt="0"/>
      <dgm:spPr/>
    </dgm:pt>
    <dgm:pt modelId="{F86B3BB8-D89D-44DE-B95C-B595C1D7AE95}" type="pres">
      <dgm:prSet presAssocID="{F354CD96-8AA5-4133-9203-6A3A2A44CC5D}" presName="composite" presStyleCnt="0"/>
      <dgm:spPr/>
    </dgm:pt>
    <dgm:pt modelId="{0B7BC27B-7BBA-4D80-AFED-DA13FE5B5CD7}" type="pres">
      <dgm:prSet presAssocID="{F354CD96-8AA5-4133-9203-6A3A2A44CC5D}" presName="imgShp" presStyleLbl="fgImgPlace1" presStyleIdx="2" presStyleCnt="4"/>
      <dgm:spPr>
        <a:xfrm>
          <a:off x="728051" y="1515186"/>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gm:spPr>
    </dgm:pt>
    <dgm:pt modelId="{02241757-F290-43B4-82EA-EFF13713D8FA}" type="pres">
      <dgm:prSet presAssocID="{F354CD96-8AA5-4133-9203-6A3A2A44CC5D}" presName="txShp" presStyleLbl="node1" presStyleIdx="2" presStyleCnt="4">
        <dgm:presLayoutVars>
          <dgm:bulletEnabled val="1"/>
        </dgm:presLayoutVars>
      </dgm:prSet>
      <dgm:spPr>
        <a:prstGeom prst="homePlate">
          <a:avLst/>
        </a:prstGeom>
      </dgm:spPr>
      <dgm:t>
        <a:bodyPr/>
        <a:lstStyle/>
        <a:p>
          <a:endParaRPr lang="zh-CN" altLang="en-US"/>
        </a:p>
      </dgm:t>
    </dgm:pt>
    <dgm:pt modelId="{5CD95483-1132-4BE5-9BDC-013F3B2D22C6}" type="pres">
      <dgm:prSet presAssocID="{6DB5C48E-44D5-41EA-8C03-AAEF64F557EA}" presName="spacing" presStyleCnt="0"/>
      <dgm:spPr/>
    </dgm:pt>
    <dgm:pt modelId="{30CAE8BB-2178-4121-A6D1-F178E3D7E404}" type="pres">
      <dgm:prSet presAssocID="{E7BDF21F-2C84-423D-AB04-EB15B2D154E7}" presName="composite" presStyleCnt="0"/>
      <dgm:spPr/>
    </dgm:pt>
    <dgm:pt modelId="{15224C03-4E83-43D2-8E73-2B12781456A9}" type="pres">
      <dgm:prSet presAssocID="{E7BDF21F-2C84-423D-AB04-EB15B2D154E7}" presName="imgShp" presStyleLbl="fgImgPlace1" presStyleIdx="3" presStyleCnt="4"/>
      <dgm:spPr>
        <a:xfrm>
          <a:off x="728051" y="2271933"/>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gm:spPr>
    </dgm:pt>
    <dgm:pt modelId="{7BD005BE-8477-461C-BB3B-6A5C49780117}" type="pres">
      <dgm:prSet presAssocID="{E7BDF21F-2C84-423D-AB04-EB15B2D154E7}" presName="txShp" presStyleLbl="node1" presStyleIdx="3" presStyleCnt="4">
        <dgm:presLayoutVars>
          <dgm:bulletEnabled val="1"/>
        </dgm:presLayoutVars>
      </dgm:prSet>
      <dgm:spPr>
        <a:prstGeom prst="homePlate">
          <a:avLst/>
        </a:prstGeom>
      </dgm:spPr>
      <dgm:t>
        <a:bodyPr/>
        <a:lstStyle/>
        <a:p>
          <a:endParaRPr lang="zh-CN" altLang="en-US"/>
        </a:p>
      </dgm:t>
    </dgm:pt>
  </dgm:ptLst>
  <dgm:cxnLst>
    <dgm:cxn modelId="{424155A8-0522-4160-BA1D-2AEBC70537CD}" type="presOf" srcId="{E7BDF21F-2C84-423D-AB04-EB15B2D154E7}" destId="{7BD005BE-8477-461C-BB3B-6A5C49780117}" srcOrd="0" destOrd="0" presId="urn:microsoft.com/office/officeart/2005/8/layout/vList3#2"/>
    <dgm:cxn modelId="{F34C9641-A2B4-4176-B43E-4FC0017CCE0A}" type="presOf" srcId="{364F296A-1EA1-48EA-A3CE-9A4FEB988AB6}" destId="{8E373D71-1668-4D8A-AFAB-883E3337E027}" srcOrd="0" destOrd="0" presId="urn:microsoft.com/office/officeart/2005/8/layout/vList3#2"/>
    <dgm:cxn modelId="{3ED2ABBD-6709-418E-8963-DC6DD2290CA7}" srcId="{364F296A-1EA1-48EA-A3CE-9A4FEB988AB6}" destId="{D7E4CDA6-F6F5-459A-A9EB-30310A8D5C5C}" srcOrd="1" destOrd="0" parTransId="{35CB2F8D-91EF-4583-88F6-0E9DFE73C29D}" sibTransId="{9AB47F7A-2BDA-4300-A3AD-3703D9D4A3AD}"/>
    <dgm:cxn modelId="{45ED0056-ECB9-4C3F-ACA6-F1E901E578FF}" srcId="{364F296A-1EA1-48EA-A3CE-9A4FEB988AB6}" destId="{E7BDF21F-2C84-423D-AB04-EB15B2D154E7}" srcOrd="3" destOrd="0" parTransId="{AC2E7627-8883-4A0F-AE4F-3DC4D0AA1618}" sibTransId="{31DA18BD-8FF4-4F30-B265-0BC5F4368FDF}"/>
    <dgm:cxn modelId="{DB832F19-B2C5-4AAA-BCF1-15A0E67DDF21}" srcId="{364F296A-1EA1-48EA-A3CE-9A4FEB988AB6}" destId="{F354CD96-8AA5-4133-9203-6A3A2A44CC5D}" srcOrd="2" destOrd="0" parTransId="{31982FC5-AC47-4201-AFEF-0C179EF3712E}" sibTransId="{6DB5C48E-44D5-41EA-8C03-AAEF64F557EA}"/>
    <dgm:cxn modelId="{43437AE5-C265-4215-83B3-965990EB8B35}" type="presOf" srcId="{2C380893-DE11-4045-8DEB-D72377EDCD5F}" destId="{1DCB3223-F9B6-4E3C-B753-8AB00A2B8F46}" srcOrd="0" destOrd="0" presId="urn:microsoft.com/office/officeart/2005/8/layout/vList3#2"/>
    <dgm:cxn modelId="{36D2D704-9438-47E6-87AF-4C95EEEDBCD8}" type="presOf" srcId="{D7E4CDA6-F6F5-459A-A9EB-30310A8D5C5C}" destId="{951D5890-66A4-4B86-B3A2-EB33F50137C8}" srcOrd="0" destOrd="0" presId="urn:microsoft.com/office/officeart/2005/8/layout/vList3#2"/>
    <dgm:cxn modelId="{64DE1D9B-D0B3-4230-BC04-D9E46918C354}" type="presOf" srcId="{F354CD96-8AA5-4133-9203-6A3A2A44CC5D}" destId="{02241757-F290-43B4-82EA-EFF13713D8FA}" srcOrd="0" destOrd="0" presId="urn:microsoft.com/office/officeart/2005/8/layout/vList3#2"/>
    <dgm:cxn modelId="{E0F6B222-C22B-4289-BA5B-A1877187D217}" srcId="{364F296A-1EA1-48EA-A3CE-9A4FEB988AB6}" destId="{2C380893-DE11-4045-8DEB-D72377EDCD5F}" srcOrd="0" destOrd="0" parTransId="{6FBAA348-5866-4051-8552-B618003544A4}" sibTransId="{DECA91E1-FCBB-4484-AA80-911221951453}"/>
    <dgm:cxn modelId="{A7473CA4-99E7-4EAE-86C3-FA991DC07DDC}" type="presParOf" srcId="{8E373D71-1668-4D8A-AFAB-883E3337E027}" destId="{FAE72332-6A21-4220-AF3B-6A38F9A55B84}" srcOrd="0" destOrd="0" presId="urn:microsoft.com/office/officeart/2005/8/layout/vList3#2"/>
    <dgm:cxn modelId="{0DCF9145-9620-4FB9-B405-6E1DC1151FA2}" type="presParOf" srcId="{FAE72332-6A21-4220-AF3B-6A38F9A55B84}" destId="{788C6B6B-49EA-4C20-8EA4-FBA9DE69A173}" srcOrd="0" destOrd="0" presId="urn:microsoft.com/office/officeart/2005/8/layout/vList3#2"/>
    <dgm:cxn modelId="{3AD177F2-E361-40E8-962F-A068682030CA}" type="presParOf" srcId="{FAE72332-6A21-4220-AF3B-6A38F9A55B84}" destId="{1DCB3223-F9B6-4E3C-B753-8AB00A2B8F46}" srcOrd="1" destOrd="0" presId="urn:microsoft.com/office/officeart/2005/8/layout/vList3#2"/>
    <dgm:cxn modelId="{3CE26FAB-AC7C-4AF5-9B1B-D9046E2696FB}" type="presParOf" srcId="{8E373D71-1668-4D8A-AFAB-883E3337E027}" destId="{7BCA49B3-5823-4470-8E20-5CACCE10325D}" srcOrd="1" destOrd="0" presId="urn:microsoft.com/office/officeart/2005/8/layout/vList3#2"/>
    <dgm:cxn modelId="{F59C3772-3B88-454B-BD42-2F9E44E1F9F2}" type="presParOf" srcId="{8E373D71-1668-4D8A-AFAB-883E3337E027}" destId="{111F5867-5A92-4E6E-8C54-41E3C6E45206}" srcOrd="2" destOrd="0" presId="urn:microsoft.com/office/officeart/2005/8/layout/vList3#2"/>
    <dgm:cxn modelId="{02799634-20C3-4B63-B0CA-931546BB91A0}" type="presParOf" srcId="{111F5867-5A92-4E6E-8C54-41E3C6E45206}" destId="{BC81A6EB-745F-4820-A1BF-A049027DA3B3}" srcOrd="0" destOrd="0" presId="urn:microsoft.com/office/officeart/2005/8/layout/vList3#2"/>
    <dgm:cxn modelId="{1B959632-FA75-4746-A4C4-489DE64DDF5D}" type="presParOf" srcId="{111F5867-5A92-4E6E-8C54-41E3C6E45206}" destId="{951D5890-66A4-4B86-B3A2-EB33F50137C8}" srcOrd="1" destOrd="0" presId="urn:microsoft.com/office/officeart/2005/8/layout/vList3#2"/>
    <dgm:cxn modelId="{39BDDCE7-0772-41FE-8A7B-90BCD5EF6195}" type="presParOf" srcId="{8E373D71-1668-4D8A-AFAB-883E3337E027}" destId="{2B6DCCFF-CD5C-4E29-907C-0FBD130A9531}" srcOrd="3" destOrd="0" presId="urn:microsoft.com/office/officeart/2005/8/layout/vList3#2"/>
    <dgm:cxn modelId="{1EB3EACC-71AE-4F1C-B5C4-15411478B025}" type="presParOf" srcId="{8E373D71-1668-4D8A-AFAB-883E3337E027}" destId="{F86B3BB8-D89D-44DE-B95C-B595C1D7AE95}" srcOrd="4" destOrd="0" presId="urn:microsoft.com/office/officeart/2005/8/layout/vList3#2"/>
    <dgm:cxn modelId="{96CD186E-E701-4A93-9E9C-73DD5245C452}" type="presParOf" srcId="{F86B3BB8-D89D-44DE-B95C-B595C1D7AE95}" destId="{0B7BC27B-7BBA-4D80-AFED-DA13FE5B5CD7}" srcOrd="0" destOrd="0" presId="urn:microsoft.com/office/officeart/2005/8/layout/vList3#2"/>
    <dgm:cxn modelId="{A2A92E69-5137-4241-BF44-6851916C075A}" type="presParOf" srcId="{F86B3BB8-D89D-44DE-B95C-B595C1D7AE95}" destId="{02241757-F290-43B4-82EA-EFF13713D8FA}" srcOrd="1" destOrd="0" presId="urn:microsoft.com/office/officeart/2005/8/layout/vList3#2"/>
    <dgm:cxn modelId="{77AD8EC4-A865-4BDD-8B62-FD4BC56B7C50}" type="presParOf" srcId="{8E373D71-1668-4D8A-AFAB-883E3337E027}" destId="{5CD95483-1132-4BE5-9BDC-013F3B2D22C6}" srcOrd="5" destOrd="0" presId="urn:microsoft.com/office/officeart/2005/8/layout/vList3#2"/>
    <dgm:cxn modelId="{0E672675-09BC-4EDF-96D6-DC2ACBD8C31C}" type="presParOf" srcId="{8E373D71-1668-4D8A-AFAB-883E3337E027}" destId="{30CAE8BB-2178-4121-A6D1-F178E3D7E404}" srcOrd="6" destOrd="0" presId="urn:microsoft.com/office/officeart/2005/8/layout/vList3#2"/>
    <dgm:cxn modelId="{88CC248D-7A22-4880-AE0E-BA28DD2957BB}" type="presParOf" srcId="{30CAE8BB-2178-4121-A6D1-F178E3D7E404}" destId="{15224C03-4E83-43D2-8E73-2B12781456A9}" srcOrd="0" destOrd="0" presId="urn:microsoft.com/office/officeart/2005/8/layout/vList3#2"/>
    <dgm:cxn modelId="{A179A598-B9E3-4656-A201-20109B4A1BF4}" type="presParOf" srcId="{30CAE8BB-2178-4121-A6D1-F178E3D7E404}" destId="{7BD005BE-8477-461C-BB3B-6A5C49780117}" srcOrd="1" destOrd="0" presId="urn:microsoft.com/office/officeart/2005/8/layout/vList3#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B3223-F9B6-4E3C-B753-8AB00A2B8F46}">
      <dsp:nvSpPr>
        <dsp:cNvPr id="0" name=""/>
        <dsp:cNvSpPr/>
      </dsp:nvSpPr>
      <dsp:spPr>
        <a:xfrm rot="10800000">
          <a:off x="1019442" y="1691"/>
          <a:ext cx="3468906" cy="582782"/>
        </a:xfrm>
        <a:prstGeom prst="homePlate">
          <a:avLst/>
        </a:prstGeo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FFFF"/>
              </a:solidFill>
              <a:latin typeface="Calibri"/>
              <a:ea typeface="宋体"/>
              <a:cs typeface="+mn-cs"/>
            </a:rPr>
            <a:t>信息存储技术</a:t>
          </a:r>
          <a:endParaRPr lang="zh-CN" altLang="en-US" sz="2000" b="1" kern="1200" dirty="0">
            <a:solidFill>
              <a:srgbClr val="FFFFFF"/>
            </a:solidFill>
            <a:latin typeface="Calibri"/>
            <a:ea typeface="宋体"/>
            <a:cs typeface="+mn-cs"/>
          </a:endParaRPr>
        </a:p>
      </dsp:txBody>
      <dsp:txXfrm rot="10800000">
        <a:off x="1165137" y="1691"/>
        <a:ext cx="3323211" cy="582782"/>
      </dsp:txXfrm>
    </dsp:sp>
    <dsp:sp modelId="{788C6B6B-49EA-4C20-8EA4-FBA9DE69A173}">
      <dsp:nvSpPr>
        <dsp:cNvPr id="0" name=""/>
        <dsp:cNvSpPr/>
      </dsp:nvSpPr>
      <dsp:spPr>
        <a:xfrm>
          <a:off x="728051" y="1691"/>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951D5890-66A4-4B86-B3A2-EB33F50137C8}">
      <dsp:nvSpPr>
        <dsp:cNvPr id="0" name=""/>
        <dsp:cNvSpPr/>
      </dsp:nvSpPr>
      <dsp:spPr>
        <a:xfrm rot="10800000">
          <a:off x="1019442" y="758439"/>
          <a:ext cx="3468906" cy="582782"/>
        </a:xfrm>
        <a:prstGeom prst="homePlate">
          <a:avLst/>
        </a:prstGeo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FFFF"/>
              </a:solidFill>
              <a:latin typeface="Calibri"/>
              <a:ea typeface="宋体"/>
              <a:cs typeface="+mn-cs"/>
            </a:rPr>
            <a:t>处理分析技术</a:t>
          </a:r>
          <a:endParaRPr lang="zh-CN" altLang="en-US" sz="2000" b="1" kern="1200" dirty="0">
            <a:solidFill>
              <a:srgbClr val="FFFFFF"/>
            </a:solidFill>
            <a:latin typeface="Calibri"/>
            <a:ea typeface="宋体"/>
            <a:cs typeface="+mn-cs"/>
          </a:endParaRPr>
        </a:p>
      </dsp:txBody>
      <dsp:txXfrm rot="10800000">
        <a:off x="1165137" y="758439"/>
        <a:ext cx="3323211" cy="582782"/>
      </dsp:txXfrm>
    </dsp:sp>
    <dsp:sp modelId="{BC81A6EB-745F-4820-A1BF-A049027DA3B3}">
      <dsp:nvSpPr>
        <dsp:cNvPr id="0" name=""/>
        <dsp:cNvSpPr/>
      </dsp:nvSpPr>
      <dsp:spPr>
        <a:xfrm>
          <a:off x="728051" y="758439"/>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2241757-F290-43B4-82EA-EFF13713D8FA}">
      <dsp:nvSpPr>
        <dsp:cNvPr id="0" name=""/>
        <dsp:cNvSpPr/>
      </dsp:nvSpPr>
      <dsp:spPr>
        <a:xfrm rot="10800000">
          <a:off x="1019442" y="1515186"/>
          <a:ext cx="3468906" cy="582782"/>
        </a:xfrm>
        <a:prstGeom prst="homePlate">
          <a:avLst/>
        </a:prstGeo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FFFF"/>
              </a:solidFill>
              <a:latin typeface="Calibri"/>
              <a:ea typeface="宋体"/>
              <a:cs typeface="+mn-cs"/>
            </a:rPr>
            <a:t>云计算</a:t>
          </a:r>
          <a:endParaRPr lang="zh-CN" altLang="en-US" sz="2000" b="1" kern="1200" dirty="0">
            <a:solidFill>
              <a:srgbClr val="FFFFFF"/>
            </a:solidFill>
            <a:latin typeface="Calibri"/>
            <a:ea typeface="宋体"/>
            <a:cs typeface="+mn-cs"/>
          </a:endParaRPr>
        </a:p>
      </dsp:txBody>
      <dsp:txXfrm rot="10800000">
        <a:off x="1165137" y="1515186"/>
        <a:ext cx="3323211" cy="582782"/>
      </dsp:txXfrm>
    </dsp:sp>
    <dsp:sp modelId="{0B7BC27B-7BBA-4D80-AFED-DA13FE5B5CD7}">
      <dsp:nvSpPr>
        <dsp:cNvPr id="0" name=""/>
        <dsp:cNvSpPr/>
      </dsp:nvSpPr>
      <dsp:spPr>
        <a:xfrm>
          <a:off x="728051" y="1515186"/>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7BD005BE-8477-461C-BB3B-6A5C49780117}">
      <dsp:nvSpPr>
        <dsp:cNvPr id="0" name=""/>
        <dsp:cNvSpPr/>
      </dsp:nvSpPr>
      <dsp:spPr>
        <a:xfrm rot="10800000">
          <a:off x="1019442" y="2271933"/>
          <a:ext cx="3468906" cy="582782"/>
        </a:xfrm>
        <a:prstGeom prst="homePlate">
          <a:avLst/>
        </a:prstGeom>
        <a:solidFill>
          <a:srgbClr val="4F81B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76200" rIns="14224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FFFFFF"/>
              </a:solidFill>
              <a:latin typeface="Calibri"/>
              <a:ea typeface="宋体"/>
              <a:cs typeface="+mn-cs"/>
            </a:rPr>
            <a:t>数据资源</a:t>
          </a:r>
          <a:endParaRPr lang="zh-CN" altLang="en-US" sz="2000" b="1" kern="1200" dirty="0">
            <a:solidFill>
              <a:srgbClr val="FFFFFF"/>
            </a:solidFill>
            <a:latin typeface="Calibri"/>
            <a:ea typeface="宋体"/>
            <a:cs typeface="+mn-cs"/>
          </a:endParaRPr>
        </a:p>
      </dsp:txBody>
      <dsp:txXfrm rot="10800000">
        <a:off x="1165137" y="2271933"/>
        <a:ext cx="3323211" cy="582782"/>
      </dsp:txXfrm>
    </dsp:sp>
    <dsp:sp modelId="{15224C03-4E83-43D2-8E73-2B12781456A9}">
      <dsp:nvSpPr>
        <dsp:cNvPr id="0" name=""/>
        <dsp:cNvSpPr/>
      </dsp:nvSpPr>
      <dsp:spPr>
        <a:xfrm>
          <a:off x="728051" y="2271933"/>
          <a:ext cx="582782" cy="582782"/>
        </a:xfrm>
        <a:prstGeom prst="ellipse">
          <a:avLst/>
        </a:prstGeom>
        <a:solidFill>
          <a:srgbClr val="4F81BD">
            <a:tint val="5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8F3739-2739-45EA-BE85-BCF34892F4BA}" type="datetimeFigureOut">
              <a:rPr lang="zh-CN" altLang="en-US" smtClean="0"/>
              <a:pPr/>
              <a:t>2014/11/21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B92218-623E-4B7B-96F0-34015E7F98A7}" type="slidenum">
              <a:rPr lang="zh-CN" altLang="en-US" smtClean="0"/>
              <a:pPr/>
              <a:t>‹#›</a:t>
            </a:fld>
            <a:endParaRPr lang="zh-CN" altLang="en-US"/>
          </a:p>
        </p:txBody>
      </p:sp>
    </p:spTree>
    <p:extLst>
      <p:ext uri="{BB962C8B-B14F-4D97-AF65-F5344CB8AC3E}">
        <p14:creationId xmlns="" xmlns:p14="http://schemas.microsoft.com/office/powerpoint/2010/main" val="544278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fontAlgn="base" hangingPunct="1">
              <a:spcBef>
                <a:spcPct val="0"/>
              </a:spcBef>
              <a:spcAft>
                <a:spcPct val="0"/>
              </a:spcAft>
            </a:pPr>
            <a:fld id="{A39408AF-377F-4F54-922D-FF2A98196521}" type="slidenum">
              <a:rPr lang="zh-CN" altLang="en-US" sz="1200" smtClean="0"/>
              <a:pPr eaLnBrk="1" fontAlgn="base" hangingPunct="1">
                <a:spcBef>
                  <a:spcPct val="0"/>
                </a:spcBef>
                <a:spcAft>
                  <a:spcPct val="0"/>
                </a:spcAft>
              </a:pPr>
              <a:t>9</a:t>
            </a:fld>
            <a:endParaRPr lang="zh-CN" altLang="en-US" sz="1200" smtClean="0"/>
          </a:p>
        </p:txBody>
      </p:sp>
    </p:spTree>
    <p:extLst>
      <p:ext uri="{BB962C8B-B14F-4D97-AF65-F5344CB8AC3E}">
        <p14:creationId xmlns="" xmlns:p14="http://schemas.microsoft.com/office/powerpoint/2010/main" val="3434221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20</a:t>
            </a:fld>
            <a:endParaRPr lang="zh-CN" altLang="en-US"/>
          </a:p>
        </p:txBody>
      </p:sp>
    </p:spTree>
    <p:extLst>
      <p:ext uri="{BB962C8B-B14F-4D97-AF65-F5344CB8AC3E}">
        <p14:creationId xmlns="" xmlns:p14="http://schemas.microsoft.com/office/powerpoint/2010/main" val="4011663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B92218-623E-4B7B-96F0-34015E7F98A7}" type="slidenum">
              <a:rPr lang="zh-CN" altLang="en-US" smtClean="0"/>
              <a:pPr/>
              <a:t>23</a:t>
            </a:fld>
            <a:endParaRPr lang="zh-CN" altLang="en-US"/>
          </a:p>
        </p:txBody>
      </p:sp>
    </p:spTree>
    <p:extLst>
      <p:ext uri="{BB962C8B-B14F-4D97-AF65-F5344CB8AC3E}">
        <p14:creationId xmlns="" xmlns:p14="http://schemas.microsoft.com/office/powerpoint/2010/main" val="220669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E4D9CF05-A81E-4EC6-AECC-3465D4603B67}" type="slidenum">
              <a:rPr lang="zh-CN" altLang="en-US"/>
              <a:pPr/>
              <a:t>24</a:t>
            </a:fld>
            <a:endParaRPr lang="zh-CN" altLang="en-US"/>
          </a:p>
        </p:txBody>
      </p:sp>
    </p:spTree>
    <p:extLst>
      <p:ext uri="{BB962C8B-B14F-4D97-AF65-F5344CB8AC3E}">
        <p14:creationId xmlns="" xmlns:p14="http://schemas.microsoft.com/office/powerpoint/2010/main" val="173942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160E359D-5FDF-49E6-950C-483128EBF461}" type="slidenum">
              <a:rPr lang="zh-CN" altLang="en-US"/>
              <a:pPr/>
              <a:t>35</a:t>
            </a:fld>
            <a:endParaRPr lang="zh-CN" altLang="en-US"/>
          </a:p>
        </p:txBody>
      </p:sp>
    </p:spTree>
    <p:extLst>
      <p:ext uri="{BB962C8B-B14F-4D97-AF65-F5344CB8AC3E}">
        <p14:creationId xmlns="" xmlns:p14="http://schemas.microsoft.com/office/powerpoint/2010/main" val="364161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9D852906-B396-4380-BA0A-64EA90959D4D}" type="slidenum">
              <a:rPr lang="zh-CN" altLang="en-US"/>
              <a:pPr/>
              <a:t>36</a:t>
            </a:fld>
            <a:endParaRPr lang="zh-CN" altLang="en-US"/>
          </a:p>
        </p:txBody>
      </p:sp>
    </p:spTree>
    <p:extLst>
      <p:ext uri="{BB962C8B-B14F-4D97-AF65-F5344CB8AC3E}">
        <p14:creationId xmlns="" xmlns:p14="http://schemas.microsoft.com/office/powerpoint/2010/main" val="189643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37</a:t>
            </a:fld>
            <a:endParaRPr lang="zh-CN" altLang="en-US"/>
          </a:p>
        </p:txBody>
      </p:sp>
    </p:spTree>
    <p:extLst>
      <p:ext uri="{BB962C8B-B14F-4D97-AF65-F5344CB8AC3E}">
        <p14:creationId xmlns="" xmlns:p14="http://schemas.microsoft.com/office/powerpoint/2010/main" val="413343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38</a:t>
            </a:fld>
            <a:endParaRPr lang="zh-CN" altLang="en-US"/>
          </a:p>
        </p:txBody>
      </p:sp>
    </p:spTree>
    <p:extLst>
      <p:ext uri="{BB962C8B-B14F-4D97-AF65-F5344CB8AC3E}">
        <p14:creationId xmlns="" xmlns:p14="http://schemas.microsoft.com/office/powerpoint/2010/main" val="807112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39</a:t>
            </a:fld>
            <a:endParaRPr lang="zh-CN" altLang="en-US"/>
          </a:p>
        </p:txBody>
      </p:sp>
    </p:spTree>
    <p:extLst>
      <p:ext uri="{BB962C8B-B14F-4D97-AF65-F5344CB8AC3E}">
        <p14:creationId xmlns="" xmlns:p14="http://schemas.microsoft.com/office/powerpoint/2010/main" val="308200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40</a:t>
            </a:fld>
            <a:endParaRPr lang="zh-CN" altLang="en-US"/>
          </a:p>
        </p:txBody>
      </p:sp>
    </p:spTree>
    <p:extLst>
      <p:ext uri="{BB962C8B-B14F-4D97-AF65-F5344CB8AC3E}">
        <p14:creationId xmlns="" xmlns:p14="http://schemas.microsoft.com/office/powerpoint/2010/main" val="24717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46</a:t>
            </a:fld>
            <a:endParaRPr lang="zh-CN" altLang="en-US"/>
          </a:p>
        </p:txBody>
      </p:sp>
    </p:spTree>
    <p:extLst>
      <p:ext uri="{BB962C8B-B14F-4D97-AF65-F5344CB8AC3E}">
        <p14:creationId xmlns="" xmlns:p14="http://schemas.microsoft.com/office/powerpoint/2010/main" val="401679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麦肯锡在研究报告中指出，数据已经渗透到每一个行业和业务职能领域，逐渐成为重要的生产因素；而人们对于海量数据的运用将预示着新一波生产率增长和消费者盈余浪潮的到来。</a:t>
            </a:r>
            <a:endParaRPr lang="zh-CN" altLang="en-US" dirty="0"/>
          </a:p>
        </p:txBody>
      </p:sp>
      <p:sp>
        <p:nvSpPr>
          <p:cNvPr id="4" name="灯片编号占位符 3"/>
          <p:cNvSpPr>
            <a:spLocks noGrp="1"/>
          </p:cNvSpPr>
          <p:nvPr>
            <p:ph type="sldNum" sz="quarter" idx="10"/>
          </p:nvPr>
        </p:nvSpPr>
        <p:spPr/>
        <p:txBody>
          <a:bodyPr/>
          <a:lstStyle/>
          <a:p>
            <a:fld id="{79B92218-623E-4B7B-96F0-34015E7F98A7}" type="slidenum">
              <a:rPr lang="zh-CN" altLang="en-US" smtClean="0"/>
              <a:pPr/>
              <a:t>11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47</a:t>
            </a:fld>
            <a:endParaRPr lang="zh-CN" altLang="en-US"/>
          </a:p>
        </p:txBody>
      </p:sp>
    </p:spTree>
    <p:extLst>
      <p:ext uri="{BB962C8B-B14F-4D97-AF65-F5344CB8AC3E}">
        <p14:creationId xmlns="" xmlns:p14="http://schemas.microsoft.com/office/powerpoint/2010/main" val="4016795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风险扩散</a:t>
            </a:r>
            <a:endParaRPr lang="en-US" altLang="zh-CN" dirty="0" smtClean="0"/>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48</a:t>
            </a:fld>
            <a:endParaRPr lang="zh-CN" altLang="en-US"/>
          </a:p>
        </p:txBody>
      </p:sp>
    </p:spTree>
    <p:extLst>
      <p:ext uri="{BB962C8B-B14F-4D97-AF65-F5344CB8AC3E}">
        <p14:creationId xmlns="" xmlns:p14="http://schemas.microsoft.com/office/powerpoint/2010/main" val="4016795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dirty="0"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49</a:t>
            </a:fld>
            <a:endParaRPr lang="zh-CN" altLang="en-US"/>
          </a:p>
        </p:txBody>
      </p:sp>
    </p:spTree>
    <p:extLst>
      <p:ext uri="{BB962C8B-B14F-4D97-AF65-F5344CB8AC3E}">
        <p14:creationId xmlns="" xmlns:p14="http://schemas.microsoft.com/office/powerpoint/2010/main" val="401679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6148" name="灯片编号占位符 3"/>
          <p:cNvSpPr>
            <a:spLocks noGrp="1"/>
          </p:cNvSpPr>
          <p:nvPr>
            <p:ph type="sldNum" sz="quarter" idx="5"/>
          </p:nvPr>
        </p:nvSpPr>
        <p:spPr bwMode="auto">
          <a:noFill/>
          <a:ln>
            <a:miter lim="800000"/>
            <a:headEnd/>
            <a:tailEnd/>
          </a:ln>
        </p:spPr>
        <p:txBody>
          <a:bodyPr/>
          <a:lstStyle/>
          <a:p>
            <a:fld id="{68123930-0651-4FE6-97AC-ACEA79116101}" type="slidenum">
              <a:rPr lang="zh-CN" altLang="en-US"/>
              <a:pPr/>
              <a:t>50</a:t>
            </a:fld>
            <a:endParaRPr lang="zh-CN" altLang="en-US"/>
          </a:p>
        </p:txBody>
      </p:sp>
    </p:spTree>
    <p:extLst>
      <p:ext uri="{BB962C8B-B14F-4D97-AF65-F5344CB8AC3E}">
        <p14:creationId xmlns="" xmlns:p14="http://schemas.microsoft.com/office/powerpoint/2010/main" val="3499155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从商业的角度来分析，</a:t>
            </a:r>
            <a:r>
              <a:rPr lang="en-US" altLang="zh-CN" dirty="0" smtClean="0"/>
              <a:t>1</a:t>
            </a:r>
            <a:r>
              <a:rPr lang="zh-CN" altLang="en-US" dirty="0" smtClean="0"/>
              <a:t>）数据成为资产，成为生产要素，在产品设计场应用中的地位越显突出，利用数据竞争成为全部产业链构建的新的思考。</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现在我们称之为消费者主权时代、媒体人叫自媒体时代、生产制造者叫个性化制造时代，原因在于我们消费者利用信息社会能力大大提升，我们比企业主或者老板更加了解企业和市场情况，我们更知道我们需要一个什么样的产品。能力在向我们转移</a:t>
            </a:r>
            <a:r>
              <a:rPr lang="zh-CN" altLang="en-US" baseline="0" dirty="0" smtClean="0"/>
              <a:t> </a:t>
            </a:r>
            <a:r>
              <a:rPr lang="en-US" altLang="zh-CN" baseline="0" dirty="0" smtClean="0"/>
              <a:t>3</a:t>
            </a:r>
            <a:r>
              <a:rPr lang="zh-CN" altLang="en-US" baseline="0" dirty="0" smtClean="0"/>
              <a:t>）物联网、云计算、移动互联网、车联网、手机、平板电脑、</a:t>
            </a:r>
            <a:r>
              <a:rPr lang="en-US" altLang="zh-CN" dirty="0" smtClean="0"/>
              <a:t>PC</a:t>
            </a:r>
            <a:r>
              <a:rPr lang="zh-CN" altLang="en-US" dirty="0" smtClean="0"/>
              <a:t>以及遍布地球各个角落的各种各样的传感器，无一不是数据来源或者承载的方式。人带着</a:t>
            </a:r>
            <a:r>
              <a:rPr lang="en-US" altLang="zh-CN" dirty="0" smtClean="0"/>
              <a:t>PB</a:t>
            </a:r>
            <a:r>
              <a:rPr lang="zh-CN" altLang="en-US" dirty="0" smtClean="0"/>
              <a:t>的数据游荡在</a:t>
            </a:r>
            <a:r>
              <a:rPr lang="en-US" altLang="zh-CN" dirty="0" smtClean="0"/>
              <a:t>NB</a:t>
            </a:r>
            <a:r>
              <a:rPr lang="zh-CN" altLang="en-US" dirty="0" smtClean="0"/>
              <a:t>的世界里。</a:t>
            </a:r>
            <a:r>
              <a:rPr lang="zh-CN" altLang="en-US" sz="12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“数据现在就像新型石油。数据就像原油一样，非常宝贵，但是如果未进行优化则毫无用处。” </a:t>
            </a:r>
            <a:r>
              <a:rPr lang="en-US" altLang="zh-CN" sz="12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 </a:t>
            </a:r>
            <a:r>
              <a:rPr lang="zh-CN" altLang="en-US" sz="12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专家，我们的经济是基于一种不仅可再生并且会自我生成的资源。用完不是问题，被淹没才是问题。”这样分析，为什么研究大数据显而易见。</a:t>
            </a:r>
            <a:endParaRPr lang="en-US" altLang="zh-CN" sz="12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9B92218-623E-4B7B-96F0-34015E7F98A7}" type="slidenum">
              <a:rPr lang="zh-CN" altLang="en-US" smtClean="0"/>
              <a:pPr/>
              <a:t>12</a:t>
            </a:fld>
            <a:endParaRPr lang="zh-CN" altLang="en-US"/>
          </a:p>
        </p:txBody>
      </p:sp>
    </p:spTree>
    <p:extLst>
      <p:ext uri="{BB962C8B-B14F-4D97-AF65-F5344CB8AC3E}">
        <p14:creationId xmlns="" xmlns:p14="http://schemas.microsoft.com/office/powerpoint/2010/main" val="2694301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dirty="0"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14</a:t>
            </a:fld>
            <a:endParaRPr lang="zh-CN" altLang="en-US"/>
          </a:p>
        </p:txBody>
      </p:sp>
    </p:spTree>
    <p:extLst>
      <p:ext uri="{BB962C8B-B14F-4D97-AF65-F5344CB8AC3E}">
        <p14:creationId xmlns="" xmlns:p14="http://schemas.microsoft.com/office/powerpoint/2010/main" val="326128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dirty="0" smtClean="0"/>
              <a:t>模板来自于 </a:t>
            </a:r>
            <a:r>
              <a:rPr lang="en-US" altLang="zh-CN" dirty="0" smtClean="0"/>
              <a:t>http://docer.wps.cn</a:t>
            </a:r>
            <a:endParaRPr lang="zh-CN" altLang="en-US" dirty="0"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15</a:t>
            </a:fld>
            <a:endParaRPr lang="zh-CN" altLang="en-US"/>
          </a:p>
        </p:txBody>
      </p:sp>
    </p:spTree>
    <p:extLst>
      <p:ext uri="{BB962C8B-B14F-4D97-AF65-F5344CB8AC3E}">
        <p14:creationId xmlns="" xmlns:p14="http://schemas.microsoft.com/office/powerpoint/2010/main" val="151431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16</a:t>
            </a:fld>
            <a:endParaRPr lang="zh-CN" altLang="en-US"/>
          </a:p>
        </p:txBody>
      </p:sp>
    </p:spTree>
    <p:extLst>
      <p:ext uri="{BB962C8B-B14F-4D97-AF65-F5344CB8AC3E}">
        <p14:creationId xmlns="" xmlns:p14="http://schemas.microsoft.com/office/powerpoint/2010/main" val="423940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17</a:t>
            </a:fld>
            <a:endParaRPr lang="zh-CN" altLang="en-US"/>
          </a:p>
        </p:txBody>
      </p:sp>
    </p:spTree>
    <p:extLst>
      <p:ext uri="{BB962C8B-B14F-4D97-AF65-F5344CB8AC3E}">
        <p14:creationId xmlns="" xmlns:p14="http://schemas.microsoft.com/office/powerpoint/2010/main" val="3188269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18</a:t>
            </a:fld>
            <a:endParaRPr lang="zh-CN" altLang="en-US"/>
          </a:p>
        </p:txBody>
      </p:sp>
    </p:spTree>
    <p:extLst>
      <p:ext uri="{BB962C8B-B14F-4D97-AF65-F5344CB8AC3E}">
        <p14:creationId xmlns="" xmlns:p14="http://schemas.microsoft.com/office/powerpoint/2010/main" val="6099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p:spPr>
      </p:sp>
      <p:sp>
        <p:nvSpPr>
          <p:cNvPr id="614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t>模板来自于 </a:t>
            </a:r>
            <a:r>
              <a:rPr lang="en-US" altLang="zh-CN" smtClean="0"/>
              <a:t>http://docer.wps.cn</a:t>
            </a:r>
            <a:endParaRPr lang="zh-CN" altLang="en-US" smtClean="0"/>
          </a:p>
        </p:txBody>
      </p:sp>
      <p:sp>
        <p:nvSpPr>
          <p:cNvPr id="6148" name="灯片编号占位符 3"/>
          <p:cNvSpPr>
            <a:spLocks noGrp="1"/>
          </p:cNvSpPr>
          <p:nvPr>
            <p:ph type="sldNum" sz="quarter" idx="5"/>
          </p:nvPr>
        </p:nvSpPr>
        <p:spPr bwMode="auto">
          <a:noFill/>
          <a:ln>
            <a:miter lim="800000"/>
            <a:headEnd/>
            <a:tailEnd/>
          </a:ln>
        </p:spPr>
        <p:txBody>
          <a:bodyPr/>
          <a:lstStyle/>
          <a:p>
            <a:fld id="{2AA99C08-CFEF-445B-8947-D8BDA62531B9}" type="slidenum">
              <a:rPr lang="zh-CN" altLang="en-US"/>
              <a:pPr/>
              <a:t>19</a:t>
            </a:fld>
            <a:endParaRPr lang="zh-CN" altLang="en-US"/>
          </a:p>
        </p:txBody>
      </p:sp>
    </p:spTree>
    <p:extLst>
      <p:ext uri="{BB962C8B-B14F-4D97-AF65-F5344CB8AC3E}">
        <p14:creationId xmlns="" xmlns:p14="http://schemas.microsoft.com/office/powerpoint/2010/main" val="66027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1624013" y="116632"/>
            <a:ext cx="6764337" cy="926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a:solidFill>
                  <a:schemeClr val="tx1"/>
                </a:solidFill>
                <a:latin typeface="微软雅黑" pitchFamily="34" charset="-122"/>
                <a:ea typeface="微软雅黑" pitchFamily="34" charset="-122"/>
              </a:defRPr>
            </a:lvl1pPr>
          </a:lstStyle>
          <a:p>
            <a:pPr lvl="0"/>
            <a:r>
              <a:rPr lang="zh-CN" altLang="zh-CN" dirty="0" smtClean="0"/>
              <a:t>单击此处编辑母版标题样式</a:t>
            </a:r>
          </a:p>
        </p:txBody>
      </p:sp>
    </p:spTree>
    <p:extLst>
      <p:ext uri="{BB962C8B-B14F-4D97-AF65-F5344CB8AC3E}">
        <p14:creationId xmlns="" xmlns:p14="http://schemas.microsoft.com/office/powerpoint/2010/main" val="27537149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8FCCDE4-4B6A-49DF-8983-15627FDD0F9A}"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24381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E63392E-93A6-4EC5-B8A4-83469704331A}"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952378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71C5320-BB4E-43C8-B351-C54940DA039B}"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89075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A462628-96B4-4E3C-8614-540D4228BF63}"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541585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09894D7-32CB-4EE2-A72B-1C9596C4D42B}"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147672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4FCE65-4FFF-4B24-B62B-13EC4993201F}"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2136848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260350"/>
            <a:ext cx="2063750" cy="56784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28625" y="260350"/>
            <a:ext cx="6042025" cy="56784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B335F6F-B8B2-4213-99F5-F21B758796D7}"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417702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spcBef>
                <a:spcPct val="0"/>
              </a:spcBef>
              <a:spcAft>
                <a:spcPct val="0"/>
              </a:spcAft>
              <a:defRPr/>
            </a:pPr>
            <a:fld id="{621EB388-5009-4D4E-8A43-0B8D095464E1}" type="datetime1">
              <a:rPr lang="zh-CN" altLang="en-US" smtClean="0">
                <a:solidFill>
                  <a:srgbClr val="000000"/>
                </a:solidFill>
              </a:rPr>
              <a:pPr fontAlgn="base">
                <a:spcBef>
                  <a:spcPct val="0"/>
                </a:spcBef>
                <a:spcAft>
                  <a:spcPct val="0"/>
                </a:spcAft>
                <a:defRPr/>
              </a:pPr>
              <a:t>2014/11/21</a:t>
            </a:fld>
            <a:endParaRPr lang="en-US" dirty="0">
              <a:solidFill>
                <a:srgbClr val="000000"/>
              </a:solidFill>
            </a:endParaRPr>
          </a:p>
        </p:txBody>
      </p:sp>
      <p:sp>
        <p:nvSpPr>
          <p:cNvPr id="3" name="页脚占位符 2"/>
          <p:cNvSpPr>
            <a:spLocks noGrp="1"/>
          </p:cNvSpPr>
          <p:nvPr>
            <p:ph type="ftr" sz="quarter" idx="11"/>
          </p:nvPr>
        </p:nvSpPr>
        <p:spPr/>
        <p:txBody>
          <a:bodyPr/>
          <a:lstStyle/>
          <a:p>
            <a:pPr fontAlgn="base">
              <a:spcBef>
                <a:spcPct val="0"/>
              </a:spcBef>
              <a:spcAft>
                <a:spcPct val="0"/>
              </a:spcAft>
              <a:defRPr/>
            </a:pPr>
            <a:endParaRPr lang="en-US" dirty="0">
              <a:solidFill>
                <a:srgbClr val="000000"/>
              </a:solidFill>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37C021F7-00A7-47A2-8279-95E808172C1A}" type="slidenum">
              <a:rPr lang="en-US" smtClean="0">
                <a:solidFill>
                  <a:srgbClr val="000000"/>
                </a:solidFill>
              </a:rPr>
              <a:pPr fontAlgn="base">
                <a:spcBef>
                  <a:spcPct val="0"/>
                </a:spcBef>
                <a:spcAft>
                  <a:spcPct val="0"/>
                </a:spcAft>
                <a:defRPr/>
              </a:pPr>
              <a:t>‹#›</a:t>
            </a:fld>
            <a:endParaRPr lang="en-US" dirty="0">
              <a:solidFill>
                <a:srgbClr val="000000"/>
              </a:solidFill>
            </a:endParaRPr>
          </a:p>
        </p:txBody>
      </p:sp>
    </p:spTree>
    <p:extLst>
      <p:ext uri="{BB962C8B-B14F-4D97-AF65-F5344CB8AC3E}">
        <p14:creationId xmlns="" xmlns:p14="http://schemas.microsoft.com/office/powerpoint/2010/main" val="13685258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808A3477-599A-4263-8D18-FE033F7B7F45}" type="datetimeFigureOut">
              <a:rPr lang="zh-CN" altLang="en-US"/>
              <a:pPr>
                <a:defRPr/>
              </a:pPr>
              <a:t>2014/11/21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05281335-AB59-4400-A648-5F3F62B2EB41}" type="slidenum">
              <a:rPr lang="zh-CN" altLang="en-US"/>
              <a:pPr/>
              <a:t>‹#›</a:t>
            </a:fld>
            <a:endParaRPr lang="zh-CN" altLang="en-US"/>
          </a:p>
        </p:txBody>
      </p:sp>
    </p:spTree>
    <p:extLst>
      <p:ext uri="{BB962C8B-B14F-4D97-AF65-F5344CB8AC3E}">
        <p14:creationId xmlns="" xmlns:p14="http://schemas.microsoft.com/office/powerpoint/2010/main" val="860362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BDB1BA-368D-40A0-8A4F-7C9CB1C49A6A}" type="datetimeFigureOut">
              <a:rPr lang="zh-CN" altLang="en-US"/>
              <a:pPr>
                <a:defRPr/>
              </a:pPr>
              <a:t>2014/11/21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9481D1-FBB7-47A6-9DA0-B2DC666E375B}" type="slidenum">
              <a:rPr lang="zh-CN" altLang="en-US"/>
              <a:pPr>
                <a:defRPr/>
              </a:pPr>
              <a:t>‹#›</a:t>
            </a:fld>
            <a:endParaRPr lang="zh-CN" altLang="en-US"/>
          </a:p>
        </p:txBody>
      </p:sp>
    </p:spTree>
    <p:extLst>
      <p:ext uri="{BB962C8B-B14F-4D97-AF65-F5344CB8AC3E}">
        <p14:creationId xmlns="" xmlns:p14="http://schemas.microsoft.com/office/powerpoint/2010/main" val="20775297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547022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CA4221-B8D4-443A-B4B9-3B922CDE92CF}"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9181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64649D0-F13B-4DFD-84AF-B728CAAC076F}"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1321138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4B02F7-4D3B-4B04-B067-7411AD5D6189}"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65734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412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12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8E00889-215C-4030-BA27-5278D0FA97BA}" type="slidenum">
              <a:rPr lang="en-US">
                <a:solidFill>
                  <a:srgbClr val="000000"/>
                </a:solidFill>
              </a:rPr>
              <a:pPr>
                <a:defRPr/>
              </a:pPr>
              <a:t>‹#›</a:t>
            </a:fld>
            <a:endParaRPr lang="en-US">
              <a:solidFill>
                <a:srgbClr val="000000"/>
              </a:solidFill>
            </a:endParaRPr>
          </a:p>
        </p:txBody>
      </p:sp>
    </p:spTree>
    <p:extLst>
      <p:ext uri="{BB962C8B-B14F-4D97-AF65-F5344CB8AC3E}">
        <p14:creationId xmlns="" xmlns:p14="http://schemas.microsoft.com/office/powerpoint/2010/main" val="33239974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7.jpe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9.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24013" y="-96838"/>
            <a:ext cx="6764337" cy="1139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85800" y="1330325"/>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fld id="{621EB388-5009-4D4E-8A43-0B8D095464E1}" type="datetime1">
              <a:rPr lang="zh-CN" altLang="en-US">
                <a:solidFill>
                  <a:srgbClr val="000000"/>
                </a:solidFill>
              </a:rPr>
              <a:pPr fontAlgn="base">
                <a:spcBef>
                  <a:spcPct val="0"/>
                </a:spcBef>
                <a:spcAft>
                  <a:spcPct val="0"/>
                </a:spcAft>
                <a:defRPr/>
              </a:pPr>
              <a:t>2014/11/21</a:t>
            </a:fld>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37C021F7-00A7-47A2-8279-95E808172C1A}" type="slidenum">
              <a:rPr lang="en-US">
                <a:solidFill>
                  <a:srgbClr val="000000"/>
                </a:solidFill>
              </a:rPr>
              <a:pPr fontAlgn="base">
                <a:spcBef>
                  <a:spcPct val="0"/>
                </a:spcBef>
                <a:spcAft>
                  <a:spcPct val="0"/>
                </a:spcAft>
                <a:defRPr/>
              </a:pPr>
              <a:t>‹#›</a:t>
            </a:fld>
            <a:endParaRPr lang="en-US" dirty="0">
              <a:solidFill>
                <a:srgbClr val="000000"/>
              </a:solidFill>
            </a:endParaRPr>
          </a:p>
        </p:txBody>
      </p:sp>
      <p:pic>
        <p:nvPicPr>
          <p:cNvPr id="1031" name="Picture 1025" descr="logo"/>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588" y="0"/>
            <a:ext cx="1546225" cy="108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65448138"/>
      </p:ext>
    </p:extLst>
  </p:cSld>
  <p:clrMap bg1="lt1" tx1="dk1" bg2="lt2" tx2="dk2" accent1="accent1" accent2="accent2" accent3="accent3" accent4="accent4" accent5="accent5" accent6="accent6" hlink="hlink" folHlink="folHlink"/>
  <p:sldLayoutIdLst>
    <p:sldLayoutId id="2147483870" r:id="rId1"/>
    <p:sldLayoutId id="2147483873" r:id="rId2"/>
    <p:sldLayoutId id="2147483874" r:id="rId3"/>
    <p:sldLayoutId id="2147483887" r:id="rId4"/>
  </p:sldLayoutIdLst>
  <p:timing>
    <p:tnLst>
      <p:par>
        <p:cTn id="1" dur="indefinite" restart="never" nodeType="tmRoot"/>
      </p:par>
    </p:tnLst>
  </p:timing>
  <p:txStyles>
    <p:titleStyle>
      <a:lvl1pPr algn="l" rtl="0" eaLnBrk="0" fontAlgn="base" hangingPunct="0">
        <a:spcBef>
          <a:spcPct val="0"/>
        </a:spcBef>
        <a:spcAft>
          <a:spcPct val="0"/>
        </a:spcAft>
        <a:defRPr sz="3600">
          <a:solidFill>
            <a:srgbClr val="0033CC"/>
          </a:solidFill>
          <a:latin typeface="+mj-lt"/>
          <a:ea typeface="+mj-ea"/>
          <a:cs typeface="+mj-cs"/>
        </a:defRPr>
      </a:lvl1pPr>
      <a:lvl2pPr algn="l" rtl="0" eaLnBrk="0" fontAlgn="base" hangingPunct="0">
        <a:spcBef>
          <a:spcPct val="0"/>
        </a:spcBef>
        <a:spcAft>
          <a:spcPct val="0"/>
        </a:spcAft>
        <a:defRPr sz="3600">
          <a:solidFill>
            <a:srgbClr val="0033CC"/>
          </a:solidFill>
          <a:latin typeface="Times New Roman" pitchFamily="18" charset="0"/>
          <a:ea typeface="宋体" pitchFamily="2" charset="-122"/>
        </a:defRPr>
      </a:lvl2pPr>
      <a:lvl3pPr algn="l" rtl="0" eaLnBrk="0" fontAlgn="base" hangingPunct="0">
        <a:spcBef>
          <a:spcPct val="0"/>
        </a:spcBef>
        <a:spcAft>
          <a:spcPct val="0"/>
        </a:spcAft>
        <a:defRPr sz="3600">
          <a:solidFill>
            <a:srgbClr val="0033CC"/>
          </a:solidFill>
          <a:latin typeface="Times New Roman" pitchFamily="18" charset="0"/>
          <a:ea typeface="宋体" pitchFamily="2" charset="-122"/>
        </a:defRPr>
      </a:lvl3pPr>
      <a:lvl4pPr algn="l" rtl="0" eaLnBrk="0" fontAlgn="base" hangingPunct="0">
        <a:spcBef>
          <a:spcPct val="0"/>
        </a:spcBef>
        <a:spcAft>
          <a:spcPct val="0"/>
        </a:spcAft>
        <a:defRPr sz="3600">
          <a:solidFill>
            <a:srgbClr val="0033CC"/>
          </a:solidFill>
          <a:latin typeface="Times New Roman" pitchFamily="18" charset="0"/>
          <a:ea typeface="宋体" pitchFamily="2" charset="-122"/>
        </a:defRPr>
      </a:lvl4pPr>
      <a:lvl5pPr algn="l" rtl="0" eaLnBrk="0" fontAlgn="base" hangingPunct="0">
        <a:spcBef>
          <a:spcPct val="0"/>
        </a:spcBef>
        <a:spcAft>
          <a:spcPct val="0"/>
        </a:spcAft>
        <a:defRPr sz="3600">
          <a:solidFill>
            <a:srgbClr val="0033CC"/>
          </a:solidFill>
          <a:latin typeface="Times New Roman" pitchFamily="18" charset="0"/>
          <a:ea typeface="宋体" pitchFamily="2" charset="-122"/>
        </a:defRPr>
      </a:lvl5pPr>
      <a:lvl6pPr marL="457200" algn="l" rtl="0" eaLnBrk="0" fontAlgn="base" hangingPunct="0">
        <a:spcBef>
          <a:spcPct val="0"/>
        </a:spcBef>
        <a:spcAft>
          <a:spcPct val="0"/>
        </a:spcAft>
        <a:defRPr sz="3600">
          <a:solidFill>
            <a:srgbClr val="0033CC"/>
          </a:solidFill>
          <a:latin typeface="Times New Roman" pitchFamily="18" charset="0"/>
          <a:ea typeface="宋体" pitchFamily="2" charset="-122"/>
        </a:defRPr>
      </a:lvl6pPr>
      <a:lvl7pPr marL="914400" algn="l" rtl="0" eaLnBrk="0" fontAlgn="base" hangingPunct="0">
        <a:spcBef>
          <a:spcPct val="0"/>
        </a:spcBef>
        <a:spcAft>
          <a:spcPct val="0"/>
        </a:spcAft>
        <a:defRPr sz="3600">
          <a:solidFill>
            <a:srgbClr val="0033CC"/>
          </a:solidFill>
          <a:latin typeface="Times New Roman" pitchFamily="18" charset="0"/>
          <a:ea typeface="宋体" pitchFamily="2" charset="-122"/>
        </a:defRPr>
      </a:lvl7pPr>
      <a:lvl8pPr marL="1371600" algn="l" rtl="0" eaLnBrk="0" fontAlgn="base" hangingPunct="0">
        <a:spcBef>
          <a:spcPct val="0"/>
        </a:spcBef>
        <a:spcAft>
          <a:spcPct val="0"/>
        </a:spcAft>
        <a:defRPr sz="3600">
          <a:solidFill>
            <a:srgbClr val="0033CC"/>
          </a:solidFill>
          <a:latin typeface="Times New Roman" pitchFamily="18" charset="0"/>
          <a:ea typeface="宋体" pitchFamily="2" charset="-122"/>
        </a:defRPr>
      </a:lvl8pPr>
      <a:lvl9pPr marL="1828800" algn="l" rtl="0" eaLnBrk="0" fontAlgn="base" hangingPunct="0">
        <a:spcBef>
          <a:spcPct val="0"/>
        </a:spcBef>
        <a:spcAft>
          <a:spcPct val="0"/>
        </a:spcAft>
        <a:defRPr sz="3600">
          <a:solidFill>
            <a:srgbClr val="0033CC"/>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28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0" name="Picture 8" descr="CollageGlobalT"/>
          <p:cNvPicPr>
            <a:picLocks noChangeAspect="1" noChangeArrowheads="1"/>
          </p:cNvPicPr>
          <p:nvPr/>
        </p:nvPicPr>
        <p:blipFill>
          <a:blip r:embed="rId4">
            <a:lum bright="36000" contrast="-44000"/>
            <a:extLst>
              <a:ext uri="{28A0092B-C50C-407E-A947-70E740481C1C}">
                <a14:useLocalDpi xmlns="" xmlns:a14="http://schemas.microsoft.com/office/drawing/2010/main" val="0"/>
              </a:ext>
            </a:extLst>
          </a:blip>
          <a:srcRect/>
          <a:stretch>
            <a:fillRect/>
          </a:stretch>
        </p:blipFill>
        <p:spPr bwMode="auto">
          <a:xfrm>
            <a:off x="0" y="1268413"/>
            <a:ext cx="5383213" cy="4198937"/>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2051" name="Picture 9" descr="index_0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0" y="0"/>
            <a:ext cx="9144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 name="Picture 2" descr="C:\Users\Zhenghui\Desktop\banner.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8814" y="1"/>
            <a:ext cx="9125186" cy="1143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62639296"/>
      </p:ext>
    </p:extLst>
  </p:cSld>
  <p:clrMap bg1="lt1" tx1="dk1" bg2="lt2" tx2="dk2" accent1="accent1" accent2="accent2" accent3="accent3" accent4="accent4" accent5="accent5" accent6="accent6" hlink="hlink" folHlink="folHlink"/>
  <p:sldLayoutIdLst>
    <p:sldLayoutId id="2147483869" r:id="rId1"/>
  </p:sldLayoutIdLst>
  <p:timing>
    <p:tnLst>
      <p:par>
        <p:cTn id="1" dur="indefinite" restart="never" nodeType="tmRoot"/>
      </p:par>
    </p:tnLst>
  </p:timing>
  <p:txStyles>
    <p:titleStyle>
      <a:lvl1pPr algn="l" rtl="0" eaLnBrk="0" fontAlgn="base" hangingPunct="0">
        <a:spcBef>
          <a:spcPct val="0"/>
        </a:spcBef>
        <a:spcAft>
          <a:spcPct val="0"/>
        </a:spcAft>
        <a:defRPr sz="3600">
          <a:solidFill>
            <a:srgbClr val="0033CC"/>
          </a:solidFill>
          <a:latin typeface="+mj-lt"/>
          <a:ea typeface="+mj-ea"/>
          <a:cs typeface="+mj-cs"/>
        </a:defRPr>
      </a:lvl1pPr>
      <a:lvl2pPr algn="l" rtl="0" eaLnBrk="0" fontAlgn="base" hangingPunct="0">
        <a:spcBef>
          <a:spcPct val="0"/>
        </a:spcBef>
        <a:spcAft>
          <a:spcPct val="0"/>
        </a:spcAft>
        <a:defRPr sz="3600">
          <a:solidFill>
            <a:srgbClr val="0033CC"/>
          </a:solidFill>
          <a:latin typeface="Times New Roman" pitchFamily="18" charset="0"/>
          <a:ea typeface="宋体" pitchFamily="2" charset="-122"/>
        </a:defRPr>
      </a:lvl2pPr>
      <a:lvl3pPr algn="l" rtl="0" eaLnBrk="0" fontAlgn="base" hangingPunct="0">
        <a:spcBef>
          <a:spcPct val="0"/>
        </a:spcBef>
        <a:spcAft>
          <a:spcPct val="0"/>
        </a:spcAft>
        <a:defRPr sz="3600">
          <a:solidFill>
            <a:srgbClr val="0033CC"/>
          </a:solidFill>
          <a:latin typeface="Times New Roman" pitchFamily="18" charset="0"/>
          <a:ea typeface="宋体" pitchFamily="2" charset="-122"/>
        </a:defRPr>
      </a:lvl3pPr>
      <a:lvl4pPr algn="l" rtl="0" eaLnBrk="0" fontAlgn="base" hangingPunct="0">
        <a:spcBef>
          <a:spcPct val="0"/>
        </a:spcBef>
        <a:spcAft>
          <a:spcPct val="0"/>
        </a:spcAft>
        <a:defRPr sz="3600">
          <a:solidFill>
            <a:srgbClr val="0033CC"/>
          </a:solidFill>
          <a:latin typeface="Times New Roman" pitchFamily="18" charset="0"/>
          <a:ea typeface="宋体" pitchFamily="2" charset="-122"/>
        </a:defRPr>
      </a:lvl4pPr>
      <a:lvl5pPr algn="l" rtl="0" eaLnBrk="0" fontAlgn="base" hangingPunct="0">
        <a:spcBef>
          <a:spcPct val="0"/>
        </a:spcBef>
        <a:spcAft>
          <a:spcPct val="0"/>
        </a:spcAft>
        <a:defRPr sz="3600">
          <a:solidFill>
            <a:srgbClr val="0033CC"/>
          </a:solidFill>
          <a:latin typeface="Times New Roman" pitchFamily="18" charset="0"/>
          <a:ea typeface="宋体" pitchFamily="2" charset="-122"/>
        </a:defRPr>
      </a:lvl5pPr>
      <a:lvl6pPr marL="457200" algn="l" rtl="0" eaLnBrk="0" fontAlgn="base" hangingPunct="0">
        <a:spcBef>
          <a:spcPct val="0"/>
        </a:spcBef>
        <a:spcAft>
          <a:spcPct val="0"/>
        </a:spcAft>
        <a:defRPr sz="3600">
          <a:solidFill>
            <a:srgbClr val="0033CC"/>
          </a:solidFill>
          <a:latin typeface="Times New Roman" pitchFamily="18" charset="0"/>
          <a:ea typeface="宋体" pitchFamily="2" charset="-122"/>
        </a:defRPr>
      </a:lvl6pPr>
      <a:lvl7pPr marL="914400" algn="l" rtl="0" eaLnBrk="0" fontAlgn="base" hangingPunct="0">
        <a:spcBef>
          <a:spcPct val="0"/>
        </a:spcBef>
        <a:spcAft>
          <a:spcPct val="0"/>
        </a:spcAft>
        <a:defRPr sz="3600">
          <a:solidFill>
            <a:srgbClr val="0033CC"/>
          </a:solidFill>
          <a:latin typeface="Times New Roman" pitchFamily="18" charset="0"/>
          <a:ea typeface="宋体" pitchFamily="2" charset="-122"/>
        </a:defRPr>
      </a:lvl7pPr>
      <a:lvl8pPr marL="1371600" algn="l" rtl="0" eaLnBrk="0" fontAlgn="base" hangingPunct="0">
        <a:spcBef>
          <a:spcPct val="0"/>
        </a:spcBef>
        <a:spcAft>
          <a:spcPct val="0"/>
        </a:spcAft>
        <a:defRPr sz="3600">
          <a:solidFill>
            <a:srgbClr val="0033CC"/>
          </a:solidFill>
          <a:latin typeface="Times New Roman" pitchFamily="18" charset="0"/>
          <a:ea typeface="宋体" pitchFamily="2" charset="-122"/>
        </a:defRPr>
      </a:lvl8pPr>
      <a:lvl9pPr marL="1828800" algn="l" rtl="0" eaLnBrk="0" fontAlgn="base" hangingPunct="0">
        <a:spcBef>
          <a:spcPct val="0"/>
        </a:spcBef>
        <a:spcAft>
          <a:spcPct val="0"/>
        </a:spcAft>
        <a:defRPr sz="3600">
          <a:solidFill>
            <a:srgbClr val="0033CC"/>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28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14" descr="sub01"/>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5" name="Picture 11" descr="01"/>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7993063" y="-33338"/>
            <a:ext cx="1349375" cy="1346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12" descr="03"/>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a:off x="7272338" y="-258763"/>
            <a:ext cx="1125537" cy="1122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7" name="Picture 13" descr="02"/>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6732588" y="53975"/>
            <a:ext cx="719137"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8" name="Rectangle 9"/>
          <p:cNvSpPr>
            <a:spLocks noChangeArrowheads="1"/>
          </p:cNvSpPr>
          <p:nvPr/>
        </p:nvSpPr>
        <p:spPr bwMode="auto">
          <a:xfrm>
            <a:off x="0" y="3563938"/>
            <a:ext cx="9144000" cy="3294062"/>
          </a:xfrm>
          <a:prstGeom prst="rect">
            <a:avLst/>
          </a:prstGeom>
          <a:gradFill rotWithShape="1">
            <a:gsLst>
              <a:gs pos="0">
                <a:srgbClr val="FFFFFF">
                  <a:alpha val="0"/>
                </a:srgbClr>
              </a:gs>
              <a:gs pos="100000">
                <a:srgbClr val="0099CC">
                  <a:alpha val="14999"/>
                </a:srgbClr>
              </a:gs>
            </a:gsLst>
            <a:lin ang="5400000" scaled="1"/>
          </a:gradFill>
          <a:ln w="9525">
            <a:noFill/>
            <a:miter lim="800000"/>
            <a:headEnd/>
            <a:tailEnd/>
          </a:ln>
        </p:spPr>
        <p:txBody>
          <a:bodyPr wrap="none" anchor="ctr"/>
          <a:lstStyle/>
          <a:p>
            <a:pPr algn="ctr" fontAlgn="base" latinLnBrk="1">
              <a:spcBef>
                <a:spcPct val="0"/>
              </a:spcBef>
              <a:spcAft>
                <a:spcPct val="0"/>
              </a:spcAft>
              <a:defRPr/>
            </a:pPr>
            <a:endParaRPr lang="ko-KR" altLang="en-US">
              <a:solidFill>
                <a:srgbClr val="000000"/>
              </a:solidFill>
            </a:endParaRPr>
          </a:p>
        </p:txBody>
      </p:sp>
      <p:sp>
        <p:nvSpPr>
          <p:cNvPr id="3079" name="Rectangle 3"/>
          <p:cNvSpPr>
            <a:spLocks noGrp="1" noChangeArrowheads="1"/>
          </p:cNvSpPr>
          <p:nvPr>
            <p:ph type="body" idx="1"/>
          </p:nvPr>
        </p:nvSpPr>
        <p:spPr bwMode="auto">
          <a:xfrm>
            <a:off x="457200" y="1412875"/>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smtClean="0"/>
              <a:t>마스터 텍스트 스타일을 편집합니다</a:t>
            </a:r>
          </a:p>
          <a:p>
            <a:pPr lvl="1"/>
            <a:r>
              <a:rPr lang="ko-KR" smtClean="0"/>
              <a:t>둘째 수준</a:t>
            </a:r>
          </a:p>
          <a:p>
            <a:pPr lvl="2"/>
            <a:r>
              <a:rPr lang="ko-KR" smtClean="0"/>
              <a:t>셋째 수준</a:t>
            </a:r>
          </a:p>
          <a:p>
            <a:pPr lvl="3"/>
            <a:r>
              <a:rPr lang="ko-KR" smtClean="0"/>
              <a:t>넷째 수준</a:t>
            </a:r>
          </a:p>
          <a:p>
            <a:pPr lvl="4"/>
            <a:r>
              <a:rPr lang="ko-KR" smtClean="0"/>
              <a:t>다섯째 수준</a:t>
            </a:r>
          </a:p>
        </p:txBody>
      </p:sp>
      <p:sp>
        <p:nvSpPr>
          <p:cNvPr id="30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fontAlgn="base" latinLnBrk="1">
              <a:spcBef>
                <a:spcPct val="0"/>
              </a:spcBef>
              <a:spcAft>
                <a:spcPct val="0"/>
              </a:spcAft>
              <a:defRPr/>
            </a:pPr>
            <a:endParaRPr lang="en-US">
              <a:solidFill>
                <a:srgbClr val="000000"/>
              </a:solidFill>
            </a:endParaRPr>
          </a:p>
        </p:txBody>
      </p:sp>
      <p:sp>
        <p:nvSpPr>
          <p:cNvPr id="30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fontAlgn="base" latinLnBrk="1">
              <a:spcBef>
                <a:spcPct val="0"/>
              </a:spcBef>
              <a:spcAft>
                <a:spcPct val="0"/>
              </a:spcAft>
              <a:defRPr/>
            </a:pPr>
            <a:endParaRPr lang="en-US">
              <a:solidFill>
                <a:srgbClr val="000000"/>
              </a:solidFill>
            </a:endParaRPr>
          </a:p>
        </p:txBody>
      </p:sp>
      <p:sp>
        <p:nvSpPr>
          <p:cNvPr id="30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fontAlgn="base" latinLnBrk="1">
              <a:spcBef>
                <a:spcPct val="0"/>
              </a:spcBef>
              <a:spcAft>
                <a:spcPct val="0"/>
              </a:spcAft>
              <a:defRPr/>
            </a:pPr>
            <a:fld id="{9DB32D89-1E8F-4EB6-A5F3-A110E48AD477}" type="slidenum">
              <a:rPr lang="en-US">
                <a:solidFill>
                  <a:srgbClr val="000000"/>
                </a:solidFill>
              </a:rPr>
              <a:pPr fontAlgn="base" latinLnBrk="1">
                <a:spcBef>
                  <a:spcPct val="0"/>
                </a:spcBef>
                <a:spcAft>
                  <a:spcPct val="0"/>
                </a:spcAft>
                <a:defRPr/>
              </a:pPr>
              <a:t>‹#›</a:t>
            </a:fld>
            <a:endParaRPr lang="en-US">
              <a:solidFill>
                <a:srgbClr val="000000"/>
              </a:solidFill>
            </a:endParaRPr>
          </a:p>
        </p:txBody>
      </p:sp>
      <p:grpSp>
        <p:nvGrpSpPr>
          <p:cNvPr id="3083" name="Group 11"/>
          <p:cNvGrpSpPr>
            <a:grpSpLocks/>
          </p:cNvGrpSpPr>
          <p:nvPr/>
        </p:nvGrpSpPr>
        <p:grpSpPr bwMode="auto">
          <a:xfrm>
            <a:off x="468313" y="6453188"/>
            <a:ext cx="2590800" cy="288925"/>
            <a:chOff x="0" y="0"/>
            <a:chExt cx="1632" cy="182"/>
          </a:xfrm>
        </p:grpSpPr>
        <p:sp>
          <p:nvSpPr>
            <p:cNvPr id="3085" name="WordArt 25"/>
            <p:cNvSpPr>
              <a:spLocks noChangeArrowheads="1" noChangeShapeType="1" noTextEdit="1"/>
            </p:cNvSpPr>
            <p:nvPr/>
          </p:nvSpPr>
          <p:spPr bwMode="auto">
            <a:xfrm>
              <a:off x="0" y="0"/>
              <a:ext cx="726" cy="182"/>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fontAlgn="base" latinLnBrk="1">
                <a:spcBef>
                  <a:spcPct val="0"/>
                </a:spcBef>
                <a:spcAft>
                  <a:spcPct val="0"/>
                </a:spcAft>
              </a:pPr>
              <a:r>
                <a:rPr lang="en-US" altLang="zh-CN" sz="1400" kern="10" spc="-70" smtClean="0">
                  <a:solidFill>
                    <a:srgbClr val="5F5F5F"/>
                  </a:solidFill>
                  <a:latin typeface="Impact"/>
                </a:rPr>
                <a:t>' LOGO '</a:t>
              </a:r>
              <a:endParaRPr lang="zh-CN" altLang="en-US" sz="1400" kern="10" spc="-70" smtClean="0">
                <a:solidFill>
                  <a:srgbClr val="5F5F5F"/>
                </a:solidFill>
                <a:latin typeface="Impact"/>
              </a:endParaRPr>
            </a:p>
          </p:txBody>
        </p:sp>
        <p:sp>
          <p:nvSpPr>
            <p:cNvPr id="3086" name="WordArt 26"/>
            <p:cNvSpPr>
              <a:spLocks noChangeArrowheads="1" noChangeShapeType="1" noTextEdit="1"/>
            </p:cNvSpPr>
            <p:nvPr/>
          </p:nvSpPr>
          <p:spPr bwMode="auto">
            <a:xfrm>
              <a:off x="724" y="136"/>
              <a:ext cx="908" cy="46"/>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fontAlgn="base" latinLnBrk="1">
                <a:spcBef>
                  <a:spcPct val="0"/>
                </a:spcBef>
                <a:spcAft>
                  <a:spcPct val="0"/>
                </a:spcAft>
              </a:pPr>
              <a:r>
                <a:rPr lang="en-US" altLang="zh-CN" sz="800" b="1" kern="10" spc="-40" smtClean="0">
                  <a:solidFill>
                    <a:srgbClr val="5F5F5F"/>
                  </a:solidFill>
                  <a:latin typeface="Arial"/>
                  <a:cs typeface="Arial"/>
                </a:rPr>
                <a:t>COMPANY LOGOTYPE INSERT</a:t>
              </a:r>
              <a:endParaRPr lang="zh-CN" altLang="en-US" sz="800" b="1" kern="10" spc="-40" smtClean="0">
                <a:solidFill>
                  <a:srgbClr val="5F5F5F"/>
                </a:solidFill>
                <a:latin typeface="Arial"/>
                <a:cs typeface="Arial"/>
              </a:endParaRPr>
            </a:p>
          </p:txBody>
        </p:sp>
      </p:grpSp>
      <p:sp>
        <p:nvSpPr>
          <p:cNvPr id="3084" name="Rectangle 24"/>
          <p:cNvSpPr>
            <a:spLocks noGrp="1" noChangeArrowheads="1"/>
          </p:cNvSpPr>
          <p:nvPr>
            <p:ph type="title"/>
          </p:nvPr>
        </p:nvSpPr>
        <p:spPr bwMode="auto">
          <a:xfrm>
            <a:off x="428625" y="260350"/>
            <a:ext cx="8229600" cy="33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ko-KR" smtClean="0"/>
              <a:t>Click To Edit Title Style</a:t>
            </a:r>
          </a:p>
        </p:txBody>
      </p:sp>
    </p:spTree>
    <p:extLst>
      <p:ext uri="{BB962C8B-B14F-4D97-AF65-F5344CB8AC3E}">
        <p14:creationId xmlns="" xmlns:p14="http://schemas.microsoft.com/office/powerpoint/2010/main" val="111021292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latinLnBrk="1" hangingPunct="0">
        <a:spcBef>
          <a:spcPct val="0"/>
        </a:spcBef>
        <a:spcAft>
          <a:spcPct val="0"/>
        </a:spcAft>
        <a:defRPr sz="3600">
          <a:solidFill>
            <a:schemeClr val="bg1"/>
          </a:solidFill>
          <a:latin typeface="+mj-lt"/>
          <a:ea typeface="+mj-ea"/>
          <a:cs typeface="+mj-cs"/>
        </a:defRPr>
      </a:lvl1pPr>
      <a:lvl2pPr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2pPr>
      <a:lvl3pPr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3pPr>
      <a:lvl4pPr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4pPr>
      <a:lvl5pPr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5pPr>
      <a:lvl6pPr marL="457200"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6pPr>
      <a:lvl7pPr marL="914400"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7pPr>
      <a:lvl8pPr marL="1371600"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8pPr>
      <a:lvl9pPr marL="1828800" algn="l" rtl="0" eaLnBrk="0" fontAlgn="base" latinLnBrk="1" hangingPunct="0">
        <a:spcBef>
          <a:spcPct val="0"/>
        </a:spcBef>
        <a:spcAft>
          <a:spcPct val="0"/>
        </a:spcAft>
        <a:defRPr sz="3600">
          <a:solidFill>
            <a:schemeClr val="bg1"/>
          </a:solidFill>
          <a:latin typeface="HY헤드라인M" pitchFamily="2" charset="-127"/>
          <a:ea typeface="HY헤드라인M" pitchFamily="2" charset="-127"/>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eaLnBrk="0" fontAlgn="base" latinLnBrk="1" hangingPunct="0">
        <a:spcBef>
          <a:spcPct val="20000"/>
        </a:spcBef>
        <a:spcAft>
          <a:spcPct val="0"/>
        </a:spcAft>
        <a:buChar char="»"/>
        <a:defRPr sz="2000">
          <a:solidFill>
            <a:schemeClr val="tx1"/>
          </a:solidFill>
          <a:latin typeface="+mn-lt"/>
          <a:ea typeface="+mn-ea"/>
        </a:defRPr>
      </a:lvl6pPr>
      <a:lvl7pPr marL="2971800" indent="-228600" algn="l" rtl="0" eaLnBrk="0" fontAlgn="base" latinLnBrk="1" hangingPunct="0">
        <a:spcBef>
          <a:spcPct val="20000"/>
        </a:spcBef>
        <a:spcAft>
          <a:spcPct val="0"/>
        </a:spcAft>
        <a:buChar char="»"/>
        <a:defRPr sz="2000">
          <a:solidFill>
            <a:schemeClr val="tx1"/>
          </a:solidFill>
          <a:latin typeface="+mn-lt"/>
          <a:ea typeface="+mn-ea"/>
        </a:defRPr>
      </a:lvl7pPr>
      <a:lvl8pPr marL="3429000" indent="-228600" algn="l" rtl="0" eaLnBrk="0" fontAlgn="base" latinLnBrk="1" hangingPunct="0">
        <a:spcBef>
          <a:spcPct val="20000"/>
        </a:spcBef>
        <a:spcAft>
          <a:spcPct val="0"/>
        </a:spcAft>
        <a:buChar char="»"/>
        <a:defRPr sz="2000">
          <a:solidFill>
            <a:schemeClr val="tx1"/>
          </a:solidFill>
          <a:latin typeface="+mn-lt"/>
          <a:ea typeface="+mn-ea"/>
        </a:defRPr>
      </a:lvl8pPr>
      <a:lvl9pPr marL="3886200" indent="-228600" algn="l" rtl="0" eaLnBrk="0" fontAlgn="base" latinLnBrk="1"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640.png" TargetMode="External"/><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748124" y="2357430"/>
            <a:ext cx="4824536" cy="720080"/>
          </a:xfrm>
          <a:prstGeom prst="rect">
            <a:avLst/>
          </a:prstGeom>
        </p:spPr>
        <p:txBody>
          <a:bodyPr/>
          <a:lstStyle>
            <a:lvl1pPr algn="l" rtl="0" eaLnBrk="0" fontAlgn="base" hangingPunct="0">
              <a:spcBef>
                <a:spcPct val="0"/>
              </a:spcBef>
              <a:spcAft>
                <a:spcPct val="0"/>
              </a:spcAft>
              <a:defRPr sz="3600">
                <a:solidFill>
                  <a:srgbClr val="0033CC"/>
                </a:solidFill>
                <a:latin typeface="+mj-lt"/>
                <a:ea typeface="+mj-ea"/>
                <a:cs typeface="+mj-cs"/>
              </a:defRPr>
            </a:lvl1pPr>
            <a:lvl2pPr algn="l" rtl="0" eaLnBrk="0" fontAlgn="base" hangingPunct="0">
              <a:spcBef>
                <a:spcPct val="0"/>
              </a:spcBef>
              <a:spcAft>
                <a:spcPct val="0"/>
              </a:spcAft>
              <a:defRPr sz="3600">
                <a:solidFill>
                  <a:srgbClr val="0033CC"/>
                </a:solidFill>
                <a:latin typeface="Times New Roman" pitchFamily="18" charset="0"/>
                <a:ea typeface="宋体" pitchFamily="2" charset="-122"/>
              </a:defRPr>
            </a:lvl2pPr>
            <a:lvl3pPr algn="l" rtl="0" eaLnBrk="0" fontAlgn="base" hangingPunct="0">
              <a:spcBef>
                <a:spcPct val="0"/>
              </a:spcBef>
              <a:spcAft>
                <a:spcPct val="0"/>
              </a:spcAft>
              <a:defRPr sz="3600">
                <a:solidFill>
                  <a:srgbClr val="0033CC"/>
                </a:solidFill>
                <a:latin typeface="Times New Roman" pitchFamily="18" charset="0"/>
                <a:ea typeface="宋体" pitchFamily="2" charset="-122"/>
              </a:defRPr>
            </a:lvl3pPr>
            <a:lvl4pPr algn="l" rtl="0" eaLnBrk="0" fontAlgn="base" hangingPunct="0">
              <a:spcBef>
                <a:spcPct val="0"/>
              </a:spcBef>
              <a:spcAft>
                <a:spcPct val="0"/>
              </a:spcAft>
              <a:defRPr sz="3600">
                <a:solidFill>
                  <a:srgbClr val="0033CC"/>
                </a:solidFill>
                <a:latin typeface="Times New Roman" pitchFamily="18" charset="0"/>
                <a:ea typeface="宋体" pitchFamily="2" charset="-122"/>
              </a:defRPr>
            </a:lvl4pPr>
            <a:lvl5pPr algn="l" rtl="0" eaLnBrk="0" fontAlgn="base" hangingPunct="0">
              <a:spcBef>
                <a:spcPct val="0"/>
              </a:spcBef>
              <a:spcAft>
                <a:spcPct val="0"/>
              </a:spcAft>
              <a:defRPr sz="3600">
                <a:solidFill>
                  <a:srgbClr val="0033CC"/>
                </a:solidFill>
                <a:latin typeface="Times New Roman" pitchFamily="18" charset="0"/>
                <a:ea typeface="宋体" pitchFamily="2" charset="-122"/>
              </a:defRPr>
            </a:lvl5pPr>
            <a:lvl6pPr marL="457200" algn="l" rtl="0" eaLnBrk="0" fontAlgn="base" hangingPunct="0">
              <a:spcBef>
                <a:spcPct val="0"/>
              </a:spcBef>
              <a:spcAft>
                <a:spcPct val="0"/>
              </a:spcAft>
              <a:defRPr sz="3600">
                <a:solidFill>
                  <a:srgbClr val="0033CC"/>
                </a:solidFill>
                <a:latin typeface="Times New Roman" pitchFamily="18" charset="0"/>
                <a:ea typeface="宋体" pitchFamily="2" charset="-122"/>
              </a:defRPr>
            </a:lvl6pPr>
            <a:lvl7pPr marL="914400" algn="l" rtl="0" eaLnBrk="0" fontAlgn="base" hangingPunct="0">
              <a:spcBef>
                <a:spcPct val="0"/>
              </a:spcBef>
              <a:spcAft>
                <a:spcPct val="0"/>
              </a:spcAft>
              <a:defRPr sz="3600">
                <a:solidFill>
                  <a:srgbClr val="0033CC"/>
                </a:solidFill>
                <a:latin typeface="Times New Roman" pitchFamily="18" charset="0"/>
                <a:ea typeface="宋体" pitchFamily="2" charset="-122"/>
              </a:defRPr>
            </a:lvl7pPr>
            <a:lvl8pPr marL="1371600" algn="l" rtl="0" eaLnBrk="0" fontAlgn="base" hangingPunct="0">
              <a:spcBef>
                <a:spcPct val="0"/>
              </a:spcBef>
              <a:spcAft>
                <a:spcPct val="0"/>
              </a:spcAft>
              <a:defRPr sz="3600">
                <a:solidFill>
                  <a:srgbClr val="0033CC"/>
                </a:solidFill>
                <a:latin typeface="Times New Roman" pitchFamily="18" charset="0"/>
                <a:ea typeface="宋体" pitchFamily="2" charset="-122"/>
              </a:defRPr>
            </a:lvl8pPr>
            <a:lvl9pPr marL="1828800" algn="l" rtl="0" eaLnBrk="0" fontAlgn="base" hangingPunct="0">
              <a:spcBef>
                <a:spcPct val="0"/>
              </a:spcBef>
              <a:spcAft>
                <a:spcPct val="0"/>
              </a:spcAft>
              <a:defRPr sz="3600">
                <a:solidFill>
                  <a:srgbClr val="0033CC"/>
                </a:solidFill>
                <a:latin typeface="Times New Roman" pitchFamily="18" charset="0"/>
                <a:ea typeface="宋体" pitchFamily="2" charset="-122"/>
              </a:defRPr>
            </a:lvl9pPr>
          </a:lstStyle>
          <a:p>
            <a:pPr algn="ctr" eaLnBrk="1" hangingPunct="1">
              <a:spcBef>
                <a:spcPct val="50000"/>
              </a:spcBef>
            </a:pPr>
            <a:r>
              <a:rPr lang="zh-CN" altLang="en-US" sz="4000" b="1" dirty="0" smtClean="0">
                <a:solidFill>
                  <a:srgbClr val="FF0000"/>
                </a:solidFill>
                <a:latin typeface="微软雅黑" pitchFamily="34" charset="-122"/>
                <a:ea typeface="微软雅黑" pitchFamily="34" charset="-122"/>
                <a:cs typeface="Times New Roman" panose="02020603050405020304" pitchFamily="18" charset="0"/>
              </a:rPr>
              <a:t>银行业“大数据”</a:t>
            </a:r>
            <a:endParaRPr lang="en-US" altLang="zh-CN" sz="4000" b="1" dirty="0">
              <a:solidFill>
                <a:srgbClr val="FF0000"/>
              </a:solidFill>
              <a:latin typeface="微软雅黑" pitchFamily="34" charset="-122"/>
              <a:ea typeface="微软雅黑" pitchFamily="34" charset="-122"/>
              <a:cs typeface="Times New Roman" panose="02020603050405020304" pitchFamily="18" charset="0"/>
            </a:endParaRPr>
          </a:p>
        </p:txBody>
      </p:sp>
      <p:sp>
        <p:nvSpPr>
          <p:cNvPr id="9" name="矩形 2"/>
          <p:cNvSpPr>
            <a:spLocks noChangeArrowheads="1"/>
          </p:cNvSpPr>
          <p:nvPr/>
        </p:nvSpPr>
        <p:spPr bwMode="auto">
          <a:xfrm>
            <a:off x="5143504" y="4357694"/>
            <a:ext cx="3765133"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algn="ctr" eaLnBrk="1" fontAlgn="base" hangingPunct="1">
              <a:spcBef>
                <a:spcPct val="50000"/>
              </a:spcBef>
              <a:spcAft>
                <a:spcPct val="0"/>
              </a:spcAft>
            </a:pPr>
            <a:r>
              <a:rPr lang="zh-CN" altLang="en-US" sz="2400" dirty="0">
                <a:latin typeface="微软雅黑" pitchFamily="34" charset="-122"/>
                <a:ea typeface="微软雅黑" pitchFamily="34" charset="-122"/>
              </a:rPr>
              <a:t>电子商务与智能</a:t>
            </a:r>
            <a:r>
              <a:rPr lang="zh-CN" altLang="en-US" sz="2400" dirty="0" smtClean="0">
                <a:latin typeface="微软雅黑" pitchFamily="34" charset="-122"/>
                <a:ea typeface="微软雅黑" pitchFamily="34" charset="-122"/>
              </a:rPr>
              <a:t>服务中心</a:t>
            </a:r>
            <a:endParaRPr lang="en-US" altLang="zh-CN" sz="2400" dirty="0" smtClean="0">
              <a:latin typeface="微软雅黑" pitchFamily="34" charset="-122"/>
              <a:ea typeface="微软雅黑" pitchFamily="34" charset="-122"/>
            </a:endParaRPr>
          </a:p>
          <a:p>
            <a:pPr lvl="0" algn="ctr" eaLnBrk="1" fontAlgn="base" hangingPunct="1">
              <a:spcBef>
                <a:spcPct val="50000"/>
              </a:spcBef>
              <a:spcAft>
                <a:spcPct val="0"/>
              </a:spcAft>
            </a:pPr>
            <a:r>
              <a:rPr lang="en-US" altLang="zh-CN" sz="2000"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http</a:t>
            </a:r>
            <a:r>
              <a:rPr lang="en-US" altLang="zh-CN" sz="20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://ieb.whut.edu.cn</a:t>
            </a:r>
            <a:endPar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endParaRPr lang="zh-CN" altLang="en-US" sz="2400" dirty="0">
              <a:latin typeface="微软雅黑" pitchFamily="34" charset="-122"/>
              <a:ea typeface="微软雅黑" pitchFamily="34" charset="-122"/>
            </a:endParaRPr>
          </a:p>
        </p:txBody>
      </p:sp>
      <p:sp>
        <p:nvSpPr>
          <p:cNvPr id="10" name="TextBox 1"/>
          <p:cNvSpPr txBox="1">
            <a:spLocks noChangeArrowheads="1"/>
          </p:cNvSpPr>
          <p:nvPr/>
        </p:nvSpPr>
        <p:spPr bwMode="auto">
          <a:xfrm>
            <a:off x="6000760" y="3643314"/>
            <a:ext cx="30718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000" dirty="0" smtClean="0">
                <a:latin typeface="微软雅黑" pitchFamily="34" charset="-122"/>
                <a:ea typeface="微软雅黑" pitchFamily="34" charset="-122"/>
              </a:rPr>
              <a:t>主讲人：陈冬林</a:t>
            </a:r>
            <a:endParaRPr lang="zh-CN" altLang="en-US" sz="2000" dirty="0">
              <a:latin typeface="微软雅黑" pitchFamily="34" charset="-122"/>
              <a:ea typeface="微软雅黑" pitchFamily="34" charset="-122"/>
            </a:endParaRPr>
          </a:p>
        </p:txBody>
      </p:sp>
    </p:spTree>
    <p:extLst>
      <p:ext uri="{BB962C8B-B14F-4D97-AF65-F5344CB8AC3E}">
        <p14:creationId xmlns="" xmlns:p14="http://schemas.microsoft.com/office/powerpoint/2010/main" val="4037626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8158" y="3682180"/>
            <a:ext cx="1661674"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基本概念</a:t>
            </a:r>
            <a:endParaRPr lang="zh-CN" altLang="en-US" sz="2800" dirty="0">
              <a:solidFill>
                <a:prstClr val="white"/>
              </a:solidFill>
              <a:latin typeface="微软雅黑" pitchFamily="34" charset="-122"/>
              <a:ea typeface="微软雅黑" pitchFamily="34" charset="-122"/>
            </a:endParaRPr>
          </a:p>
        </p:txBody>
      </p:sp>
      <p:cxnSp>
        <p:nvCxnSpPr>
          <p:cNvPr id="3" name="直接连接符 2"/>
          <p:cNvCxnSpPr/>
          <p:nvPr/>
        </p:nvCxnSpPr>
        <p:spPr>
          <a:xfrm>
            <a:off x="1214966" y="287688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7544" y="354953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66202" y="432372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6" name="TextBox 5"/>
          <p:cNvSpPr txBox="1"/>
          <p:nvPr/>
        </p:nvSpPr>
        <p:spPr>
          <a:xfrm>
            <a:off x="467544" y="1916832"/>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1</a:t>
            </a:r>
            <a:endParaRPr lang="zh-CN" altLang="en-US" sz="13800" dirty="0">
              <a:solidFill>
                <a:srgbClr val="969696"/>
              </a:solidFill>
              <a:latin typeface="Serif Black" pitchFamily="2" charset="0"/>
              <a:ea typeface="DFKai-SB" pitchFamily="65" charset="-120"/>
            </a:endParaRPr>
          </a:p>
        </p:txBody>
      </p:sp>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07904" y="2222862"/>
            <a:ext cx="0" cy="2646298"/>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0" y="1718659"/>
            <a:ext cx="360040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大数据和我有关吗？</a:t>
            </a:r>
            <a:endParaRPr lang="zh-CN" altLang="en-US" dirty="0">
              <a:latin typeface="微软雅黑" pitchFamily="34" charset="-122"/>
              <a:ea typeface="微软雅黑" pitchFamily="34" charset="-122"/>
            </a:endParaRPr>
          </a:p>
        </p:txBody>
      </p:sp>
      <p:grpSp>
        <p:nvGrpSpPr>
          <p:cNvPr id="15" name="组合 14"/>
          <p:cNvGrpSpPr/>
          <p:nvPr/>
        </p:nvGrpSpPr>
        <p:grpSpPr>
          <a:xfrm>
            <a:off x="4572000" y="2483537"/>
            <a:ext cx="3154965" cy="1649286"/>
            <a:chOff x="4873419" y="2483537"/>
            <a:chExt cx="3154965" cy="1593535"/>
          </a:xfrm>
        </p:grpSpPr>
        <p:sp>
          <p:nvSpPr>
            <p:cNvPr id="12" name="TextBox 11"/>
            <p:cNvSpPr txBox="1"/>
            <p:nvPr/>
          </p:nvSpPr>
          <p:spPr>
            <a:xfrm>
              <a:off x="5064624" y="2708357"/>
              <a:ext cx="2952328"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事实上作为用户的你每天都在贡献大数据，当你刷微博的时候，当你网购的时候，当你</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4" name="圆角矩形 1"/>
            <p:cNvSpPr>
              <a:spLocks noChangeArrowheads="1"/>
            </p:cNvSpPr>
            <p:nvPr/>
          </p:nvSpPr>
          <p:spPr bwMode="auto">
            <a:xfrm>
              <a:off x="4873419" y="2483537"/>
              <a:ext cx="3154965" cy="1593535"/>
            </a:xfrm>
            <a:prstGeom prst="roundRect">
              <a:avLst>
                <a:gd name="adj" fmla="val 16667"/>
              </a:avLst>
            </a:prstGeom>
            <a:noFill/>
            <a:ln w="28575" algn="ctr">
              <a:solidFill>
                <a:srgbClr val="00A7E2"/>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latin typeface="微软雅黑" pitchFamily="34" charset="-122"/>
                <a:ea typeface="微软雅黑" pitchFamily="34" charset="-122"/>
              </a:endParaRPr>
            </a:p>
          </p:txBody>
        </p:sp>
      </p:grpSp>
      <p:grpSp>
        <p:nvGrpSpPr>
          <p:cNvPr id="16" name="组合 15"/>
          <p:cNvGrpSpPr/>
          <p:nvPr/>
        </p:nvGrpSpPr>
        <p:grpSpPr>
          <a:xfrm>
            <a:off x="4572000" y="4589758"/>
            <a:ext cx="3240360" cy="1268134"/>
            <a:chOff x="4572000" y="4321106"/>
            <a:chExt cx="3240360" cy="1268134"/>
          </a:xfrm>
        </p:grpSpPr>
        <p:sp>
          <p:nvSpPr>
            <p:cNvPr id="13" name="TextBox 12"/>
            <p:cNvSpPr txBox="1"/>
            <p:nvPr/>
          </p:nvSpPr>
          <p:spPr>
            <a:xfrm>
              <a:off x="4572000" y="4365104"/>
              <a:ext cx="3240360"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个人和企业都讲因为大数据而受益，不过大数据背景下用户的个人隐私是否得到了较好的保护也值得关注。</a:t>
              </a:r>
              <a:endParaRPr lang="zh-CN" altLang="en-US" dirty="0">
                <a:latin typeface="微软雅黑" pitchFamily="34" charset="-122"/>
                <a:ea typeface="微软雅黑" pitchFamily="34" charset="-122"/>
              </a:endParaRPr>
            </a:p>
          </p:txBody>
        </p:sp>
        <p:sp>
          <p:nvSpPr>
            <p:cNvPr id="17" name="圆角矩形 1"/>
            <p:cNvSpPr>
              <a:spLocks noChangeArrowheads="1"/>
            </p:cNvSpPr>
            <p:nvPr/>
          </p:nvSpPr>
          <p:spPr bwMode="auto">
            <a:xfrm>
              <a:off x="4572000" y="4321106"/>
              <a:ext cx="3171123" cy="1268134"/>
            </a:xfrm>
            <a:prstGeom prst="roundRect">
              <a:avLst>
                <a:gd name="adj" fmla="val 16667"/>
              </a:avLst>
            </a:prstGeom>
            <a:noFill/>
            <a:ln w="28575" algn="ctr">
              <a:solidFill>
                <a:srgbClr val="00A7E2"/>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latin typeface="微软雅黑" pitchFamily="34" charset="-122"/>
                <a:ea typeface="微软雅黑" pitchFamily="34" charset="-122"/>
              </a:endParaRPr>
            </a:p>
          </p:txBody>
        </p:sp>
      </p:grpSp>
    </p:spTree>
    <p:extLst>
      <p:ext uri="{BB962C8B-B14F-4D97-AF65-F5344CB8AC3E}">
        <p14:creationId xmlns="" xmlns:p14="http://schemas.microsoft.com/office/powerpoint/2010/main" val="2382437602"/>
      </p:ext>
    </p:extLst>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14:presetBounceEnd="64000">
                                      <p:stCondLst>
                                        <p:cond delay="0"/>
                                      </p:stCondLst>
                                      <p:childTnLst>
                                        <p:animMotion origin="layout" path="M 3.61111E-6 2.22222E-6 L 0.43698 0.00389 " pathEditMode="relative" rAng="0" ptsTypes="AA" p14:bounceEnd="64000">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5"/>
          <p:cNvSpPr txBox="1">
            <a:spLocks noChangeArrowheads="1"/>
          </p:cNvSpPr>
          <p:nvPr/>
        </p:nvSpPr>
        <p:spPr bwMode="auto">
          <a:xfrm>
            <a:off x="3857620" y="1857364"/>
            <a:ext cx="4945063" cy="360363"/>
          </a:xfrm>
          <a:prstGeom prst="rect">
            <a:avLst/>
          </a:prstGeom>
          <a:noFill/>
          <a:ln>
            <a:noFill/>
          </a:ln>
          <a:effectLst>
            <a:outerShdw dist="35921" dir="2700000" algn="ctr" rotWithShape="0">
              <a:schemeClr val="tx1"/>
            </a:outerShdw>
          </a:effectLst>
          <a:extLst/>
        </p:spPr>
        <p:txBody>
          <a:bodyPr anchor="ctr">
            <a:normAutofit fontScale="82500" lnSpcReduction="20000"/>
          </a:bodyPr>
          <a:lstStyle>
            <a:lvl1pPr marL="914400" indent="-914400" algn="l" rtl="0" eaLnBrk="0" fontAlgn="base" hangingPunct="0">
              <a:spcBef>
                <a:spcPct val="0"/>
              </a:spcBef>
              <a:spcAft>
                <a:spcPct val="0"/>
              </a:spcAft>
              <a:defRPr sz="2800">
                <a:solidFill>
                  <a:schemeClr val="bg1"/>
                </a:solidFill>
                <a:latin typeface="微软雅黑" pitchFamily="34" charset="-122"/>
                <a:ea typeface="微软雅黑" pitchFamily="34"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r" eaLnBrk="1" hangingPunct="1">
              <a:defRPr/>
            </a:pPr>
            <a:r>
              <a:rPr lang="zh-CN" altLang="en-US" sz="2500" b="1" dirty="0" smtClean="0">
                <a:solidFill>
                  <a:srgbClr val="FF0000"/>
                </a:solidFill>
                <a:cs typeface="楷体_GB2312"/>
              </a:rPr>
              <a:t>指数型增长的海量数据</a:t>
            </a:r>
          </a:p>
        </p:txBody>
      </p:sp>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矩形 4127"/>
          <p:cNvSpPr>
            <a:spLocks/>
          </p:cNvSpPr>
          <p:nvPr/>
        </p:nvSpPr>
        <p:spPr bwMode="auto">
          <a:xfrm>
            <a:off x="1928794" y="262574"/>
            <a:ext cx="3214710"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大数据兴起的背景</a:t>
            </a:r>
            <a:endParaRPr lang="zh-CN" altLang="en-US" sz="2800" b="1" dirty="0">
              <a:solidFill>
                <a:srgbClr val="3B8AFF"/>
              </a:solidFill>
              <a:latin typeface="微软雅黑" pitchFamily="34" charset="-122"/>
              <a:ea typeface="微软雅黑" pitchFamily="34" charset="-122"/>
            </a:endParaRPr>
          </a:p>
        </p:txBody>
      </p:sp>
      <p:pic>
        <p:nvPicPr>
          <p:cNvPr id="24" name="图片 1"/>
          <p:cNvPicPr>
            <a:picLocks noChangeAspect="1" noChangeArrowheads="1"/>
          </p:cNvPicPr>
          <p:nvPr/>
        </p:nvPicPr>
        <p:blipFill>
          <a:blip r:embed="rId3" cstate="print"/>
          <a:srcRect b="5734"/>
          <a:stretch>
            <a:fillRect/>
          </a:stretch>
        </p:blipFill>
        <p:spPr bwMode="auto">
          <a:xfrm>
            <a:off x="4512546" y="2289165"/>
            <a:ext cx="4345734" cy="2247936"/>
          </a:xfrm>
          <a:prstGeom prst="rect">
            <a:avLst/>
          </a:prstGeom>
          <a:noFill/>
          <a:ln w="9525">
            <a:noFill/>
            <a:miter lim="800000"/>
            <a:headEnd/>
            <a:tailEnd/>
          </a:ln>
        </p:spPr>
      </p:pic>
      <p:graphicFrame>
        <p:nvGraphicFramePr>
          <p:cNvPr id="26" name="内容占位符 4"/>
          <p:cNvGraphicFramePr>
            <a:graphicFrameLocks/>
          </p:cNvGraphicFramePr>
          <p:nvPr/>
        </p:nvGraphicFramePr>
        <p:xfrm>
          <a:off x="-457200" y="2004525"/>
          <a:ext cx="5216400" cy="28564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矩形 26"/>
          <p:cNvSpPr/>
          <p:nvPr/>
        </p:nvSpPr>
        <p:spPr>
          <a:xfrm>
            <a:off x="428596" y="5357826"/>
            <a:ext cx="7000924" cy="874407"/>
          </a:xfrm>
          <a:prstGeom prst="rect">
            <a:avLst/>
          </a:prstGeom>
        </p:spPr>
        <p:txBody>
          <a:bodyPr wrap="square">
            <a:spAutoFit/>
          </a:bodyPr>
          <a:lstStyle/>
          <a:p>
            <a:pPr>
              <a:lnSpc>
                <a:spcPct val="150000"/>
              </a:lnSpc>
            </a:pPr>
            <a:r>
              <a:rPr lang="en-US" altLang="zh-CN" b="1" dirty="0" smtClean="0">
                <a:solidFill>
                  <a:srgbClr val="3B8AFF"/>
                </a:solidFill>
                <a:latin typeface="微软雅黑" pitchFamily="34" charset="-122"/>
                <a:ea typeface="微软雅黑" pitchFamily="34" charset="-122"/>
              </a:rPr>
              <a:t>1.“</a:t>
            </a:r>
            <a:r>
              <a:rPr lang="zh-CN" altLang="en-US" b="1" dirty="0" smtClean="0">
                <a:solidFill>
                  <a:srgbClr val="3B8AFF"/>
                </a:solidFill>
                <a:latin typeface="微软雅黑" pitchFamily="34" charset="-122"/>
                <a:ea typeface="微软雅黑" pitchFamily="34" charset="-122"/>
              </a:rPr>
              <a:t>大数据”的名称来自于未来学家托夫勒所著的</a:t>
            </a:r>
            <a:r>
              <a:rPr lang="en-US" altLang="zh-CN" b="1" dirty="0" smtClean="0">
                <a:solidFill>
                  <a:srgbClr val="3B8AFF"/>
                </a:solidFill>
                <a:latin typeface="微软雅黑" pitchFamily="34" charset="-122"/>
                <a:ea typeface="微软雅黑" pitchFamily="34" charset="-122"/>
              </a:rPr>
              <a:t>《</a:t>
            </a:r>
            <a:r>
              <a:rPr lang="zh-CN" altLang="en-US" b="1" dirty="0" smtClean="0">
                <a:solidFill>
                  <a:srgbClr val="3B8AFF"/>
                </a:solidFill>
                <a:latin typeface="微软雅黑" pitchFamily="34" charset="-122"/>
                <a:ea typeface="微软雅黑" pitchFamily="34" charset="-122"/>
              </a:rPr>
              <a:t>第三次浪潮</a:t>
            </a:r>
            <a:r>
              <a:rPr lang="en-US" altLang="zh-CN" b="1" dirty="0" smtClean="0">
                <a:solidFill>
                  <a:srgbClr val="3B8AFF"/>
                </a:solidFill>
                <a:latin typeface="微软雅黑" pitchFamily="34" charset="-122"/>
                <a:ea typeface="微软雅黑" pitchFamily="34" charset="-122"/>
              </a:rPr>
              <a:t>》</a:t>
            </a:r>
          </a:p>
          <a:p>
            <a:pPr>
              <a:lnSpc>
                <a:spcPct val="150000"/>
              </a:lnSpc>
            </a:pPr>
            <a:r>
              <a:rPr lang="en-US" altLang="zh-CN" b="1" dirty="0" smtClean="0">
                <a:solidFill>
                  <a:srgbClr val="3B8AFF"/>
                </a:solidFill>
                <a:latin typeface="微软雅黑" pitchFamily="34" charset="-122"/>
                <a:ea typeface="微软雅黑" pitchFamily="34" charset="-122"/>
              </a:rPr>
              <a:t>2.</a:t>
            </a:r>
            <a:r>
              <a:rPr lang="zh-CN" altLang="en-US" b="1" dirty="0" smtClean="0">
                <a:solidFill>
                  <a:srgbClr val="3B8AFF"/>
                </a:solidFill>
                <a:latin typeface="微软雅黑" pitchFamily="34" charset="-122"/>
                <a:ea typeface="微软雅黑" pitchFamily="34" charset="-122"/>
              </a:rPr>
              <a:t>最早应用“大数据”的是麦肯锡公司</a:t>
            </a:r>
            <a:r>
              <a:rPr lang="en-US" altLang="zh-CN" b="1" dirty="0" smtClean="0">
                <a:solidFill>
                  <a:srgbClr val="3B8AFF"/>
                </a:solidFill>
                <a:latin typeface="微软雅黑" pitchFamily="34" charset="-122"/>
                <a:ea typeface="微软雅黑" pitchFamily="34" charset="-122"/>
              </a:rPr>
              <a:t>(McKinsey)</a:t>
            </a:r>
            <a:endParaRPr lang="zh-CN" altLang="en-US" dirty="0" smtClean="0">
              <a:solidFill>
                <a:srgbClr val="3B8A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238243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矩形 4127"/>
          <p:cNvSpPr>
            <a:spLocks/>
          </p:cNvSpPr>
          <p:nvPr/>
        </p:nvSpPr>
        <p:spPr bwMode="auto">
          <a:xfrm>
            <a:off x="1928794" y="262574"/>
            <a:ext cx="3214710"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为什么研究大数据</a:t>
            </a:r>
            <a:endParaRPr lang="zh-CN" altLang="en-US" sz="2800" b="1" dirty="0">
              <a:solidFill>
                <a:srgbClr val="3B8AFF"/>
              </a:solidFill>
              <a:latin typeface="微软雅黑" pitchFamily="34" charset="-122"/>
              <a:ea typeface="微软雅黑" pitchFamily="34" charset="-122"/>
            </a:endParaRPr>
          </a:p>
        </p:txBody>
      </p:sp>
      <p:sp>
        <p:nvSpPr>
          <p:cNvPr id="9" name="Rectangle 3"/>
          <p:cNvSpPr>
            <a:spLocks noChangeArrowheads="1"/>
          </p:cNvSpPr>
          <p:nvPr/>
        </p:nvSpPr>
        <p:spPr bwMode="auto">
          <a:xfrm>
            <a:off x="711232" y="5048271"/>
            <a:ext cx="4171950" cy="1524000"/>
          </a:xfrm>
          <a:prstGeom prst="rect">
            <a:avLst/>
          </a:prstGeom>
          <a:solidFill>
            <a:schemeClr val="bg1">
              <a:alpha val="78000"/>
            </a:schemeClr>
          </a:solidFill>
          <a:ln w="9525" algn="ctr">
            <a:noFill/>
            <a:round/>
            <a:headEnd/>
            <a:tailEnd/>
          </a:ln>
        </p:spPr>
        <p:txBody>
          <a:bodyPr anchor="ctr"/>
          <a:lstStyle/>
          <a:p>
            <a:pPr defTabSz="914400" fontAlgn="base">
              <a:spcBef>
                <a:spcPct val="0"/>
              </a:spcBef>
              <a:spcAft>
                <a:spcPct val="0"/>
              </a:spcAft>
              <a:buClr>
                <a:srgbClr val="000000"/>
              </a:buClr>
              <a:buSzPct val="100000"/>
              <a:buFont typeface="Times New Roman" pitchFamily="18" charset="0"/>
              <a:buNone/>
              <a:defRPr/>
            </a:pPr>
            <a:r>
              <a:rPr lang="zh-CN" altLang="en-US"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“大数据</a:t>
            </a:r>
            <a:r>
              <a:rPr lang="zh-CN" altLang="en-US"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现在就像新型石油。数据就像原油一样，非常宝贵，但是如果未进行优化则毫无用处。” </a:t>
            </a:r>
            <a:r>
              <a:rPr lang="en-US" altLang="zh-CN"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 </a:t>
            </a:r>
            <a:r>
              <a:rPr lang="zh-CN" altLang="en-US"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专家</a:t>
            </a:r>
            <a:endPar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endParaRPr>
          </a:p>
        </p:txBody>
      </p:sp>
      <p:sp>
        <p:nvSpPr>
          <p:cNvPr id="10" name="Rectangle 3"/>
          <p:cNvSpPr>
            <a:spLocks noChangeArrowheads="1"/>
          </p:cNvSpPr>
          <p:nvPr/>
        </p:nvSpPr>
        <p:spPr bwMode="auto">
          <a:xfrm>
            <a:off x="5168932" y="5048272"/>
            <a:ext cx="3760786" cy="1524000"/>
          </a:xfrm>
          <a:prstGeom prst="rect">
            <a:avLst/>
          </a:prstGeom>
          <a:solidFill>
            <a:schemeClr val="bg1">
              <a:alpha val="78000"/>
            </a:schemeClr>
          </a:solidFill>
          <a:ln w="9525" algn="ctr">
            <a:noFill/>
            <a:round/>
            <a:headEnd/>
            <a:tailEnd/>
          </a:ln>
        </p:spPr>
        <p:txBody>
          <a:bodyPr/>
          <a:lstStyle/>
          <a:p>
            <a:pPr defTabSz="914400" fontAlgn="base">
              <a:spcBef>
                <a:spcPct val="0"/>
              </a:spcBef>
              <a:spcAft>
                <a:spcPct val="0"/>
              </a:spcAft>
              <a:buClr>
                <a:srgbClr val="000000"/>
              </a:buClr>
              <a:buSzPct val="100000"/>
              <a:buFont typeface="Times New Roman" pitchFamily="18" charset="0"/>
              <a:buNone/>
              <a:defRPr/>
            </a:pPr>
            <a:endParaRPr lang="en-US" altLang="zh-CN"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endParaRPr>
          </a:p>
          <a:p>
            <a:pPr defTabSz="914400" fontAlgn="base">
              <a:spcBef>
                <a:spcPct val="0"/>
              </a:spcBef>
              <a:spcAft>
                <a:spcPct val="0"/>
              </a:spcAft>
              <a:buClr>
                <a:srgbClr val="000000"/>
              </a:buClr>
              <a:buSzPct val="100000"/>
              <a:buFont typeface="Times New Roman" pitchFamily="18" charset="0"/>
              <a:buNone/>
              <a:defRPr/>
            </a:pPr>
            <a:r>
              <a:rPr lang="zh-CN" altLang="en-US"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a:t>
            </a:r>
            <a:r>
              <a:rPr lang="zh-CN" altLang="en-US"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我们的经济是基于一种不仅可再生并且会自我生成的资源。用完不是问题，被淹没才是问题。</a:t>
            </a:r>
            <a:r>
              <a:rPr lang="zh-CN" altLang="en-US"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a:t>
            </a:r>
            <a:r>
              <a:rPr lang="en-US" altLang="zh-CN" sz="1600" dirty="0" smtClea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 </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John </a:t>
            </a:r>
            <a:r>
              <a:rPr lang="en-US" altLang="zh-CN" sz="1600" dirty="0" err="1">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rPr>
              <a:t>Naisbitt</a:t>
            </a:r>
            <a:endPar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charset="0"/>
            </a:endParaRPr>
          </a:p>
        </p:txBody>
      </p:sp>
      <p:sp>
        <p:nvSpPr>
          <p:cNvPr id="11" name="Rectangle 5"/>
          <p:cNvSpPr>
            <a:spLocks noChangeArrowheads="1"/>
          </p:cNvSpPr>
          <p:nvPr/>
        </p:nvSpPr>
        <p:spPr bwMode="auto">
          <a:xfrm>
            <a:off x="3895292" y="4330147"/>
            <a:ext cx="2045528" cy="556972"/>
          </a:xfrm>
          <a:prstGeom prst="rect">
            <a:avLst/>
          </a:prstGeom>
          <a:solidFill>
            <a:srgbClr val="9900CC"/>
          </a:solidFill>
          <a:ln>
            <a:noFill/>
          </a:ln>
          <a:effectLst>
            <a:outerShdw blurRad="63500" dist="17819" dir="2700000" algn="ctr" rotWithShape="0">
              <a:srgbClr val="447376">
                <a:alpha val="75014"/>
              </a:srgbClr>
            </a:outerShdw>
          </a:effectLst>
          <a:extLst/>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defRPr/>
            </a:pPr>
            <a:endParaRPr lang="en-US" altLang="zh-CN" sz="1600" dirty="0">
              <a:solidFill>
                <a:srgbClr val="000000"/>
              </a:solidFill>
              <a:latin typeface="微软雅黑" panose="020B0503020204020204" pitchFamily="34" charset="-122"/>
              <a:ea typeface="微软雅黑" panose="020B0503020204020204" pitchFamily="34" charset="-122"/>
              <a:cs typeface="Arial" charset="0"/>
            </a:endParaRPr>
          </a:p>
        </p:txBody>
      </p:sp>
      <p:pic>
        <p:nvPicPr>
          <p:cNvPr id="12" name="Picture 6" descr="grey-background"/>
          <p:cNvPicPr>
            <a:picLocks noChangeAspect="1" noChangeArrowheads="1"/>
          </p:cNvPicPr>
          <p:nvPr/>
        </p:nvPicPr>
        <p:blipFill>
          <a:blip r:embed="rId3" cstate="print"/>
          <a:srcRect/>
          <a:stretch>
            <a:fillRect/>
          </a:stretch>
        </p:blipFill>
        <p:spPr bwMode="auto">
          <a:xfrm>
            <a:off x="3746460" y="1927452"/>
            <a:ext cx="2254300" cy="3216060"/>
          </a:xfrm>
          <a:prstGeom prst="rect">
            <a:avLst/>
          </a:prstGeom>
          <a:noFill/>
          <a:ln w="9525">
            <a:noFill/>
            <a:miter lim="800000"/>
            <a:headEnd/>
            <a:tailEnd/>
          </a:ln>
        </p:spPr>
      </p:pic>
      <p:sp>
        <p:nvSpPr>
          <p:cNvPr id="13" name="Rectangle 7"/>
          <p:cNvSpPr>
            <a:spLocks noChangeArrowheads="1"/>
          </p:cNvSpPr>
          <p:nvPr/>
        </p:nvSpPr>
        <p:spPr bwMode="auto">
          <a:xfrm>
            <a:off x="1252086" y="4330147"/>
            <a:ext cx="2045528" cy="556972"/>
          </a:xfrm>
          <a:prstGeom prst="rect">
            <a:avLst/>
          </a:prstGeom>
          <a:solidFill>
            <a:srgbClr val="9900CC"/>
          </a:solidFill>
          <a:ln>
            <a:noFill/>
          </a:ln>
          <a:effectLst>
            <a:outerShdw blurRad="63500" dist="17819" dir="2700000" algn="ctr" rotWithShape="0">
              <a:srgbClr val="447376">
                <a:alpha val="75014"/>
              </a:srgbClr>
            </a:outerShdw>
          </a:effectLst>
          <a:extLst/>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defRPr/>
            </a:pPr>
            <a:endParaRPr lang="en-US" altLang="zh-CN" sz="1600" dirty="0">
              <a:solidFill>
                <a:srgbClr val="000000"/>
              </a:solidFill>
              <a:latin typeface="微软雅黑" panose="020B0503020204020204" pitchFamily="34" charset="-122"/>
              <a:ea typeface="微软雅黑" panose="020B0503020204020204" pitchFamily="34" charset="-122"/>
              <a:cs typeface="Arial" charset="0"/>
            </a:endParaRPr>
          </a:p>
        </p:txBody>
      </p:sp>
      <p:pic>
        <p:nvPicPr>
          <p:cNvPr id="14" name="Picture 8" descr="grey-background"/>
          <p:cNvPicPr>
            <a:picLocks noChangeAspect="1" noChangeArrowheads="1"/>
          </p:cNvPicPr>
          <p:nvPr/>
        </p:nvPicPr>
        <p:blipFill>
          <a:blip r:embed="rId3" cstate="print"/>
          <a:srcRect/>
          <a:stretch>
            <a:fillRect/>
          </a:stretch>
        </p:blipFill>
        <p:spPr bwMode="auto">
          <a:xfrm>
            <a:off x="1103254" y="1927452"/>
            <a:ext cx="2254300" cy="3216060"/>
          </a:xfrm>
          <a:prstGeom prst="rect">
            <a:avLst/>
          </a:prstGeom>
          <a:noFill/>
          <a:ln w="9525">
            <a:noFill/>
            <a:miter lim="800000"/>
            <a:headEnd/>
            <a:tailEnd/>
          </a:ln>
        </p:spPr>
      </p:pic>
      <p:pic>
        <p:nvPicPr>
          <p:cNvPr id="15" name="Picture 10" descr="CHRO"/>
          <p:cNvPicPr>
            <a:picLocks noChangeAspect="1" noChangeArrowheads="1"/>
          </p:cNvPicPr>
          <p:nvPr/>
        </p:nvPicPr>
        <p:blipFill>
          <a:blip r:embed="rId4" cstate="print"/>
          <a:srcRect/>
          <a:stretch>
            <a:fillRect/>
          </a:stretch>
        </p:blipFill>
        <p:spPr bwMode="auto">
          <a:xfrm>
            <a:off x="3857075" y="1956973"/>
            <a:ext cx="1934640" cy="1934640"/>
          </a:xfrm>
          <a:prstGeom prst="rect">
            <a:avLst/>
          </a:prstGeom>
          <a:noFill/>
          <a:ln>
            <a:noFill/>
          </a:ln>
          <a:effectLst>
            <a:outerShdw blurRad="63500" dist="101520" dir="5400000" algn="ctr" rotWithShape="0">
              <a:srgbClr val="000000">
                <a:alpha val="30037"/>
              </a:srgbClr>
            </a:outerShdw>
          </a:effectLst>
          <a:extLst/>
        </p:spPr>
      </p:pic>
      <p:sp>
        <p:nvSpPr>
          <p:cNvPr id="16" name="Oval 11"/>
          <p:cNvSpPr>
            <a:spLocks noChangeArrowheads="1"/>
          </p:cNvSpPr>
          <p:nvPr/>
        </p:nvSpPr>
        <p:spPr bwMode="auto">
          <a:xfrm>
            <a:off x="1432525" y="2133919"/>
            <a:ext cx="1611628" cy="1558524"/>
          </a:xfrm>
          <a:prstGeom prst="ellipse">
            <a:avLst/>
          </a:prstGeom>
          <a:solidFill>
            <a:srgbClr val="7030A0"/>
          </a:solidFill>
          <a:ln w="152280">
            <a:solidFill>
              <a:srgbClr val="EB7A25"/>
            </a:solidFill>
            <a:miter lim="800000"/>
            <a:headEnd/>
            <a:tailEnd/>
          </a:ln>
          <a:effectLst>
            <a:outerShdw dist="76320" dir="5400000" algn="ctr" rotWithShape="0">
              <a:srgbClr val="808080">
                <a:alpha val="35036"/>
              </a:srgbClr>
            </a:outerShdw>
          </a:effectLst>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defRPr/>
            </a:pPr>
            <a:endParaRPr lang="en-US" altLang="zh-CN" dirty="0">
              <a:solidFill>
                <a:srgbClr val="000000"/>
              </a:solidFill>
              <a:latin typeface="微软雅黑" panose="020B0503020204020204" pitchFamily="34" charset="-122"/>
              <a:ea typeface="微软雅黑" panose="020B0503020204020204" pitchFamily="34" charset="-122"/>
              <a:cs typeface="Arial" charset="0"/>
            </a:endParaRPr>
          </a:p>
        </p:txBody>
      </p:sp>
      <p:sp>
        <p:nvSpPr>
          <p:cNvPr id="17" name="Text Box 12"/>
          <p:cNvSpPr txBox="1">
            <a:spLocks noChangeArrowheads="1"/>
          </p:cNvSpPr>
          <p:nvPr/>
        </p:nvSpPr>
        <p:spPr bwMode="auto">
          <a:xfrm>
            <a:off x="2169790" y="2102417"/>
            <a:ext cx="149798" cy="202308"/>
          </a:xfrm>
          <a:prstGeom prst="rect">
            <a:avLst/>
          </a:prstGeom>
          <a:noFill/>
          <a:ln w="9525">
            <a:noFill/>
            <a:miter lim="800000"/>
            <a:headEnd/>
            <a:tailEnd/>
          </a:ln>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pPr>
            <a:endParaRPr lang="en-US" altLang="zh-CN" sz="2200" dirty="0">
              <a:solidFill>
                <a:srgbClr val="7889FB"/>
              </a:solidFill>
              <a:latin typeface="微软雅黑" panose="020B0503020204020204" pitchFamily="34" charset="-122"/>
              <a:ea typeface="微软雅黑" panose="020B0503020204020204" pitchFamily="34" charset="-122"/>
              <a:cs typeface="Arial" charset="0"/>
            </a:endParaRPr>
          </a:p>
        </p:txBody>
      </p:sp>
      <p:sp>
        <p:nvSpPr>
          <p:cNvPr id="19" name="Text Box 13"/>
          <p:cNvSpPr txBox="1">
            <a:spLocks noChangeArrowheads="1"/>
          </p:cNvSpPr>
          <p:nvPr/>
        </p:nvSpPr>
        <p:spPr bwMode="auto">
          <a:xfrm>
            <a:off x="1457870" y="2703064"/>
            <a:ext cx="1541894" cy="288476"/>
          </a:xfrm>
          <a:prstGeom prst="rect">
            <a:avLst/>
          </a:prstGeom>
          <a:noFill/>
          <a:ln w="9525">
            <a:noFill/>
            <a:miter lim="800000"/>
            <a:headEnd/>
            <a:tailEnd/>
          </a:ln>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pPr>
            <a:endParaRPr lang="en-US" altLang="zh-CN" sz="2200" dirty="0">
              <a:solidFill>
                <a:srgbClr val="7889FB"/>
              </a:solidFill>
              <a:latin typeface="微软雅黑" panose="020B0503020204020204" pitchFamily="34" charset="-122"/>
              <a:ea typeface="微软雅黑" panose="020B0503020204020204" pitchFamily="34" charset="-122"/>
              <a:cs typeface="Arial" charset="0"/>
            </a:endParaRPr>
          </a:p>
        </p:txBody>
      </p:sp>
      <p:sp>
        <p:nvSpPr>
          <p:cNvPr id="20" name="Oval 14"/>
          <p:cNvSpPr>
            <a:spLocks noChangeArrowheads="1"/>
          </p:cNvSpPr>
          <p:nvPr/>
        </p:nvSpPr>
        <p:spPr bwMode="auto">
          <a:xfrm>
            <a:off x="1494511" y="2193862"/>
            <a:ext cx="1487656" cy="1438638"/>
          </a:xfrm>
          <a:prstGeom prst="ellipse">
            <a:avLst/>
          </a:prstGeom>
          <a:solidFill>
            <a:srgbClr val="FFFFFF"/>
          </a:solidFill>
          <a:ln w="9525">
            <a:noFill/>
            <a:round/>
            <a:headEnd/>
            <a:tailEnd/>
          </a:ln>
          <a:effectLst>
            <a:outerShdw dist="17819" dir="2700000" algn="ctr" rotWithShape="0">
              <a:srgbClr val="999999">
                <a:alpha val="75014"/>
              </a:srgbClr>
            </a:outerShdw>
          </a:effectLst>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defRPr/>
            </a:pPr>
            <a:endParaRPr lang="en-US" altLang="zh-CN" dirty="0">
              <a:solidFill>
                <a:srgbClr val="000000"/>
              </a:solidFill>
              <a:latin typeface="微软雅黑" panose="020B0503020204020204" pitchFamily="34" charset="-122"/>
              <a:ea typeface="微软雅黑" panose="020B0503020204020204" pitchFamily="34" charset="-122"/>
              <a:cs typeface="Arial" charset="0"/>
            </a:endParaRPr>
          </a:p>
        </p:txBody>
      </p:sp>
      <p:pic>
        <p:nvPicPr>
          <p:cNvPr id="21" name="Picture 15" descr="cut-cost"/>
          <p:cNvPicPr>
            <a:picLocks noChangeAspect="1" noChangeArrowheads="1"/>
          </p:cNvPicPr>
          <p:nvPr/>
        </p:nvPicPr>
        <p:blipFill>
          <a:blip r:embed="rId5" cstate="print"/>
          <a:srcRect/>
          <a:stretch>
            <a:fillRect/>
          </a:stretch>
        </p:blipFill>
        <p:spPr bwMode="auto">
          <a:xfrm>
            <a:off x="1863669" y="2374743"/>
            <a:ext cx="1160508" cy="1000676"/>
          </a:xfrm>
          <a:prstGeom prst="rect">
            <a:avLst/>
          </a:prstGeom>
          <a:noFill/>
          <a:ln w="9525">
            <a:noFill/>
            <a:miter lim="800000"/>
            <a:headEnd/>
            <a:tailEnd/>
          </a:ln>
        </p:spPr>
      </p:pic>
      <p:sp>
        <p:nvSpPr>
          <p:cNvPr id="22" name="Text Box 17"/>
          <p:cNvSpPr txBox="1">
            <a:spLocks noChangeArrowheads="1"/>
          </p:cNvSpPr>
          <p:nvPr/>
        </p:nvSpPr>
        <p:spPr bwMode="auto">
          <a:xfrm>
            <a:off x="3916614" y="4353349"/>
            <a:ext cx="1982252" cy="316113"/>
          </a:xfrm>
          <a:prstGeom prst="rect">
            <a:avLst/>
          </a:prstGeom>
          <a:noFill/>
          <a:ln w="9525">
            <a:noFill/>
            <a:miter lim="800000"/>
            <a:headEnd/>
            <a:tailEnd/>
          </a:ln>
        </p:spPr>
        <p:txBody>
          <a:bodyPr wrap="square" lIns="90000" tIns="46800" rIns="90000" bIns="46800">
            <a:spAutoFit/>
          </a:bodyPr>
          <a:lstStyle/>
          <a:p>
            <a:pPr algn="ctr" fontAlgn="base">
              <a:lnSpc>
                <a:spcPct val="90000"/>
              </a:lnSpc>
              <a:spcBef>
                <a:spcPct val="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FFFFFF"/>
                </a:solidFill>
                <a:latin typeface="微软雅黑" panose="020B0503020204020204" pitchFamily="34" charset="-122"/>
                <a:ea typeface="微软雅黑" panose="020B0503020204020204" pitchFamily="34" charset="-122"/>
                <a:cs typeface="Arial" charset="0"/>
              </a:rPr>
              <a:t>能力向消费者转移</a:t>
            </a:r>
          </a:p>
        </p:txBody>
      </p:sp>
      <p:sp>
        <p:nvSpPr>
          <p:cNvPr id="25" name="Text Box 18"/>
          <p:cNvSpPr txBox="1">
            <a:spLocks noChangeArrowheads="1"/>
          </p:cNvSpPr>
          <p:nvPr/>
        </p:nvSpPr>
        <p:spPr bwMode="auto">
          <a:xfrm>
            <a:off x="1287523" y="4353349"/>
            <a:ext cx="2022284" cy="316113"/>
          </a:xfrm>
          <a:prstGeom prst="rect">
            <a:avLst/>
          </a:prstGeom>
          <a:noFill/>
          <a:ln w="9525">
            <a:noFill/>
            <a:miter lim="800000"/>
            <a:headEnd/>
            <a:tailEnd/>
          </a:ln>
        </p:spPr>
        <p:txBody>
          <a:bodyPr wrap="square" lIns="90000" tIns="46800" rIns="90000" bIns="46800">
            <a:spAutoFit/>
          </a:bodyPr>
          <a:lstStyle/>
          <a:p>
            <a:pPr algn="ctr" fontAlgn="base">
              <a:lnSpc>
                <a:spcPct val="90000"/>
              </a:lnSpc>
              <a:spcBef>
                <a:spcPct val="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smtClean="0">
                <a:solidFill>
                  <a:srgbClr val="FFFFFF"/>
                </a:solidFill>
                <a:latin typeface="微软雅黑" panose="020B0503020204020204" pitchFamily="34" charset="-122"/>
                <a:ea typeface="微软雅黑" panose="020B0503020204020204" pitchFamily="34" charset="-122"/>
                <a:cs typeface="Arial" charset="0"/>
              </a:rPr>
              <a:t>数据竞争的</a:t>
            </a:r>
            <a:r>
              <a:rPr lang="zh-CN" altLang="en-US" sz="1600" b="1" dirty="0">
                <a:solidFill>
                  <a:srgbClr val="FFFFFF"/>
                </a:solidFill>
                <a:latin typeface="微软雅黑" panose="020B0503020204020204" pitchFamily="34" charset="-122"/>
                <a:ea typeface="微软雅黑" panose="020B0503020204020204" pitchFamily="34" charset="-122"/>
                <a:cs typeface="Arial" charset="0"/>
              </a:rPr>
              <a:t>压力</a:t>
            </a:r>
          </a:p>
        </p:txBody>
      </p:sp>
      <p:sp>
        <p:nvSpPr>
          <p:cNvPr id="28" name="Rectangle 3"/>
          <p:cNvSpPr>
            <a:spLocks noChangeArrowheads="1"/>
          </p:cNvSpPr>
          <p:nvPr/>
        </p:nvSpPr>
        <p:spPr bwMode="auto">
          <a:xfrm>
            <a:off x="6538498" y="4330147"/>
            <a:ext cx="2045528" cy="556972"/>
          </a:xfrm>
          <a:prstGeom prst="rect">
            <a:avLst/>
          </a:prstGeom>
          <a:solidFill>
            <a:srgbClr val="9900CC"/>
          </a:solidFill>
          <a:ln>
            <a:noFill/>
          </a:ln>
          <a:effectLst>
            <a:outerShdw blurRad="63500" dist="17819" dir="2700000" algn="ctr" rotWithShape="0">
              <a:srgbClr val="447376">
                <a:alpha val="75014"/>
              </a:srgbClr>
            </a:outerShdw>
          </a:effectLst>
          <a:extLst/>
        </p:spPr>
        <p:txBody>
          <a:bodyPr wrap="none" anchor="ctr"/>
          <a:lstStyle/>
          <a:p>
            <a:pPr defTabSz="914400" fontAlgn="base">
              <a:lnSpc>
                <a:spcPct val="90000"/>
              </a:lnSpc>
              <a:spcBef>
                <a:spcPct val="0"/>
              </a:spcBef>
              <a:spcAft>
                <a:spcPct val="0"/>
              </a:spcAft>
              <a:buClr>
                <a:srgbClr val="000000"/>
              </a:buClr>
              <a:buSzPct val="100000"/>
              <a:buFont typeface="Times New Roman" pitchFamily="18" charset="0"/>
              <a:buNone/>
              <a:defRPr/>
            </a:pPr>
            <a:endParaRPr lang="en-US" altLang="zh-CN" sz="1600" dirty="0">
              <a:solidFill>
                <a:srgbClr val="000000"/>
              </a:solidFill>
              <a:latin typeface="微软雅黑" panose="020B0503020204020204" pitchFamily="34" charset="-122"/>
              <a:ea typeface="微软雅黑" panose="020B0503020204020204" pitchFamily="34" charset="-122"/>
              <a:cs typeface="Arial" charset="0"/>
            </a:endParaRPr>
          </a:p>
        </p:txBody>
      </p:sp>
      <p:pic>
        <p:nvPicPr>
          <p:cNvPr id="29" name="Picture 4" descr="grey-background"/>
          <p:cNvPicPr>
            <a:picLocks noChangeAspect="1" noChangeArrowheads="1"/>
          </p:cNvPicPr>
          <p:nvPr/>
        </p:nvPicPr>
        <p:blipFill>
          <a:blip r:embed="rId3" cstate="print"/>
          <a:srcRect/>
          <a:stretch>
            <a:fillRect/>
          </a:stretch>
        </p:blipFill>
        <p:spPr bwMode="auto">
          <a:xfrm>
            <a:off x="6389666" y="1927452"/>
            <a:ext cx="2254300" cy="3216060"/>
          </a:xfrm>
          <a:prstGeom prst="rect">
            <a:avLst/>
          </a:prstGeom>
          <a:noFill/>
          <a:ln w="9525">
            <a:noFill/>
            <a:miter lim="800000"/>
            <a:headEnd/>
            <a:tailEnd/>
          </a:ln>
        </p:spPr>
      </p:pic>
      <p:pic>
        <p:nvPicPr>
          <p:cNvPr id="30" name="Picture 9" descr="traffic"/>
          <p:cNvPicPr>
            <a:picLocks noChangeAspect="1" noChangeArrowheads="1"/>
          </p:cNvPicPr>
          <p:nvPr/>
        </p:nvPicPr>
        <p:blipFill>
          <a:blip r:embed="rId6" cstate="print"/>
          <a:srcRect/>
          <a:stretch>
            <a:fillRect/>
          </a:stretch>
        </p:blipFill>
        <p:spPr bwMode="auto">
          <a:xfrm>
            <a:off x="6543836" y="2016404"/>
            <a:ext cx="1944368" cy="1944368"/>
          </a:xfrm>
          <a:prstGeom prst="rect">
            <a:avLst/>
          </a:prstGeom>
          <a:noFill/>
          <a:ln>
            <a:noFill/>
          </a:ln>
          <a:effectLst>
            <a:outerShdw blurRad="63500" dist="101520" dir="5400000" algn="ctr" rotWithShape="0">
              <a:srgbClr val="000000">
                <a:alpha val="30037"/>
              </a:srgbClr>
            </a:outerShdw>
          </a:effectLst>
          <a:extLst/>
        </p:spPr>
      </p:pic>
      <p:sp>
        <p:nvSpPr>
          <p:cNvPr id="31" name="Text Box 16"/>
          <p:cNvSpPr txBox="1">
            <a:spLocks noChangeArrowheads="1"/>
          </p:cNvSpPr>
          <p:nvPr/>
        </p:nvSpPr>
        <p:spPr bwMode="auto">
          <a:xfrm>
            <a:off x="6786578" y="4376616"/>
            <a:ext cx="1467992" cy="303802"/>
          </a:xfrm>
          <a:prstGeom prst="rect">
            <a:avLst/>
          </a:prstGeom>
          <a:noFill/>
          <a:ln w="9525">
            <a:noFill/>
            <a:miter lim="800000"/>
            <a:headEnd/>
            <a:tailEnd/>
          </a:ln>
        </p:spPr>
        <p:txBody>
          <a:bodyPr wrap="square" lIns="90000" tIns="46800" rIns="90000" bIns="46800">
            <a:spAutoFit/>
          </a:bodyPr>
          <a:lstStyle/>
          <a:p>
            <a:pPr fontAlgn="base">
              <a:lnSpc>
                <a:spcPct val="85000"/>
              </a:lnSpc>
              <a:spcBef>
                <a:spcPct val="50000"/>
              </a:spcBef>
              <a:spcAft>
                <a:spcPct val="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FFFFFF"/>
                </a:solidFill>
                <a:latin typeface="微软雅黑" panose="020B0503020204020204" pitchFamily="34" charset="-122"/>
                <a:ea typeface="微软雅黑" panose="020B0503020204020204" pitchFamily="34" charset="-122"/>
                <a:cs typeface="Arial" charset="0"/>
              </a:rPr>
              <a:t>大数据的激增  </a:t>
            </a:r>
          </a:p>
        </p:txBody>
      </p:sp>
      <p:sp>
        <p:nvSpPr>
          <p:cNvPr id="33" name="TextBox 32"/>
          <p:cNvSpPr txBox="1"/>
          <p:nvPr/>
        </p:nvSpPr>
        <p:spPr>
          <a:xfrm>
            <a:off x="357161" y="1512032"/>
            <a:ext cx="492443" cy="1631216"/>
          </a:xfrm>
          <a:prstGeom prst="rect">
            <a:avLst/>
          </a:prstGeom>
          <a:noFill/>
        </p:spPr>
        <p:txBody>
          <a:bodyPr vert="eaVert" wrap="none" rtlCol="0">
            <a:spAutoFit/>
          </a:bodyPr>
          <a:lstStyle/>
          <a:p>
            <a:r>
              <a:rPr lang="zh-CN" altLang="en-US" sz="2000" b="1" dirty="0" smtClean="0">
                <a:latin typeface="微软雅黑" pitchFamily="34" charset="-122"/>
                <a:ea typeface="微软雅黑" pitchFamily="34" charset="-122"/>
              </a:rPr>
              <a:t>商业模式驱动</a:t>
            </a:r>
            <a:endParaRPr lang="zh-CN" altLang="en-US" sz="2000" b="1" dirty="0">
              <a:latin typeface="微软雅黑" pitchFamily="34" charset="-122"/>
              <a:ea typeface="微软雅黑" pitchFamily="34" charset="-122"/>
            </a:endParaRPr>
          </a:p>
        </p:txBody>
      </p:sp>
    </p:spTree>
    <p:extLst>
      <p:ext uri="{BB962C8B-B14F-4D97-AF65-F5344CB8AC3E}">
        <p14:creationId xmlns="" xmlns:p14="http://schemas.microsoft.com/office/powerpoint/2010/main" val="238243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29124" y="857232"/>
            <a:ext cx="3857652" cy="1857388"/>
            <a:chOff x="4714876" y="1428735"/>
            <a:chExt cx="3857652" cy="1791053"/>
          </a:xfrm>
        </p:grpSpPr>
        <p:sp>
          <p:nvSpPr>
            <p:cNvPr id="9" name="圆角矩形 8"/>
            <p:cNvSpPr/>
            <p:nvPr/>
          </p:nvSpPr>
          <p:spPr>
            <a:xfrm>
              <a:off x="4714876" y="2143117"/>
              <a:ext cx="3857652" cy="1076671"/>
            </a:xfrm>
            <a:prstGeom prst="roundRect">
              <a:avLst/>
            </a:prstGeom>
            <a:noFill/>
            <a:ln w="28575">
              <a:solidFill>
                <a:srgbClr val="3B8AF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714876" y="2255375"/>
              <a:ext cx="3857652" cy="954107"/>
            </a:xfrm>
            <a:prstGeom prst="rect">
              <a:avLst/>
            </a:prstGeom>
          </p:spPr>
          <p:txBody>
            <a:bodyPr wrap="square">
              <a:spAutoFit/>
            </a:bodyPr>
            <a:lstStyle/>
            <a:p>
              <a:r>
                <a:rPr lang="zh-CN" altLang="en-US" sz="1400" b="1" dirty="0" smtClean="0">
                  <a:latin typeface="黑体" pitchFamily="49" charset="-122"/>
                  <a:ea typeface="黑体" pitchFamily="49" charset="-122"/>
                </a:rPr>
                <a:t>     大数据</a:t>
              </a:r>
              <a:r>
                <a:rPr lang="zh-CN" altLang="en-US" sz="1400" dirty="0" smtClean="0">
                  <a:latin typeface="黑体" pitchFamily="49" charset="-122"/>
                  <a:ea typeface="黑体" pitchFamily="49" charset="-122"/>
                </a:rPr>
                <a:t>（</a:t>
              </a:r>
              <a:r>
                <a:rPr lang="en-US" altLang="zh-CN" sz="1400" dirty="0" smtClean="0">
                  <a:latin typeface="黑体" pitchFamily="49" charset="-122"/>
                  <a:ea typeface="黑体" pitchFamily="49" charset="-122"/>
                </a:rPr>
                <a:t>Big data</a:t>
              </a:r>
              <a:r>
                <a:rPr lang="zh-CN" altLang="en-US" sz="1400" dirty="0" smtClean="0">
                  <a:latin typeface="黑体" pitchFamily="49" charset="-122"/>
                  <a:ea typeface="黑体" pitchFamily="49" charset="-122"/>
                </a:rPr>
                <a:t>），或称</a:t>
              </a:r>
              <a:r>
                <a:rPr lang="zh-CN" altLang="en-US" sz="1400" b="1" dirty="0" smtClean="0">
                  <a:latin typeface="黑体" pitchFamily="49" charset="-122"/>
                  <a:ea typeface="黑体" pitchFamily="49" charset="-122"/>
                </a:rPr>
                <a:t>巨量数据</a:t>
              </a:r>
              <a:r>
                <a:rPr lang="zh-CN" altLang="en-US" sz="1400" dirty="0" smtClean="0">
                  <a:latin typeface="黑体" pitchFamily="49" charset="-122"/>
                  <a:ea typeface="黑体" pitchFamily="49" charset="-122"/>
                </a:rPr>
                <a:t>、</a:t>
              </a:r>
              <a:r>
                <a:rPr lang="zh-CN" altLang="en-US" sz="1400" b="1" dirty="0" smtClean="0">
                  <a:latin typeface="黑体" pitchFamily="49" charset="-122"/>
                  <a:ea typeface="黑体" pitchFamily="49" charset="-122"/>
                </a:rPr>
                <a:t>海量数据</a:t>
              </a:r>
              <a:r>
                <a:rPr lang="zh-CN" altLang="en-US" sz="1400" dirty="0" smtClean="0">
                  <a:latin typeface="黑体" pitchFamily="49" charset="-122"/>
                  <a:ea typeface="黑体" pitchFamily="49" charset="-122"/>
                </a:rPr>
                <a:t>，指的是所涉及的数据量规模巨大到无法通过人工，在合理时间内达到截取、管理、处理、并整理成为人类所能解读的信息。</a:t>
              </a:r>
              <a:endParaRPr lang="zh-CN" altLang="en-US" sz="1400" dirty="0">
                <a:latin typeface="黑体" pitchFamily="49" charset="-122"/>
                <a:ea typeface="黑体" pitchFamily="49" charset="-122"/>
              </a:endParaRPr>
            </a:p>
          </p:txBody>
        </p:sp>
        <p:pic>
          <p:nvPicPr>
            <p:cNvPr id="1027" name="Picture 3"/>
            <p:cNvPicPr>
              <a:picLocks noChangeAspect="1" noChangeArrowheads="1"/>
            </p:cNvPicPr>
            <p:nvPr/>
          </p:nvPicPr>
          <p:blipFill>
            <a:blip r:embed="rId2"/>
            <a:srcRect/>
            <a:stretch>
              <a:fillRect/>
            </a:stretch>
          </p:blipFill>
          <p:spPr bwMode="auto">
            <a:xfrm>
              <a:off x="4786314" y="1428735"/>
              <a:ext cx="918953" cy="808671"/>
            </a:xfrm>
            <a:prstGeom prst="rect">
              <a:avLst/>
            </a:prstGeom>
            <a:noFill/>
            <a:ln w="9525">
              <a:noFill/>
              <a:miter lim="800000"/>
              <a:headEnd/>
              <a:tailEnd/>
            </a:ln>
            <a:effectLst/>
          </p:spPr>
        </p:pic>
      </p:grpSp>
      <p:grpSp>
        <p:nvGrpSpPr>
          <p:cNvPr id="17" name="组合 16"/>
          <p:cNvGrpSpPr/>
          <p:nvPr/>
        </p:nvGrpSpPr>
        <p:grpSpPr>
          <a:xfrm>
            <a:off x="428567" y="1543368"/>
            <a:ext cx="3500491" cy="1385566"/>
            <a:chOff x="285720" y="2500306"/>
            <a:chExt cx="3143272" cy="1923758"/>
          </a:xfrm>
        </p:grpSpPr>
        <p:sp>
          <p:nvSpPr>
            <p:cNvPr id="14" name="圆角矩形 13"/>
            <p:cNvSpPr/>
            <p:nvPr/>
          </p:nvSpPr>
          <p:spPr>
            <a:xfrm>
              <a:off x="285720" y="2500306"/>
              <a:ext cx="3143272" cy="1714512"/>
            </a:xfrm>
            <a:prstGeom prst="roundRect">
              <a:avLst/>
            </a:prstGeom>
            <a:noFill/>
            <a:ln w="28575">
              <a:solidFill>
                <a:srgbClr val="3B8A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7157" y="2714622"/>
              <a:ext cx="2928958" cy="1709442"/>
            </a:xfrm>
            <a:prstGeom prst="rect">
              <a:avLst/>
            </a:prstGeom>
          </p:spPr>
          <p:txBody>
            <a:bodyPr wrap="square">
              <a:spAutoFit/>
            </a:bodyPr>
            <a:lstStyle/>
            <a:p>
              <a:r>
                <a:rPr lang="zh-CN" altLang="en-US" sz="1400" dirty="0" smtClean="0">
                  <a:latin typeface="黑体" pitchFamily="49" charset="-122"/>
                  <a:ea typeface="黑体" pitchFamily="49" charset="-122"/>
                </a:rPr>
                <a:t>大数据</a:t>
              </a:r>
              <a:r>
                <a:rPr lang="zh-CN" altLang="en-US" sz="1400" dirty="0" smtClean="0">
                  <a:solidFill>
                    <a:srgbClr val="FF0000"/>
                  </a:solidFill>
                  <a:latin typeface="黑体" pitchFamily="49" charset="-122"/>
                  <a:ea typeface="黑体" pitchFamily="49" charset="-122"/>
                </a:rPr>
                <a:t>尚未有一个公认的定义</a:t>
              </a:r>
              <a:r>
                <a:rPr lang="zh-CN" altLang="en-US" sz="1400" dirty="0" smtClean="0">
                  <a:latin typeface="黑体" pitchFamily="49" charset="-122"/>
                  <a:ea typeface="黑体" pitchFamily="49" charset="-122"/>
                </a:rPr>
                <a:t>，不同的定义基本是从大数据的特征出发，通过这些特征的阐述和归纳，那么它经历了哪些历程？</a:t>
              </a:r>
              <a:endParaRPr lang="zh-CN" altLang="en-US" sz="1400" dirty="0"/>
            </a:p>
          </p:txBody>
        </p:sp>
      </p:grpSp>
      <p:grpSp>
        <p:nvGrpSpPr>
          <p:cNvPr id="24" name="组合 23"/>
          <p:cNvGrpSpPr/>
          <p:nvPr/>
        </p:nvGrpSpPr>
        <p:grpSpPr>
          <a:xfrm>
            <a:off x="76950" y="3286124"/>
            <a:ext cx="3437190" cy="1428761"/>
            <a:chOff x="4437714" y="1484679"/>
            <a:chExt cx="3574709" cy="1324503"/>
          </a:xfrm>
        </p:grpSpPr>
        <p:sp>
          <p:nvSpPr>
            <p:cNvPr id="19" name="圆角矩形 18"/>
            <p:cNvSpPr/>
            <p:nvPr/>
          </p:nvSpPr>
          <p:spPr>
            <a:xfrm>
              <a:off x="4572000" y="1785926"/>
              <a:ext cx="3429024" cy="890050"/>
            </a:xfrm>
            <a:prstGeom prst="roundRect">
              <a:avLst/>
            </a:prstGeom>
            <a:noFill/>
            <a:ln w="28575">
              <a:solidFill>
                <a:srgbClr val="3B8A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54837" y="1785926"/>
              <a:ext cx="3357586" cy="1023256"/>
            </a:xfrm>
            <a:prstGeom prst="rect">
              <a:avLst/>
            </a:prstGeom>
          </p:spPr>
          <p:txBody>
            <a:bodyPr wrap="square">
              <a:spAutoFit/>
            </a:bodyPr>
            <a:lstStyle/>
            <a:p>
              <a:pPr>
                <a:lnSpc>
                  <a:spcPts val="2300"/>
                </a:lnSpc>
              </a:pPr>
              <a:r>
                <a:rPr lang="zh-CN" altLang="en-US" sz="1400" b="1" dirty="0" smtClean="0">
                  <a:solidFill>
                    <a:srgbClr val="FF0000"/>
                  </a:solidFill>
                  <a:latin typeface="黑体" pitchFamily="49" charset="-122"/>
                  <a:ea typeface="黑体" pitchFamily="49" charset="-122"/>
                </a:rPr>
                <a:t>大数据</a:t>
              </a:r>
              <a:r>
                <a:rPr lang="zh-CN" altLang="en-US" sz="1400" dirty="0" smtClean="0">
                  <a:latin typeface="黑体" pitchFamily="49" charset="-122"/>
                  <a:ea typeface="黑体" pitchFamily="49" charset="-122"/>
                </a:rPr>
                <a:t>是指无法在一定时间内用传统数据库软件工具对其内容进行抓取、管理和处理的数据集合</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
          <p:nvSpPr>
            <p:cNvPr id="23" name="圆角矩形 22"/>
            <p:cNvSpPr/>
            <p:nvPr/>
          </p:nvSpPr>
          <p:spPr>
            <a:xfrm>
              <a:off x="4437714" y="1484679"/>
              <a:ext cx="2148823" cy="338032"/>
            </a:xfrm>
            <a:prstGeom prst="roundRect">
              <a:avLst/>
            </a:prstGeom>
            <a:solidFill>
              <a:srgbClr val="B7D4FF"/>
            </a:solidFill>
            <a:ln>
              <a:solidFill>
                <a:srgbClr val="89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smtClean="0">
                  <a:solidFill>
                    <a:schemeClr val="tx1"/>
                  </a:solidFill>
                  <a:latin typeface="黑体" pitchFamily="49" charset="-122"/>
                  <a:ea typeface="黑体" pitchFamily="49" charset="-122"/>
                </a:rPr>
                <a:t>1997</a:t>
              </a:r>
              <a:r>
                <a:rPr lang="zh-CN" altLang="en-US" sz="1400" b="1" dirty="0" smtClean="0">
                  <a:solidFill>
                    <a:schemeClr val="tx1"/>
                  </a:solidFill>
                  <a:latin typeface="黑体" pitchFamily="49" charset="-122"/>
                  <a:ea typeface="黑体" pitchFamily="49" charset="-122"/>
                </a:rPr>
                <a:t>年</a:t>
              </a:r>
              <a:r>
                <a:rPr lang="en-US" altLang="zh-CN" sz="1400" b="1" dirty="0" smtClean="0">
                  <a:solidFill>
                    <a:schemeClr val="tx1"/>
                  </a:solidFill>
                  <a:latin typeface="黑体" pitchFamily="49" charset="-122"/>
                  <a:ea typeface="黑体" pitchFamily="49" charset="-122"/>
                </a:rPr>
                <a:t>Cox</a:t>
              </a:r>
              <a:r>
                <a:rPr lang="zh-CN" altLang="en-US" sz="1400" b="1" dirty="0" smtClean="0">
                  <a:solidFill>
                    <a:schemeClr val="tx1"/>
                  </a:solidFill>
                  <a:latin typeface="黑体" pitchFamily="49" charset="-122"/>
                  <a:ea typeface="黑体" pitchFamily="49" charset="-122"/>
                </a:rPr>
                <a:t>等首次提出</a:t>
              </a:r>
            </a:p>
          </p:txBody>
        </p:sp>
      </p:grpSp>
      <p:grpSp>
        <p:nvGrpSpPr>
          <p:cNvPr id="28" name="组合 27"/>
          <p:cNvGrpSpPr/>
          <p:nvPr/>
        </p:nvGrpSpPr>
        <p:grpSpPr>
          <a:xfrm>
            <a:off x="4286280" y="4059884"/>
            <a:ext cx="4643438" cy="2440950"/>
            <a:chOff x="3857620" y="1202364"/>
            <a:chExt cx="4643438" cy="2440950"/>
          </a:xfrm>
        </p:grpSpPr>
        <p:sp>
          <p:nvSpPr>
            <p:cNvPr id="25" name="圆角矩形 24"/>
            <p:cNvSpPr/>
            <p:nvPr/>
          </p:nvSpPr>
          <p:spPr>
            <a:xfrm>
              <a:off x="3857620" y="2071678"/>
              <a:ext cx="4572032" cy="1571636"/>
            </a:xfrm>
            <a:prstGeom prst="roundRect">
              <a:avLst/>
            </a:prstGeom>
            <a:noFill/>
            <a:ln>
              <a:solidFill>
                <a:srgbClr val="3B8A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929058" y="2214554"/>
              <a:ext cx="4572000" cy="1384995"/>
            </a:xfrm>
            <a:prstGeom prst="rect">
              <a:avLst/>
            </a:prstGeom>
          </p:spPr>
          <p:txBody>
            <a:bodyPr>
              <a:spAutoFit/>
            </a:bodyPr>
            <a:lstStyle/>
            <a:p>
              <a:r>
                <a:rPr lang="de-DE" altLang="zh-CN" sz="1400" dirty="0" smtClean="0">
                  <a:solidFill>
                    <a:srgbClr val="FF0000"/>
                  </a:solidFill>
                  <a:latin typeface="黑体" pitchFamily="49" charset="-122"/>
                  <a:ea typeface="黑体" pitchFamily="49" charset="-122"/>
                </a:rPr>
                <a:t>2007</a:t>
              </a:r>
              <a:r>
                <a:rPr lang="zh-CN" altLang="en-US" sz="1400" dirty="0" smtClean="0">
                  <a:solidFill>
                    <a:srgbClr val="FF0000"/>
                  </a:solidFill>
                  <a:latin typeface="黑体" pitchFamily="49" charset="-122"/>
                  <a:ea typeface="黑体" pitchFamily="49" charset="-122"/>
                </a:rPr>
                <a:t>年</a:t>
              </a:r>
              <a:r>
                <a:rPr lang="de-DE" altLang="zh-CN" sz="1400" dirty="0" smtClean="0">
                  <a:latin typeface="黑体" pitchFamily="49" charset="-122"/>
                  <a:ea typeface="黑体" pitchFamily="49" charset="-122"/>
                </a:rPr>
                <a:t>J. F. Gantz</a:t>
              </a:r>
              <a:r>
                <a:rPr lang="zh-CN" altLang="en-US" sz="1400" dirty="0" smtClean="0">
                  <a:latin typeface="黑体" pitchFamily="49" charset="-122"/>
                  <a:ea typeface="黑体" pitchFamily="49" charset="-122"/>
                </a:rPr>
                <a:t>等人预测整个互联网数字世界</a:t>
              </a:r>
              <a:r>
                <a:rPr lang="en-US" altLang="zh-CN" sz="1400" dirty="0" smtClean="0">
                  <a:latin typeface="黑体" pitchFamily="49" charset="-122"/>
                  <a:ea typeface="黑体" pitchFamily="49" charset="-122"/>
                </a:rPr>
                <a:t>20</a:t>
              </a:r>
              <a:r>
                <a:rPr lang="en-US" altLang="zh-CN" sz="1400" smtClean="0">
                  <a:latin typeface="黑体" pitchFamily="49" charset="-122"/>
                  <a:ea typeface="黑体" pitchFamily="49" charset="-122"/>
                </a:rPr>
                <a:t>10</a:t>
              </a:r>
              <a:r>
                <a:rPr lang="zh-CN" altLang="en-US" sz="1400" smtClean="0">
                  <a:latin typeface="黑体" pitchFamily="49" charset="-122"/>
                  <a:ea typeface="黑体" pitchFamily="49" charset="-122"/>
                </a:rPr>
                <a:t>年将达到</a:t>
              </a:r>
              <a:r>
                <a:rPr lang="en-US" altLang="zh-CN" sz="1400" smtClean="0">
                  <a:latin typeface="黑体" pitchFamily="49" charset="-122"/>
                  <a:ea typeface="黑体" pitchFamily="49" charset="-122"/>
                </a:rPr>
                <a:t>988EB</a:t>
              </a:r>
              <a:r>
                <a:rPr lang="zh-CN" altLang="en-US" sz="1400" dirty="0" smtClean="0">
                  <a:latin typeface="黑体" pitchFamily="49" charset="-122"/>
                  <a:ea typeface="黑体" pitchFamily="49" charset="-122"/>
                </a:rPr>
                <a:t>，</a:t>
              </a:r>
              <a:r>
                <a:rPr lang="en-US" altLang="zh-CN" sz="1400" dirty="0" smtClean="0">
                  <a:solidFill>
                    <a:srgbClr val="FF0000"/>
                  </a:solidFill>
                  <a:latin typeface="黑体" pitchFamily="49" charset="-122"/>
                  <a:ea typeface="黑体" pitchFamily="49" charset="-122"/>
                </a:rPr>
                <a:t>2009</a:t>
              </a:r>
              <a:r>
                <a:rPr lang="zh-CN" altLang="en-US" sz="1400" dirty="0" smtClean="0">
                  <a:solidFill>
                    <a:srgbClr val="FF0000"/>
                  </a:solidFill>
                  <a:latin typeface="黑体" pitchFamily="49" charset="-122"/>
                  <a:ea typeface="黑体" pitchFamily="49" charset="-122"/>
                </a:rPr>
                <a:t>年</a:t>
              </a:r>
              <a:r>
                <a:rPr lang="en-US" altLang="zh-CN" sz="1400" dirty="0" smtClean="0">
                  <a:latin typeface="黑体" pitchFamily="49" charset="-122"/>
                  <a:ea typeface="黑体" pitchFamily="49" charset="-122"/>
                </a:rPr>
                <a:t>R. E. </a:t>
              </a:r>
              <a:r>
                <a:rPr lang="en-US" altLang="zh-CN" sz="1400" smtClean="0">
                  <a:latin typeface="黑体" pitchFamily="49" charset="-122"/>
                  <a:ea typeface="黑体" pitchFamily="49" charset="-122"/>
                </a:rPr>
                <a:t>Bohn</a:t>
              </a:r>
              <a:r>
                <a:rPr lang="zh-CN" altLang="en-US" sz="1400" smtClean="0">
                  <a:latin typeface="黑体" pitchFamily="49" charset="-122"/>
                  <a:ea typeface="黑体" pitchFamily="49" charset="-122"/>
                </a:rPr>
                <a:t>和</a:t>
              </a:r>
              <a:r>
                <a:rPr lang="en-US" altLang="zh-CN" sz="1400" smtClean="0">
                  <a:latin typeface="黑体" pitchFamily="49" charset="-122"/>
                  <a:ea typeface="黑体" pitchFamily="49" charset="-122"/>
                </a:rPr>
                <a:t>J. E. Short</a:t>
              </a:r>
              <a:r>
                <a:rPr lang="zh-CN" altLang="en-US" sz="1400" smtClean="0">
                  <a:latin typeface="黑体" pitchFamily="49" charset="-122"/>
                  <a:ea typeface="黑体" pitchFamily="49" charset="-122"/>
                </a:rPr>
                <a:t>声称美国消费</a:t>
              </a:r>
              <a:r>
                <a:rPr lang="zh-CN" altLang="en-US" sz="1400" dirty="0" smtClean="0">
                  <a:latin typeface="黑体" pitchFamily="49" charset="-122"/>
                  <a:ea typeface="黑体" pitchFamily="49" charset="-122"/>
                </a:rPr>
                <a:t>者</a:t>
              </a:r>
              <a:r>
                <a:rPr lang="en-US" altLang="zh-CN" sz="1400" dirty="0" smtClean="0">
                  <a:latin typeface="黑体" pitchFamily="49" charset="-122"/>
                  <a:ea typeface="黑体" pitchFamily="49" charset="-122"/>
                </a:rPr>
                <a:t>2008</a:t>
              </a:r>
              <a:r>
                <a:rPr lang="zh-CN" altLang="en-US" sz="1400" dirty="0" smtClean="0">
                  <a:latin typeface="黑体" pitchFamily="49" charset="-122"/>
                  <a:ea typeface="黑体" pitchFamily="49" charset="-122"/>
                </a:rPr>
                <a:t>信息消费量达</a:t>
              </a:r>
              <a:r>
                <a:rPr lang="en-US" altLang="zh-CN" sz="1400" dirty="0" smtClean="0">
                  <a:latin typeface="黑体" pitchFamily="49" charset="-122"/>
                  <a:ea typeface="黑体" pitchFamily="49" charset="-122"/>
                </a:rPr>
                <a:t>3.6ZB</a:t>
              </a:r>
              <a:r>
                <a:rPr lang="zh-CN" altLang="en-US" sz="1400" dirty="0" smtClean="0">
                  <a:latin typeface="黑体" pitchFamily="49" charset="-122"/>
                  <a:ea typeface="黑体" pitchFamily="49" charset="-122"/>
                </a:rPr>
                <a:t>；</a:t>
              </a:r>
            </a:p>
            <a:p>
              <a:r>
                <a:rPr lang="en-US" altLang="zh-CN" sz="1400" dirty="0" smtClean="0">
                  <a:latin typeface="黑体" pitchFamily="49" charset="-122"/>
                  <a:ea typeface="黑体" pitchFamily="49" charset="-122"/>
                </a:rPr>
                <a:t>IDC </a:t>
              </a:r>
              <a:r>
                <a:rPr lang="zh-CN" altLang="en-US" sz="1400" dirty="0" smtClean="0">
                  <a:latin typeface="黑体" pitchFamily="49" charset="-122"/>
                  <a:ea typeface="黑体" pitchFamily="49" charset="-122"/>
                </a:rPr>
                <a:t>称全球产生的数据将在</a:t>
              </a:r>
              <a:r>
                <a:rPr lang="en-US" altLang="zh-CN" sz="1400" dirty="0" smtClean="0">
                  <a:solidFill>
                    <a:srgbClr val="FF0000"/>
                  </a:solidFill>
                  <a:latin typeface="黑体" pitchFamily="49" charset="-122"/>
                  <a:ea typeface="黑体" pitchFamily="49" charset="-122"/>
                </a:rPr>
                <a:t>2020</a:t>
              </a:r>
              <a:r>
                <a:rPr lang="zh-CN" altLang="en-US" sz="1400" dirty="0" smtClean="0">
                  <a:solidFill>
                    <a:srgbClr val="FF0000"/>
                  </a:solidFill>
                  <a:latin typeface="黑体" pitchFamily="49" charset="-122"/>
                  <a:ea typeface="黑体" pitchFamily="49" charset="-122"/>
                </a:rPr>
                <a:t>年</a:t>
              </a:r>
              <a:r>
                <a:rPr lang="zh-CN" altLang="en-US" sz="1400" dirty="0" smtClean="0">
                  <a:latin typeface="黑体" pitchFamily="49" charset="-122"/>
                  <a:ea typeface="黑体" pitchFamily="49" charset="-122"/>
                </a:rPr>
                <a:t>达到</a:t>
              </a:r>
              <a:r>
                <a:rPr lang="en-US" altLang="zh-CN" sz="1400" dirty="0" smtClean="0">
                  <a:latin typeface="黑体" pitchFamily="49" charset="-122"/>
                  <a:ea typeface="黑体" pitchFamily="49" charset="-122"/>
                </a:rPr>
                <a:t>40ZB</a:t>
              </a:r>
              <a:r>
                <a:rPr lang="zh-CN" altLang="en-US" sz="1400" dirty="0" smtClean="0">
                  <a:latin typeface="黑体" pitchFamily="49" charset="-122"/>
                  <a:ea typeface="黑体" pitchFamily="49" charset="-122"/>
                </a:rPr>
                <a:t>（</a:t>
              </a:r>
              <a:r>
                <a:rPr lang="en-US" altLang="zh-CN" sz="1400" dirty="0" smtClean="0">
                  <a:latin typeface="黑体" pitchFamily="49" charset="-122"/>
                  <a:ea typeface="黑体" pitchFamily="49" charset="-122"/>
                </a:rPr>
                <a:t>1ZB=10</a:t>
              </a:r>
              <a:r>
                <a:rPr lang="zh-CN" altLang="en-US" sz="1400" dirty="0" smtClean="0">
                  <a:latin typeface="黑体" pitchFamily="49" charset="-122"/>
                  <a:ea typeface="黑体" pitchFamily="49" charset="-122"/>
                </a:rPr>
                <a:t>亿</a:t>
              </a:r>
              <a:r>
                <a:rPr lang="en-US" altLang="zh-CN" sz="1400" dirty="0" smtClean="0">
                  <a:latin typeface="黑体" pitchFamily="49" charset="-122"/>
                  <a:ea typeface="黑体" pitchFamily="49" charset="-122"/>
                </a:rPr>
                <a:t>TB=100</a:t>
              </a:r>
              <a:r>
                <a:rPr lang="zh-CN" altLang="en-US" sz="1400" dirty="0" smtClean="0">
                  <a:latin typeface="黑体" pitchFamily="49" charset="-122"/>
                  <a:ea typeface="黑体" pitchFamily="49" charset="-122"/>
                </a:rPr>
                <a:t>万</a:t>
              </a:r>
              <a:r>
                <a:rPr lang="en-US" altLang="zh-CN" sz="1400" dirty="0" smtClean="0">
                  <a:latin typeface="黑体" pitchFamily="49" charset="-122"/>
                  <a:ea typeface="黑体" pitchFamily="49" charset="-122"/>
                </a:rPr>
                <a:t>PB</a:t>
              </a:r>
              <a:r>
                <a:rPr lang="zh-CN" altLang="en-US" sz="1400" dirty="0" smtClean="0">
                  <a:latin typeface="黑体" pitchFamily="49" charset="-122"/>
                  <a:ea typeface="黑体" pitchFamily="49" charset="-122"/>
                </a:rPr>
                <a:t>）。在急剧增长的数据面前，各种相关概念、技术层出不穷</a:t>
              </a:r>
              <a:endParaRPr lang="zh-CN" altLang="en-US" sz="1400" dirty="0"/>
            </a:p>
          </p:txBody>
        </p:sp>
        <p:pic>
          <p:nvPicPr>
            <p:cNvPr id="27" name="Picture 22" descr="0116"/>
            <p:cNvPicPr>
              <a:picLocks noChangeAspect="1" noChangeArrowheads="1"/>
            </p:cNvPicPr>
            <p:nvPr/>
          </p:nvPicPr>
          <p:blipFill>
            <a:blip r:embed="rId3" cstate="print"/>
            <a:srcRect/>
            <a:stretch>
              <a:fillRect/>
            </a:stretch>
          </p:blipFill>
          <p:spPr bwMode="auto">
            <a:xfrm>
              <a:off x="4071935" y="1202364"/>
              <a:ext cx="1214413" cy="1012189"/>
            </a:xfrm>
            <a:prstGeom prst="rect">
              <a:avLst/>
            </a:prstGeom>
            <a:noFill/>
            <a:ln w="9525">
              <a:noFill/>
              <a:miter lim="800000"/>
              <a:headEnd/>
              <a:tailEnd/>
            </a:ln>
          </p:spPr>
        </p:pic>
      </p:grpSp>
      <p:sp>
        <p:nvSpPr>
          <p:cNvPr id="29" name="下箭头 28"/>
          <p:cNvSpPr/>
          <p:nvPr/>
        </p:nvSpPr>
        <p:spPr>
          <a:xfrm>
            <a:off x="1711060" y="2857496"/>
            <a:ext cx="432048" cy="360040"/>
          </a:xfrm>
          <a:prstGeom prst="downArrow">
            <a:avLst/>
          </a:prstGeom>
          <a:solidFill>
            <a:srgbClr val="3B8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5429256" y="3000372"/>
            <a:ext cx="3429024" cy="1714514"/>
            <a:chOff x="4429092" y="1656782"/>
            <a:chExt cx="3429024" cy="1368282"/>
          </a:xfrm>
        </p:grpSpPr>
        <p:sp>
          <p:nvSpPr>
            <p:cNvPr id="32" name="圆角矩形 31"/>
            <p:cNvSpPr/>
            <p:nvPr/>
          </p:nvSpPr>
          <p:spPr>
            <a:xfrm>
              <a:off x="4572000" y="1785926"/>
              <a:ext cx="3286116" cy="1071570"/>
            </a:xfrm>
            <a:prstGeom prst="roundRect">
              <a:avLst/>
            </a:prstGeom>
            <a:noFill/>
            <a:ln w="28575">
              <a:solidFill>
                <a:srgbClr val="3B8A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71968" y="1928802"/>
              <a:ext cx="3286148" cy="1096262"/>
            </a:xfrm>
            <a:prstGeom prst="rect">
              <a:avLst/>
            </a:prstGeom>
          </p:spPr>
          <p:txBody>
            <a:bodyPr wrap="square">
              <a:spAutoFit/>
            </a:bodyPr>
            <a:lstStyle/>
            <a:p>
              <a:pPr>
                <a:lnSpc>
                  <a:spcPts val="2000"/>
                </a:lnSpc>
              </a:pPr>
              <a:r>
                <a:rPr lang="zh-CN" altLang="en-US" sz="1400" dirty="0" smtClean="0">
                  <a:latin typeface="黑体" pitchFamily="49" charset="-122"/>
                  <a:ea typeface="黑体" pitchFamily="49" charset="-122"/>
                </a:rPr>
                <a:t>定义大数据：</a:t>
              </a:r>
              <a:r>
                <a:rPr lang="en-US" altLang="zh-CN" sz="1400" dirty="0" smtClean="0">
                  <a:ea typeface="黑体" pitchFamily="49" charset="-122"/>
                </a:rPr>
                <a:t>a cultural, technological, and scholarly phenomenon that rests on the  interplay of technology, Analysis and Mythology.</a:t>
              </a:r>
            </a:p>
          </p:txBody>
        </p:sp>
        <p:sp>
          <p:nvSpPr>
            <p:cNvPr id="34" name="圆角矩形 33"/>
            <p:cNvSpPr/>
            <p:nvPr/>
          </p:nvSpPr>
          <p:spPr>
            <a:xfrm>
              <a:off x="4429092" y="1656782"/>
              <a:ext cx="2071702" cy="272019"/>
            </a:xfrm>
            <a:prstGeom prst="roundRect">
              <a:avLst/>
            </a:prstGeom>
            <a:solidFill>
              <a:srgbClr val="B7D4FF"/>
            </a:solidFill>
            <a:ln>
              <a:solidFill>
                <a:srgbClr val="89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smtClean="0">
                  <a:solidFill>
                    <a:schemeClr val="tx1"/>
                  </a:solidFill>
                  <a:latin typeface="黑体" pitchFamily="49" charset="-122"/>
                  <a:ea typeface="黑体" pitchFamily="49" charset="-122"/>
                </a:rPr>
                <a:t>2012</a:t>
              </a:r>
              <a:r>
                <a:rPr lang="zh-CN" altLang="en-US" sz="1400" b="1" dirty="0" smtClean="0">
                  <a:solidFill>
                    <a:schemeClr val="tx1"/>
                  </a:solidFill>
                  <a:latin typeface="黑体" pitchFamily="49" charset="-122"/>
                  <a:ea typeface="黑体" pitchFamily="49" charset="-122"/>
                </a:rPr>
                <a:t>年</a:t>
              </a:r>
              <a:r>
                <a:rPr lang="en-US" altLang="zh-CN" sz="1400" b="1" dirty="0" smtClean="0">
                  <a:solidFill>
                    <a:schemeClr val="tx1"/>
                  </a:solidFill>
                  <a:latin typeface="黑体" pitchFamily="49" charset="-122"/>
                  <a:ea typeface="黑体" pitchFamily="49" charset="-122"/>
                </a:rPr>
                <a:t>D. Boyd</a:t>
              </a:r>
              <a:r>
                <a:rPr lang="zh-CN" altLang="en-US" sz="1400" b="1" dirty="0" smtClean="0">
                  <a:solidFill>
                    <a:schemeClr val="tx1"/>
                  </a:solidFill>
                  <a:latin typeface="黑体" pitchFamily="49" charset="-122"/>
                  <a:ea typeface="黑体" pitchFamily="49" charset="-122"/>
                </a:rPr>
                <a:t>等提出</a:t>
              </a:r>
            </a:p>
          </p:txBody>
        </p:sp>
      </p:grpSp>
      <p:sp>
        <p:nvSpPr>
          <p:cNvPr id="35" name="下箭头 34"/>
          <p:cNvSpPr/>
          <p:nvPr/>
        </p:nvSpPr>
        <p:spPr>
          <a:xfrm>
            <a:off x="1714480" y="4640596"/>
            <a:ext cx="432048" cy="360040"/>
          </a:xfrm>
          <a:prstGeom prst="downArrow">
            <a:avLst/>
          </a:prstGeom>
          <a:solidFill>
            <a:srgbClr val="3B8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rot="16200000">
            <a:off x="3698895" y="5598100"/>
            <a:ext cx="432048" cy="456906"/>
          </a:xfrm>
          <a:prstGeom prst="downArrow">
            <a:avLst/>
          </a:prstGeom>
          <a:solidFill>
            <a:srgbClr val="3B8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223806" y="5000636"/>
            <a:ext cx="3571900" cy="1366846"/>
            <a:chOff x="4429092" y="1490650"/>
            <a:chExt cx="3571900" cy="1366846"/>
          </a:xfrm>
        </p:grpSpPr>
        <p:sp>
          <p:nvSpPr>
            <p:cNvPr id="38" name="圆角矩形 37"/>
            <p:cNvSpPr/>
            <p:nvPr/>
          </p:nvSpPr>
          <p:spPr>
            <a:xfrm>
              <a:off x="4572000" y="1785926"/>
              <a:ext cx="3143240" cy="1071570"/>
            </a:xfrm>
            <a:prstGeom prst="roundRect">
              <a:avLst/>
            </a:prstGeom>
            <a:noFill/>
            <a:ln w="28575">
              <a:solidFill>
                <a:srgbClr val="3B8A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643406" y="2000240"/>
              <a:ext cx="3357586" cy="738664"/>
            </a:xfrm>
            <a:prstGeom prst="rect">
              <a:avLst/>
            </a:prstGeom>
          </p:spPr>
          <p:txBody>
            <a:bodyPr wrap="square">
              <a:spAutoFit/>
            </a:bodyPr>
            <a:lstStyle/>
            <a:p>
              <a:r>
                <a:rPr lang="zh-CN" altLang="en-US" sz="1400" dirty="0" smtClean="0">
                  <a:latin typeface="黑体" pitchFamily="49" charset="-122"/>
                  <a:ea typeface="黑体" pitchFamily="49" charset="-122"/>
                </a:rPr>
                <a:t>在研究成果</a:t>
              </a:r>
              <a:r>
                <a:rPr lang="en-US" altLang="zh-CN" sz="1400" dirty="0" smtClean="0">
                  <a:latin typeface="黑体" pitchFamily="49" charset="-122"/>
                  <a:ea typeface="黑体" pitchFamily="49" charset="-122"/>
                </a:rPr>
                <a:t>“</a:t>
              </a:r>
              <a:r>
                <a:rPr lang="en-US" altLang="zh-CN" sz="1400" dirty="0" smtClean="0">
                  <a:ea typeface="黑体" pitchFamily="49" charset="-122"/>
                </a:rPr>
                <a:t>3D Data Management: Controlling Data Volume, Velocit</a:t>
              </a:r>
              <a:r>
                <a:rPr lang="en-US" altLang="zh-CN" sz="1400" smtClean="0">
                  <a:ea typeface="黑体" pitchFamily="49" charset="-122"/>
                </a:rPr>
                <a:t>y, and Vari</a:t>
              </a:r>
              <a:r>
                <a:rPr lang="en-US" altLang="zh-CN" sz="1400" dirty="0" smtClean="0">
                  <a:ea typeface="黑体" pitchFamily="49" charset="-122"/>
                </a:rPr>
                <a:t>ety.</a:t>
              </a:r>
              <a:r>
                <a:rPr lang="en-US" altLang="zh-CN" sz="1400" dirty="0" smtClean="0">
                  <a:latin typeface="黑体" pitchFamily="49" charset="-122"/>
                  <a:ea typeface="黑体" pitchFamily="49" charset="-122"/>
                </a:rPr>
                <a:t>”</a:t>
              </a:r>
              <a:r>
                <a:rPr lang="zh-CN" altLang="en-US" sz="1400" dirty="0" smtClean="0">
                  <a:latin typeface="黑体" pitchFamily="49" charset="-122"/>
                  <a:ea typeface="黑体" pitchFamily="49" charset="-122"/>
                </a:rPr>
                <a:t>提出大数据</a:t>
              </a:r>
              <a:r>
                <a:rPr lang="en-US" altLang="zh-CN" sz="1400" dirty="0" smtClean="0">
                  <a:solidFill>
                    <a:srgbClr val="FF0000"/>
                  </a:solidFill>
                  <a:latin typeface="黑体" pitchFamily="49" charset="-122"/>
                  <a:ea typeface="黑体" pitchFamily="49" charset="-122"/>
                </a:rPr>
                <a:t>3V</a:t>
              </a:r>
              <a:r>
                <a:rPr lang="zh-CN" altLang="en-US" sz="1400" dirty="0" smtClean="0">
                  <a:solidFill>
                    <a:srgbClr val="FF0000"/>
                  </a:solidFill>
                  <a:latin typeface="黑体" pitchFamily="49" charset="-122"/>
                  <a:ea typeface="黑体" pitchFamily="49" charset="-122"/>
                </a:rPr>
                <a:t>特征</a:t>
              </a:r>
              <a:endParaRPr lang="zh-CN" altLang="en-US" sz="1400" dirty="0">
                <a:solidFill>
                  <a:srgbClr val="FF0000"/>
                </a:solidFill>
                <a:latin typeface="黑体" pitchFamily="49" charset="-122"/>
                <a:ea typeface="黑体" pitchFamily="49" charset="-122"/>
              </a:endParaRPr>
            </a:p>
          </p:txBody>
        </p:sp>
        <p:sp>
          <p:nvSpPr>
            <p:cNvPr id="40" name="圆角矩形 39"/>
            <p:cNvSpPr/>
            <p:nvPr/>
          </p:nvSpPr>
          <p:spPr>
            <a:xfrm>
              <a:off x="4429092" y="1490650"/>
              <a:ext cx="1704988" cy="438152"/>
            </a:xfrm>
            <a:prstGeom prst="roundRect">
              <a:avLst/>
            </a:prstGeom>
            <a:solidFill>
              <a:srgbClr val="B7D4FF"/>
            </a:solidFill>
            <a:ln>
              <a:solidFill>
                <a:srgbClr val="89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smtClean="0">
                  <a:solidFill>
                    <a:schemeClr val="tx1"/>
                  </a:solidFill>
                  <a:latin typeface="黑体" pitchFamily="49" charset="-122"/>
                  <a:ea typeface="黑体" pitchFamily="49" charset="-122"/>
                </a:rPr>
                <a:t>2001</a:t>
              </a:r>
              <a:r>
                <a:rPr lang="zh-CN" altLang="en-US" sz="1400" b="1" dirty="0" smtClean="0">
                  <a:solidFill>
                    <a:schemeClr val="tx1"/>
                  </a:solidFill>
                  <a:latin typeface="黑体" pitchFamily="49" charset="-122"/>
                  <a:ea typeface="黑体" pitchFamily="49" charset="-122"/>
                </a:rPr>
                <a:t>年</a:t>
              </a:r>
              <a:r>
                <a:rPr lang="en-US" altLang="zh-CN" sz="1400" b="1" dirty="0" smtClean="0">
                  <a:solidFill>
                    <a:schemeClr val="tx1"/>
                  </a:solidFill>
                  <a:latin typeface="黑体" pitchFamily="49" charset="-122"/>
                  <a:ea typeface="黑体" pitchFamily="49" charset="-122"/>
                </a:rPr>
                <a:t>D. Laney</a:t>
              </a:r>
              <a:endParaRPr lang="zh-CN" altLang="en-US" sz="1400" b="1" dirty="0" smtClean="0">
                <a:solidFill>
                  <a:schemeClr val="tx1"/>
                </a:solidFill>
                <a:latin typeface="黑体" pitchFamily="49" charset="-122"/>
                <a:ea typeface="黑体" pitchFamily="49" charset="-122"/>
              </a:endParaRPr>
            </a:p>
          </p:txBody>
        </p:sp>
      </p:grpSp>
      <p:sp>
        <p:nvSpPr>
          <p:cNvPr id="41" name="圆角矩形 40"/>
          <p:cNvSpPr/>
          <p:nvPr/>
        </p:nvSpPr>
        <p:spPr>
          <a:xfrm>
            <a:off x="142844" y="1214422"/>
            <a:ext cx="1643074" cy="428628"/>
          </a:xfrm>
          <a:prstGeom prst="roundRect">
            <a:avLst/>
          </a:prstGeom>
          <a:solidFill>
            <a:srgbClr val="B7D4FF"/>
          </a:solidFill>
          <a:ln>
            <a:solidFill>
              <a:srgbClr val="89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solidFill>
                  <a:schemeClr val="tx1"/>
                </a:solidFill>
                <a:latin typeface="黑体" pitchFamily="49" charset="-122"/>
                <a:ea typeface="黑体" pitchFamily="49" charset="-122"/>
              </a:rPr>
              <a:t>大数据是什么</a:t>
            </a:r>
          </a:p>
        </p:txBody>
      </p:sp>
      <p:sp>
        <p:nvSpPr>
          <p:cNvPr id="42" name="矩形 4127"/>
          <p:cNvSpPr>
            <a:spLocks/>
          </p:cNvSpPr>
          <p:nvPr/>
        </p:nvSpPr>
        <p:spPr bwMode="auto">
          <a:xfrm>
            <a:off x="1928794" y="262574"/>
            <a:ext cx="2143140"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大数据概念</a:t>
            </a:r>
            <a:endParaRPr lang="zh-CN" altLang="en-US" sz="2800" b="1" dirty="0">
              <a:solidFill>
                <a:srgbClr val="3B8A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101265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P spid="36"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251998" y="1142984"/>
            <a:ext cx="3391968" cy="1714512"/>
            <a:chOff x="3871470" y="1515499"/>
            <a:chExt cx="4376061" cy="1880037"/>
          </a:xfrm>
        </p:grpSpPr>
        <p:sp>
          <p:nvSpPr>
            <p:cNvPr id="13" name="任意多边形 12"/>
            <p:cNvSpPr/>
            <p:nvPr/>
          </p:nvSpPr>
          <p:spPr>
            <a:xfrm>
              <a:off x="4714876" y="1515499"/>
              <a:ext cx="3532655" cy="1842062"/>
            </a:xfrm>
            <a:custGeom>
              <a:avLst/>
              <a:gdLst/>
              <a:ahLst/>
              <a:cxnLst/>
              <a:rect l="l" t="t" r="r" b="b"/>
              <a:pathLst>
                <a:path w="3800254" h="2416645">
                  <a:moveTo>
                    <a:pt x="1473241" y="551"/>
                  </a:moveTo>
                  <a:cubicBezTo>
                    <a:pt x="1676198" y="6411"/>
                    <a:pt x="2202270" y="130970"/>
                    <a:pt x="2405226" y="695143"/>
                  </a:cubicBezTo>
                  <a:cubicBezTo>
                    <a:pt x="2575210" y="577912"/>
                    <a:pt x="2762046" y="527601"/>
                    <a:pt x="2967933" y="633597"/>
                  </a:cubicBezTo>
                  <a:cubicBezTo>
                    <a:pt x="3173820" y="739593"/>
                    <a:pt x="3205081" y="851939"/>
                    <a:pt x="3214118" y="1046835"/>
                  </a:cubicBezTo>
                  <a:cubicBezTo>
                    <a:pt x="3499624" y="1191908"/>
                    <a:pt x="3752728" y="1367388"/>
                    <a:pt x="3794410" y="1653504"/>
                  </a:cubicBezTo>
                  <a:cubicBezTo>
                    <a:pt x="3836092" y="1939620"/>
                    <a:pt x="3663746" y="2369589"/>
                    <a:pt x="2987960" y="2401583"/>
                  </a:cubicBezTo>
                  <a:cubicBezTo>
                    <a:pt x="2396491" y="2429585"/>
                    <a:pt x="1141044" y="2413810"/>
                    <a:pt x="94386" y="2392571"/>
                  </a:cubicBezTo>
                  <a:cubicBezTo>
                    <a:pt x="460192" y="2243311"/>
                    <a:pt x="717747" y="1883942"/>
                    <a:pt x="717747" y="1464418"/>
                  </a:cubicBezTo>
                  <a:cubicBezTo>
                    <a:pt x="717747" y="1009626"/>
                    <a:pt x="415068" y="625529"/>
                    <a:pt x="0" y="503133"/>
                  </a:cubicBezTo>
                  <a:cubicBezTo>
                    <a:pt x="155701" y="398659"/>
                    <a:pt x="313310" y="353245"/>
                    <a:pt x="470918" y="387412"/>
                  </a:cubicBezTo>
                  <a:cubicBezTo>
                    <a:pt x="752272" y="29858"/>
                    <a:pt x="1270284" y="-5309"/>
                    <a:pt x="1473241" y="551"/>
                  </a:cubicBezTo>
                  <a:close/>
                </a:path>
              </a:pathLst>
            </a:custGeom>
            <a:gradFill>
              <a:gsLst>
                <a:gs pos="0">
                  <a:srgbClr val="1CADE4">
                    <a:lumMod val="60000"/>
                    <a:lumOff val="40000"/>
                  </a:srgbClr>
                </a:gs>
                <a:gs pos="50000">
                  <a:srgbClr val="1CADE4"/>
                </a:gs>
                <a:gs pos="100000">
                  <a:srgbClr val="1CADE4">
                    <a:lumMod val="75000"/>
                  </a:srgbClr>
                </a:gs>
              </a:gsLst>
              <a:lin ang="10800000" scaled="1"/>
            </a:gradFill>
            <a:ln w="38100" cap="flat" cmpd="sng" algn="ctr">
              <a:noFill/>
              <a:prstDash val="solid"/>
              <a:miter lim="800000"/>
            </a:ln>
            <a:effectLst>
              <a:outerShdw blurRad="50800" dist="50800" algn="l" rotWithShape="0">
                <a:srgbClr val="000000">
                  <a:alpha val="20000"/>
                </a:srgbClr>
              </a:outerShdw>
            </a:effectLst>
          </p:spPr>
          <p:txBody>
            <a:bodyPr lIns="360000" tIns="540000" rIns="18000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30000"/>
                </a:lnSpc>
                <a:spcBef>
                  <a:spcPts val="0"/>
                </a:spcBef>
                <a:spcAft>
                  <a:spcPts val="0"/>
                </a:spcAft>
                <a:defRPr/>
              </a:pPr>
              <a:endParaRPr lang="en-US" altLang="zh-CN" sz="1600" dirty="0" smtClean="0">
                <a:solidFill>
                  <a:prstClr val="white"/>
                </a:solidFill>
                <a:latin typeface="幼圆" panose="02010509060101010101" pitchFamily="49" charset="-122"/>
                <a:ea typeface="幼圆" panose="02010509060101010101" pitchFamily="49" charset="-122"/>
              </a:endParaRPr>
            </a:p>
          </p:txBody>
        </p:sp>
        <p:sp>
          <p:nvSpPr>
            <p:cNvPr id="14" name="椭圆 13"/>
            <p:cNvSpPr/>
            <p:nvPr/>
          </p:nvSpPr>
          <p:spPr>
            <a:xfrm>
              <a:off x="3871470" y="1922558"/>
              <a:ext cx="1426815" cy="1472978"/>
            </a:xfrm>
            <a:prstGeom prst="ellipse">
              <a:avLst/>
            </a:prstGeom>
            <a:solidFill>
              <a:sysClr val="window" lastClr="FFFFFF">
                <a:alpha val="70000"/>
              </a:sysClr>
            </a:solidFill>
            <a:ln w="127000" cap="flat" cmpd="sng" algn="ctr">
              <a:gradFill flip="none" rotWithShape="1">
                <a:gsLst>
                  <a:gs pos="0">
                    <a:srgbClr val="1CADE4"/>
                  </a:gs>
                  <a:gs pos="50000">
                    <a:srgbClr val="1CADE4"/>
                  </a:gs>
                  <a:gs pos="51000">
                    <a:srgbClr val="1CADE4">
                      <a:lumMod val="40000"/>
                      <a:lumOff val="60000"/>
                    </a:srgbClr>
                  </a:gs>
                  <a:gs pos="100000">
                    <a:srgbClr val="1CADE4">
                      <a:lumMod val="40000"/>
                      <a:lumOff val="60000"/>
                    </a:srgbClr>
                  </a:gs>
                </a:gsLst>
                <a:lin ang="10800000" scaled="1"/>
                <a:tileRect/>
              </a:gradFill>
              <a:prstDash val="solid"/>
              <a:miter lim="800000"/>
            </a:ln>
            <a:effectLst/>
          </p:spPr>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2800" dirty="0" smtClean="0">
                  <a:solidFill>
                    <a:prstClr val="black">
                      <a:lumMod val="50000"/>
                      <a:lumOff val="50000"/>
                    </a:prstClr>
                  </a:solidFill>
                  <a:latin typeface="微软雅黑" panose="020B0503020204020204" pitchFamily="34" charset="-122"/>
                  <a:ea typeface="微软雅黑" panose="020B0503020204020204" pitchFamily="34" charset="-122"/>
                </a:rPr>
                <a:t>科学界</a:t>
              </a:r>
            </a:p>
          </p:txBody>
        </p:sp>
      </p:grpSp>
      <p:grpSp>
        <p:nvGrpSpPr>
          <p:cNvPr id="12" name="组合 11"/>
          <p:cNvGrpSpPr/>
          <p:nvPr/>
        </p:nvGrpSpPr>
        <p:grpSpPr>
          <a:xfrm>
            <a:off x="3394610" y="3071810"/>
            <a:ext cx="3391968" cy="1714512"/>
            <a:chOff x="3871470" y="1515499"/>
            <a:chExt cx="4376059" cy="1880037"/>
          </a:xfrm>
        </p:grpSpPr>
        <p:sp>
          <p:nvSpPr>
            <p:cNvPr id="17" name="任意多边形 16"/>
            <p:cNvSpPr/>
            <p:nvPr/>
          </p:nvSpPr>
          <p:spPr>
            <a:xfrm>
              <a:off x="4714875" y="1515499"/>
              <a:ext cx="3532654" cy="1842062"/>
            </a:xfrm>
            <a:custGeom>
              <a:avLst/>
              <a:gdLst/>
              <a:ahLst/>
              <a:cxnLst/>
              <a:rect l="l" t="t" r="r" b="b"/>
              <a:pathLst>
                <a:path w="3800254" h="2416645">
                  <a:moveTo>
                    <a:pt x="1473241" y="551"/>
                  </a:moveTo>
                  <a:cubicBezTo>
                    <a:pt x="1676198" y="6411"/>
                    <a:pt x="2202270" y="130970"/>
                    <a:pt x="2405226" y="695143"/>
                  </a:cubicBezTo>
                  <a:cubicBezTo>
                    <a:pt x="2575210" y="577912"/>
                    <a:pt x="2762046" y="527601"/>
                    <a:pt x="2967933" y="633597"/>
                  </a:cubicBezTo>
                  <a:cubicBezTo>
                    <a:pt x="3173820" y="739593"/>
                    <a:pt x="3205081" y="851939"/>
                    <a:pt x="3214118" y="1046835"/>
                  </a:cubicBezTo>
                  <a:cubicBezTo>
                    <a:pt x="3499624" y="1191908"/>
                    <a:pt x="3752728" y="1367388"/>
                    <a:pt x="3794410" y="1653504"/>
                  </a:cubicBezTo>
                  <a:cubicBezTo>
                    <a:pt x="3836092" y="1939620"/>
                    <a:pt x="3663746" y="2369589"/>
                    <a:pt x="2987960" y="2401583"/>
                  </a:cubicBezTo>
                  <a:cubicBezTo>
                    <a:pt x="2396491" y="2429585"/>
                    <a:pt x="1141044" y="2413810"/>
                    <a:pt x="94386" y="2392571"/>
                  </a:cubicBezTo>
                  <a:cubicBezTo>
                    <a:pt x="460192" y="2243311"/>
                    <a:pt x="717747" y="1883942"/>
                    <a:pt x="717747" y="1464418"/>
                  </a:cubicBezTo>
                  <a:cubicBezTo>
                    <a:pt x="717747" y="1009626"/>
                    <a:pt x="415068" y="625529"/>
                    <a:pt x="0" y="503133"/>
                  </a:cubicBezTo>
                  <a:cubicBezTo>
                    <a:pt x="155701" y="398659"/>
                    <a:pt x="313310" y="353245"/>
                    <a:pt x="470918" y="387412"/>
                  </a:cubicBezTo>
                  <a:cubicBezTo>
                    <a:pt x="752272" y="29858"/>
                    <a:pt x="1270284" y="-5309"/>
                    <a:pt x="1473241" y="551"/>
                  </a:cubicBezTo>
                  <a:close/>
                </a:path>
              </a:pathLst>
            </a:custGeom>
            <a:gradFill>
              <a:gsLst>
                <a:gs pos="0">
                  <a:srgbClr val="1CADE4">
                    <a:lumMod val="60000"/>
                    <a:lumOff val="40000"/>
                  </a:srgbClr>
                </a:gs>
                <a:gs pos="50000">
                  <a:srgbClr val="1CADE4"/>
                </a:gs>
                <a:gs pos="100000">
                  <a:srgbClr val="1CADE4">
                    <a:lumMod val="75000"/>
                  </a:srgbClr>
                </a:gs>
              </a:gsLst>
              <a:lin ang="10800000" scaled="1"/>
            </a:gradFill>
            <a:ln w="38100" cap="flat" cmpd="sng" algn="ctr">
              <a:noFill/>
              <a:prstDash val="solid"/>
              <a:miter lim="800000"/>
            </a:ln>
            <a:effectLst>
              <a:outerShdw blurRad="50800" dist="50800" algn="l" rotWithShape="0">
                <a:srgbClr val="000000">
                  <a:alpha val="20000"/>
                </a:srgbClr>
              </a:outerShdw>
            </a:effectLst>
          </p:spPr>
          <p:txBody>
            <a:bodyPr lIns="360000" tIns="540000" rIns="18000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30000"/>
                </a:lnSpc>
                <a:spcBef>
                  <a:spcPts val="0"/>
                </a:spcBef>
                <a:spcAft>
                  <a:spcPts val="0"/>
                </a:spcAft>
                <a:defRPr/>
              </a:pPr>
              <a:endParaRPr lang="zh-CN" altLang="en-US" sz="1600" dirty="0" smtClean="0">
                <a:solidFill>
                  <a:prstClr val="white"/>
                </a:solidFill>
                <a:latin typeface="幼圆" panose="02010509060101010101" pitchFamily="49" charset="-122"/>
                <a:ea typeface="幼圆" panose="02010509060101010101" pitchFamily="49" charset="-122"/>
              </a:endParaRPr>
            </a:p>
          </p:txBody>
        </p:sp>
        <p:sp>
          <p:nvSpPr>
            <p:cNvPr id="18" name="椭圆 17"/>
            <p:cNvSpPr/>
            <p:nvPr/>
          </p:nvSpPr>
          <p:spPr>
            <a:xfrm>
              <a:off x="3871470" y="1922558"/>
              <a:ext cx="1426815" cy="1472978"/>
            </a:xfrm>
            <a:prstGeom prst="ellipse">
              <a:avLst/>
            </a:prstGeom>
            <a:solidFill>
              <a:sysClr val="window" lastClr="FFFFFF">
                <a:alpha val="70000"/>
              </a:sysClr>
            </a:solidFill>
            <a:ln w="127000" cap="flat" cmpd="sng" algn="ctr">
              <a:gradFill flip="none" rotWithShape="1">
                <a:gsLst>
                  <a:gs pos="0">
                    <a:srgbClr val="1CADE4"/>
                  </a:gs>
                  <a:gs pos="50000">
                    <a:srgbClr val="1CADE4"/>
                  </a:gs>
                  <a:gs pos="51000">
                    <a:srgbClr val="1CADE4">
                      <a:lumMod val="40000"/>
                      <a:lumOff val="60000"/>
                    </a:srgbClr>
                  </a:gs>
                  <a:gs pos="100000">
                    <a:srgbClr val="1CADE4">
                      <a:lumMod val="40000"/>
                      <a:lumOff val="60000"/>
                    </a:srgbClr>
                  </a:gs>
                </a:gsLst>
                <a:lin ang="10800000" scaled="1"/>
                <a:tileRect/>
              </a:gradFill>
              <a:prstDash val="solid"/>
              <a:miter lim="800000"/>
            </a:ln>
            <a:effectLst/>
          </p:spPr>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3200" dirty="0" smtClean="0">
                  <a:solidFill>
                    <a:prstClr val="black">
                      <a:lumMod val="50000"/>
                      <a:lumOff val="50000"/>
                    </a:prstClr>
                  </a:solidFill>
                  <a:latin typeface="微软雅黑" panose="020B0503020204020204" pitchFamily="34" charset="-122"/>
                  <a:ea typeface="微软雅黑" panose="020B0503020204020204" pitchFamily="34" charset="-122"/>
                </a:rPr>
                <a:t>政府</a:t>
              </a:r>
            </a:p>
          </p:txBody>
        </p:sp>
      </p:grpSp>
      <p:grpSp>
        <p:nvGrpSpPr>
          <p:cNvPr id="19" name="组合 18"/>
          <p:cNvGrpSpPr/>
          <p:nvPr/>
        </p:nvGrpSpPr>
        <p:grpSpPr>
          <a:xfrm>
            <a:off x="465652" y="4572008"/>
            <a:ext cx="3391968" cy="1714512"/>
            <a:chOff x="3871470" y="1515499"/>
            <a:chExt cx="4376059" cy="1880037"/>
          </a:xfrm>
        </p:grpSpPr>
        <p:sp>
          <p:nvSpPr>
            <p:cNvPr id="20" name="任意多边形 19"/>
            <p:cNvSpPr/>
            <p:nvPr/>
          </p:nvSpPr>
          <p:spPr>
            <a:xfrm>
              <a:off x="4714875" y="1515499"/>
              <a:ext cx="3532654" cy="1842062"/>
            </a:xfrm>
            <a:custGeom>
              <a:avLst/>
              <a:gdLst/>
              <a:ahLst/>
              <a:cxnLst/>
              <a:rect l="l" t="t" r="r" b="b"/>
              <a:pathLst>
                <a:path w="3800254" h="2416645">
                  <a:moveTo>
                    <a:pt x="1473241" y="551"/>
                  </a:moveTo>
                  <a:cubicBezTo>
                    <a:pt x="1676198" y="6411"/>
                    <a:pt x="2202270" y="130970"/>
                    <a:pt x="2405226" y="695143"/>
                  </a:cubicBezTo>
                  <a:cubicBezTo>
                    <a:pt x="2575210" y="577912"/>
                    <a:pt x="2762046" y="527601"/>
                    <a:pt x="2967933" y="633597"/>
                  </a:cubicBezTo>
                  <a:cubicBezTo>
                    <a:pt x="3173820" y="739593"/>
                    <a:pt x="3205081" y="851939"/>
                    <a:pt x="3214118" y="1046835"/>
                  </a:cubicBezTo>
                  <a:cubicBezTo>
                    <a:pt x="3499624" y="1191908"/>
                    <a:pt x="3752728" y="1367388"/>
                    <a:pt x="3794410" y="1653504"/>
                  </a:cubicBezTo>
                  <a:cubicBezTo>
                    <a:pt x="3836092" y="1939620"/>
                    <a:pt x="3663746" y="2369589"/>
                    <a:pt x="2987960" y="2401583"/>
                  </a:cubicBezTo>
                  <a:cubicBezTo>
                    <a:pt x="2396491" y="2429585"/>
                    <a:pt x="1141044" y="2413810"/>
                    <a:pt x="94386" y="2392571"/>
                  </a:cubicBezTo>
                  <a:cubicBezTo>
                    <a:pt x="460192" y="2243311"/>
                    <a:pt x="717747" y="1883942"/>
                    <a:pt x="717747" y="1464418"/>
                  </a:cubicBezTo>
                  <a:cubicBezTo>
                    <a:pt x="717747" y="1009626"/>
                    <a:pt x="415068" y="625529"/>
                    <a:pt x="0" y="503133"/>
                  </a:cubicBezTo>
                  <a:cubicBezTo>
                    <a:pt x="155701" y="398659"/>
                    <a:pt x="313310" y="353245"/>
                    <a:pt x="470918" y="387412"/>
                  </a:cubicBezTo>
                  <a:cubicBezTo>
                    <a:pt x="752272" y="29858"/>
                    <a:pt x="1270284" y="-5309"/>
                    <a:pt x="1473241" y="551"/>
                  </a:cubicBezTo>
                  <a:close/>
                </a:path>
              </a:pathLst>
            </a:custGeom>
            <a:gradFill>
              <a:gsLst>
                <a:gs pos="0">
                  <a:srgbClr val="1CADE4">
                    <a:lumMod val="60000"/>
                    <a:lumOff val="40000"/>
                  </a:srgbClr>
                </a:gs>
                <a:gs pos="50000">
                  <a:srgbClr val="1CADE4"/>
                </a:gs>
                <a:gs pos="100000">
                  <a:srgbClr val="1CADE4">
                    <a:lumMod val="75000"/>
                  </a:srgbClr>
                </a:gs>
              </a:gsLst>
              <a:lin ang="10800000" scaled="1"/>
            </a:gradFill>
            <a:ln w="38100" cap="flat" cmpd="sng" algn="ctr">
              <a:noFill/>
              <a:prstDash val="solid"/>
              <a:miter lim="800000"/>
            </a:ln>
            <a:effectLst>
              <a:outerShdw blurRad="50800" dist="50800" algn="l" rotWithShape="0">
                <a:srgbClr val="000000">
                  <a:alpha val="20000"/>
                </a:srgbClr>
              </a:outerShdw>
            </a:effectLst>
          </p:spPr>
          <p:txBody>
            <a:bodyPr lIns="360000" tIns="540000" rIns="18000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30000"/>
                </a:lnSpc>
                <a:spcBef>
                  <a:spcPts val="0"/>
                </a:spcBef>
                <a:spcAft>
                  <a:spcPts val="0"/>
                </a:spcAft>
                <a:defRPr/>
              </a:pPr>
              <a:endParaRPr lang="en-US" altLang="zh-CN" sz="1600" dirty="0">
                <a:solidFill>
                  <a:prstClr val="white"/>
                </a:solidFill>
                <a:latin typeface="幼圆" panose="02010509060101010101" pitchFamily="49" charset="-122"/>
                <a:ea typeface="幼圆" panose="02010509060101010101" pitchFamily="49" charset="-122"/>
              </a:endParaRPr>
            </a:p>
          </p:txBody>
        </p:sp>
        <p:sp>
          <p:nvSpPr>
            <p:cNvPr id="21" name="椭圆 20"/>
            <p:cNvSpPr/>
            <p:nvPr/>
          </p:nvSpPr>
          <p:spPr>
            <a:xfrm>
              <a:off x="3871470" y="1922558"/>
              <a:ext cx="1426815" cy="1472978"/>
            </a:xfrm>
            <a:prstGeom prst="ellipse">
              <a:avLst/>
            </a:prstGeom>
            <a:solidFill>
              <a:sysClr val="window" lastClr="FFFFFF">
                <a:alpha val="70000"/>
              </a:sysClr>
            </a:solidFill>
            <a:ln w="127000" cap="flat" cmpd="sng" algn="ctr">
              <a:gradFill flip="none" rotWithShape="1">
                <a:gsLst>
                  <a:gs pos="0">
                    <a:srgbClr val="1CADE4"/>
                  </a:gs>
                  <a:gs pos="50000">
                    <a:srgbClr val="1CADE4"/>
                  </a:gs>
                  <a:gs pos="51000">
                    <a:srgbClr val="1CADE4">
                      <a:lumMod val="40000"/>
                      <a:lumOff val="60000"/>
                    </a:srgbClr>
                  </a:gs>
                  <a:gs pos="100000">
                    <a:srgbClr val="1CADE4">
                      <a:lumMod val="40000"/>
                      <a:lumOff val="60000"/>
                    </a:srgbClr>
                  </a:gs>
                </a:gsLst>
                <a:lin ang="10800000" scaled="1"/>
                <a:tileRect/>
              </a:gradFill>
              <a:prstDash val="solid"/>
              <a:miter lim="800000"/>
            </a:ln>
            <a:effectLst/>
          </p:spPr>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3200" dirty="0" smtClean="0">
                  <a:solidFill>
                    <a:prstClr val="black">
                      <a:lumMod val="50000"/>
                      <a:lumOff val="50000"/>
                    </a:prstClr>
                  </a:solidFill>
                  <a:latin typeface="微软雅黑" panose="020B0503020204020204" pitchFamily="34" charset="-122"/>
                  <a:ea typeface="微软雅黑" panose="020B0503020204020204" pitchFamily="34" charset="-122"/>
                </a:rPr>
                <a:t>企业</a:t>
              </a:r>
            </a:p>
          </p:txBody>
        </p:sp>
      </p:grpSp>
      <p:sp>
        <p:nvSpPr>
          <p:cNvPr id="22" name="TextBox 21"/>
          <p:cNvSpPr txBox="1"/>
          <p:nvPr/>
        </p:nvSpPr>
        <p:spPr>
          <a:xfrm>
            <a:off x="6357950" y="1594482"/>
            <a:ext cx="1928826" cy="1477328"/>
          </a:xfrm>
          <a:prstGeom prst="rect">
            <a:avLst/>
          </a:prstGeom>
          <a:noFill/>
        </p:spPr>
        <p:txBody>
          <a:bodyPr wrap="square" rtlCol="0">
            <a:spAutoFit/>
          </a:bodyPr>
          <a:lstStyle/>
          <a:p>
            <a:r>
              <a:rPr lang="zh-CN" altLang="en-US" dirty="0" smtClean="0">
                <a:solidFill>
                  <a:prstClr val="white"/>
                </a:solidFill>
                <a:latin typeface="黑体" pitchFamily="49" charset="-122"/>
                <a:ea typeface="黑体" pitchFamily="49" charset="-122"/>
              </a:rPr>
              <a:t>欧洲大型强子对撞机</a:t>
            </a:r>
            <a:r>
              <a:rPr lang="en-US" altLang="zh-CN" dirty="0" smtClean="0">
                <a:solidFill>
                  <a:prstClr val="white"/>
                </a:solidFill>
                <a:latin typeface="黑体" pitchFamily="49" charset="-122"/>
                <a:ea typeface="黑体" pitchFamily="49" charset="-122"/>
              </a:rPr>
              <a:t>LHC </a:t>
            </a:r>
            <a:r>
              <a:rPr lang="zh-CN" altLang="en-US" dirty="0" smtClean="0">
                <a:solidFill>
                  <a:prstClr val="white"/>
                </a:solidFill>
                <a:latin typeface="黑体" pitchFamily="49" charset="-122"/>
                <a:ea typeface="黑体" pitchFamily="49" charset="-122"/>
              </a:rPr>
              <a:t>所有传感器一天产生的数据量为约</a:t>
            </a:r>
            <a:r>
              <a:rPr lang="en-US" altLang="zh-CN" dirty="0" smtClean="0">
                <a:solidFill>
                  <a:prstClr val="white"/>
                </a:solidFill>
                <a:latin typeface="黑体" pitchFamily="49" charset="-122"/>
                <a:ea typeface="黑体" pitchFamily="49" charset="-122"/>
              </a:rPr>
              <a:t>500EB </a:t>
            </a:r>
          </a:p>
          <a:p>
            <a:endParaRPr lang="zh-CN" altLang="en-US" dirty="0"/>
          </a:p>
        </p:txBody>
      </p:sp>
      <p:sp>
        <p:nvSpPr>
          <p:cNvPr id="23" name="TextBox 22"/>
          <p:cNvSpPr txBox="1"/>
          <p:nvPr/>
        </p:nvSpPr>
        <p:spPr>
          <a:xfrm>
            <a:off x="4572000" y="3571876"/>
            <a:ext cx="1643074" cy="1200329"/>
          </a:xfrm>
          <a:prstGeom prst="rect">
            <a:avLst/>
          </a:prstGeom>
          <a:noFill/>
        </p:spPr>
        <p:txBody>
          <a:bodyPr wrap="square" rtlCol="0">
            <a:spAutoFit/>
          </a:bodyPr>
          <a:lstStyle/>
          <a:p>
            <a:r>
              <a:rPr lang="zh-CN" altLang="en-US" dirty="0" smtClean="0">
                <a:solidFill>
                  <a:prstClr val="white"/>
                </a:solidFill>
                <a:latin typeface="黑体" pitchFamily="49" charset="-122"/>
                <a:ea typeface="黑体" pitchFamily="49" charset="-122"/>
              </a:rPr>
              <a:t>美国国安局</a:t>
            </a:r>
            <a:r>
              <a:rPr lang="en-US" altLang="zh-CN" dirty="0" smtClean="0">
                <a:solidFill>
                  <a:prstClr val="white"/>
                </a:solidFill>
                <a:latin typeface="黑体" pitchFamily="49" charset="-122"/>
                <a:ea typeface="黑体" pitchFamily="49" charset="-122"/>
              </a:rPr>
              <a:t>Utah</a:t>
            </a:r>
            <a:r>
              <a:rPr lang="zh-CN" altLang="en-US" dirty="0" smtClean="0">
                <a:solidFill>
                  <a:prstClr val="white"/>
                </a:solidFill>
                <a:latin typeface="黑体" pitchFamily="49" charset="-122"/>
                <a:ea typeface="黑体" pitchFamily="49" charset="-122"/>
              </a:rPr>
              <a:t>数据中心，数据达到</a:t>
            </a:r>
            <a:r>
              <a:rPr lang="en-US" altLang="zh-CN" dirty="0" smtClean="0">
                <a:solidFill>
                  <a:prstClr val="white"/>
                </a:solidFill>
                <a:latin typeface="黑体" pitchFamily="49" charset="-122"/>
                <a:ea typeface="黑体" pitchFamily="49" charset="-122"/>
              </a:rPr>
              <a:t>EB</a:t>
            </a:r>
            <a:r>
              <a:rPr lang="zh-CN" altLang="en-US" dirty="0" smtClean="0">
                <a:solidFill>
                  <a:prstClr val="white"/>
                </a:solidFill>
                <a:latin typeface="黑体" pitchFamily="49" charset="-122"/>
                <a:ea typeface="黑体" pitchFamily="49" charset="-122"/>
              </a:rPr>
              <a:t>级 </a:t>
            </a:r>
          </a:p>
          <a:p>
            <a:endParaRPr lang="zh-CN" altLang="en-US" dirty="0"/>
          </a:p>
        </p:txBody>
      </p:sp>
      <p:sp>
        <p:nvSpPr>
          <p:cNvPr id="24" name="TextBox 23"/>
          <p:cNvSpPr txBox="1"/>
          <p:nvPr/>
        </p:nvSpPr>
        <p:spPr>
          <a:xfrm>
            <a:off x="1680098" y="5072074"/>
            <a:ext cx="1928826" cy="1200329"/>
          </a:xfrm>
          <a:prstGeom prst="rect">
            <a:avLst/>
          </a:prstGeom>
          <a:noFill/>
        </p:spPr>
        <p:txBody>
          <a:bodyPr wrap="square" rtlCol="0">
            <a:spAutoFit/>
          </a:bodyPr>
          <a:lstStyle/>
          <a:p>
            <a:r>
              <a:rPr lang="en-US" altLang="zh-CN" dirty="0" smtClean="0">
                <a:solidFill>
                  <a:prstClr val="white"/>
                </a:solidFill>
                <a:latin typeface="黑体" pitchFamily="49" charset="-122"/>
                <a:ea typeface="黑体" pitchFamily="49" charset="-122"/>
              </a:rPr>
              <a:t>eBay40PB</a:t>
            </a:r>
            <a:r>
              <a:rPr lang="zh-CN" altLang="en-US" dirty="0" smtClean="0">
                <a:solidFill>
                  <a:prstClr val="white"/>
                </a:solidFill>
                <a:latin typeface="黑体" pitchFamily="49" charset="-122"/>
                <a:ea typeface="黑体" pitchFamily="49" charset="-122"/>
              </a:rPr>
              <a:t>的数据集群用于用户商品搜索与推荐</a:t>
            </a:r>
          </a:p>
          <a:p>
            <a:endParaRPr lang="zh-CN" altLang="en-US" dirty="0"/>
          </a:p>
        </p:txBody>
      </p:sp>
      <p:sp>
        <p:nvSpPr>
          <p:cNvPr id="16" name="矩形 4127"/>
          <p:cNvSpPr>
            <a:spLocks/>
          </p:cNvSpPr>
          <p:nvPr/>
        </p:nvSpPr>
        <p:spPr bwMode="auto">
          <a:xfrm>
            <a:off x="1928794" y="262574"/>
            <a:ext cx="300039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大数据的来源</a:t>
            </a:r>
            <a:endParaRPr lang="zh-CN" altLang="en-US" sz="2800" b="1" dirty="0">
              <a:solidFill>
                <a:srgbClr val="3B8AFF"/>
              </a:solidFill>
              <a:latin typeface="微软雅黑" pitchFamily="34" charset="-122"/>
              <a:ea typeface="微软雅黑" pitchFamily="34" charset="-122"/>
            </a:endParaRPr>
          </a:p>
        </p:txBody>
      </p:sp>
      <p:sp>
        <p:nvSpPr>
          <p:cNvPr id="27" name="矩形 26"/>
          <p:cNvSpPr/>
          <p:nvPr/>
        </p:nvSpPr>
        <p:spPr>
          <a:xfrm>
            <a:off x="928662" y="1630908"/>
            <a:ext cx="1338828" cy="369332"/>
          </a:xfrm>
          <a:prstGeom prst="rect">
            <a:avLst/>
          </a:prstGeom>
          <a:ln w="19050">
            <a:solidFill>
              <a:schemeClr val="bg2">
                <a:lumMod val="60000"/>
                <a:lumOff val="40000"/>
              </a:schemeClr>
            </a:solidFill>
          </a:ln>
        </p:spPr>
        <p:txBody>
          <a:bodyPr wrap="none">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传感器数据</a:t>
            </a:r>
            <a:endParaRPr lang="zh-CN" altLang="en-US" dirty="0"/>
          </a:p>
        </p:txBody>
      </p:sp>
      <p:sp>
        <p:nvSpPr>
          <p:cNvPr id="28" name="矩形 27"/>
          <p:cNvSpPr/>
          <p:nvPr/>
        </p:nvSpPr>
        <p:spPr>
          <a:xfrm>
            <a:off x="928662" y="2202412"/>
            <a:ext cx="1800493" cy="369332"/>
          </a:xfrm>
          <a:prstGeom prst="rect">
            <a:avLst/>
          </a:prstGeom>
          <a:ln w="19050">
            <a:solidFill>
              <a:schemeClr val="bg2">
                <a:lumMod val="60000"/>
                <a:lumOff val="40000"/>
              </a:schemeClr>
            </a:solidFill>
          </a:ln>
        </p:spPr>
        <p:txBody>
          <a:bodyPr wrap="none">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网站点击流数据</a:t>
            </a:r>
            <a:endParaRPr lang="zh-CN" altLang="en-US" dirty="0"/>
          </a:p>
        </p:txBody>
      </p:sp>
      <p:sp>
        <p:nvSpPr>
          <p:cNvPr id="29" name="矩形 28"/>
          <p:cNvSpPr/>
          <p:nvPr/>
        </p:nvSpPr>
        <p:spPr>
          <a:xfrm>
            <a:off x="928662" y="3345420"/>
            <a:ext cx="1489510" cy="369332"/>
          </a:xfrm>
          <a:prstGeom prst="rect">
            <a:avLst/>
          </a:prstGeom>
          <a:ln w="19050">
            <a:solidFill>
              <a:schemeClr val="bg2">
                <a:lumMod val="60000"/>
                <a:lumOff val="40000"/>
              </a:schemeClr>
            </a:solidFill>
          </a:ln>
        </p:spPr>
        <p:txBody>
          <a:bodyPr wrap="none">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射频 </a:t>
            </a:r>
            <a:r>
              <a:rPr lang="en-US" altLang="zh-CN" dirty="0" smtClean="0">
                <a:solidFill>
                  <a:srgbClr val="FF0000"/>
                </a:solidFill>
                <a:latin typeface="微软雅黑" panose="020B0503020204020204" pitchFamily="34" charset="-122"/>
                <a:ea typeface="微软雅黑" panose="020B0503020204020204" pitchFamily="34" charset="-122"/>
              </a:rPr>
              <a:t>ID </a:t>
            </a:r>
            <a:r>
              <a:rPr lang="zh-CN" altLang="en-US" dirty="0" smtClean="0">
                <a:solidFill>
                  <a:srgbClr val="FF0000"/>
                </a:solidFill>
                <a:latin typeface="微软雅黑" panose="020B0503020204020204" pitchFamily="34" charset="-122"/>
                <a:ea typeface="微软雅黑" panose="020B0503020204020204" pitchFamily="34" charset="-122"/>
              </a:rPr>
              <a:t>数据</a:t>
            </a:r>
            <a:endParaRPr lang="zh-CN" altLang="en-US" dirty="0"/>
          </a:p>
        </p:txBody>
      </p:sp>
      <p:sp>
        <p:nvSpPr>
          <p:cNvPr id="32" name="矩形 31"/>
          <p:cNvSpPr/>
          <p:nvPr/>
        </p:nvSpPr>
        <p:spPr>
          <a:xfrm>
            <a:off x="928662" y="2773916"/>
            <a:ext cx="1569660" cy="369332"/>
          </a:xfrm>
          <a:prstGeom prst="rect">
            <a:avLst/>
          </a:prstGeom>
          <a:ln w="19050">
            <a:solidFill>
              <a:schemeClr val="bg2">
                <a:lumMod val="60000"/>
                <a:lumOff val="40000"/>
              </a:schemeClr>
            </a:solidFill>
          </a:ln>
        </p:spPr>
        <p:txBody>
          <a:bodyPr wrap="none">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移动设备数据</a:t>
            </a:r>
            <a:endParaRPr lang="zh-CN" altLang="en-US" dirty="0"/>
          </a:p>
        </p:txBody>
      </p:sp>
      <p:sp>
        <p:nvSpPr>
          <p:cNvPr id="33" name="TextBox 32"/>
          <p:cNvSpPr txBox="1"/>
          <p:nvPr/>
        </p:nvSpPr>
        <p:spPr>
          <a:xfrm>
            <a:off x="928662" y="3774048"/>
            <a:ext cx="625492"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 · ·</a:t>
            </a:r>
            <a:endParaRPr lang="zh-CN" altLang="en-US" b="1" dirty="0">
              <a:latin typeface="微软雅黑" pitchFamily="34" charset="-122"/>
              <a:ea typeface="微软雅黑" pitchFamily="34" charset="-122"/>
            </a:endParaRPr>
          </a:p>
        </p:txBody>
      </p:sp>
      <p:sp>
        <p:nvSpPr>
          <p:cNvPr id="25" name="矩形 24"/>
          <p:cNvSpPr/>
          <p:nvPr/>
        </p:nvSpPr>
        <p:spPr>
          <a:xfrm>
            <a:off x="5143504" y="5500702"/>
            <a:ext cx="3775393"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举例特地强调银行数据类型缺陷</a:t>
            </a:r>
            <a:endParaRPr lang="zh-CN" altLang="en-US" sz="2000" b="1" dirty="0">
              <a:solidFill>
                <a:srgbClr val="FF0000"/>
              </a:solidFill>
              <a:latin typeface="微软雅黑" pitchFamily="34" charset="-122"/>
              <a:ea typeface="微软雅黑" pitchFamily="34"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slide(fromBottom)">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0-#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0-#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0-#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2" grpId="0" animBg="1"/>
      <p:bldP spid="33"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127"/>
          <p:cNvSpPr>
            <a:spLocks/>
          </p:cNvSpPr>
          <p:nvPr/>
        </p:nvSpPr>
        <p:spPr bwMode="auto">
          <a:xfrm>
            <a:off x="1928794" y="262574"/>
            <a:ext cx="300039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大数据的来源</a:t>
            </a:r>
            <a:endParaRPr lang="zh-CN" altLang="en-US" sz="2800" b="1" dirty="0">
              <a:solidFill>
                <a:srgbClr val="3B8AFF"/>
              </a:solidFill>
              <a:latin typeface="微软雅黑" pitchFamily="34" charset="-122"/>
              <a:ea typeface="微软雅黑" pitchFamily="34" charset="-122"/>
            </a:endParaRPr>
          </a:p>
        </p:txBody>
      </p:sp>
      <p:sp>
        <p:nvSpPr>
          <p:cNvPr id="25" name="Rectangle 4"/>
          <p:cNvSpPr>
            <a:spLocks noGrp="1" noChangeArrowheads="1"/>
          </p:cNvSpPr>
          <p:nvPr>
            <p:ph type="title"/>
          </p:nvPr>
        </p:nvSpPr>
        <p:spPr>
          <a:xfrm>
            <a:off x="457200" y="928678"/>
            <a:ext cx="8229600" cy="1143000"/>
          </a:xfrm>
        </p:spPr>
        <p:txBody>
          <a:bodyPr>
            <a:normAutofit/>
          </a:bodyPr>
          <a:lstStyle/>
          <a:p>
            <a:pPr algn="l" defTabSz="812800" eaLnBrk="1" hangingPunct="1"/>
            <a:r>
              <a:rPr lang="zh-CN" altLang="en-US" sz="2000" b="1" dirty="0" smtClean="0">
                <a:solidFill>
                  <a:schemeClr val="tx1"/>
                </a:solidFill>
                <a:latin typeface="微软雅黑" pitchFamily="34" charset="-122"/>
                <a:ea typeface="微软雅黑" pitchFamily="34" charset="-122"/>
                <a:cs typeface="华文细黑" charset="0"/>
              </a:rPr>
              <a:t>大数据约</a:t>
            </a:r>
            <a:r>
              <a:rPr lang="en-US" altLang="zh-CN" sz="2000" b="1" dirty="0" smtClean="0">
                <a:solidFill>
                  <a:schemeClr val="tx1"/>
                </a:solidFill>
                <a:latin typeface="微软雅黑" pitchFamily="34" charset="-122"/>
                <a:ea typeface="微软雅黑" pitchFamily="34" charset="-122"/>
                <a:cs typeface="华文细黑" charset="0"/>
              </a:rPr>
              <a:t>90%</a:t>
            </a:r>
            <a:r>
              <a:rPr lang="zh-CN" altLang="en-US" sz="2000" b="1" dirty="0" smtClean="0">
                <a:solidFill>
                  <a:schemeClr val="tx1"/>
                </a:solidFill>
                <a:latin typeface="微软雅黑" pitchFamily="34" charset="-122"/>
                <a:ea typeface="微软雅黑" pitchFamily="34" charset="-122"/>
                <a:cs typeface="华文细黑" charset="0"/>
              </a:rPr>
              <a:t>是机器数据：</a:t>
            </a:r>
            <a:endParaRPr lang="zh-CN" altLang="en-US" sz="2000" b="1" dirty="0">
              <a:solidFill>
                <a:schemeClr val="tx1"/>
              </a:solidFill>
              <a:latin typeface="微软雅黑" pitchFamily="34" charset="-122"/>
              <a:ea typeface="微软雅黑" pitchFamily="34" charset="-122"/>
              <a:cs typeface="华文细黑" charset="0"/>
            </a:endParaRPr>
          </a:p>
        </p:txBody>
      </p:sp>
      <p:sp>
        <p:nvSpPr>
          <p:cNvPr id="26" name="Rectangle 16"/>
          <p:cNvSpPr>
            <a:spLocks noChangeArrowheads="1"/>
          </p:cNvSpPr>
          <p:nvPr/>
        </p:nvSpPr>
        <p:spPr bwMode="gray">
          <a:xfrm>
            <a:off x="341313" y="4386282"/>
            <a:ext cx="2741612"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591" tIns="40796" rIns="81591" bIns="40796"/>
          <a:lstStyle/>
          <a:p>
            <a:pPr marL="190500" indent="-190500" defTabSz="1296988">
              <a:lnSpc>
                <a:spcPct val="150000"/>
              </a:lnSpc>
              <a:spcBef>
                <a:spcPts val="725"/>
              </a:spcBef>
              <a:buClr>
                <a:srgbClr val="6B8F46"/>
              </a:buClr>
              <a:buFontTx/>
              <a:buBlip>
                <a:blip r:embed="rId3"/>
              </a:buBlip>
            </a:pPr>
            <a:r>
              <a:rPr lang="zh-CN" altLang="en-US" sz="1200" dirty="0">
                <a:latin typeface="微软雅黑" pitchFamily="34" charset="-122"/>
                <a:ea typeface="微软雅黑" pitchFamily="34" charset="-122"/>
                <a:cs typeface="华文细黑" charset="0"/>
              </a:rPr>
              <a:t>关系型数据、高度结构化、基于僵化模式</a:t>
            </a:r>
          </a:p>
          <a:p>
            <a:pPr marL="190500" indent="-190500" defTabSz="1296988">
              <a:lnSpc>
                <a:spcPct val="150000"/>
              </a:lnSpc>
              <a:spcBef>
                <a:spcPts val="725"/>
              </a:spcBef>
              <a:buClr>
                <a:srgbClr val="6B8F46"/>
              </a:buClr>
              <a:buFontTx/>
              <a:buBlip>
                <a:blip r:embed="rId3"/>
              </a:buBlip>
            </a:pPr>
            <a:r>
              <a:rPr lang="zh-CN" altLang="en-US" sz="1200" dirty="0">
                <a:latin typeface="微软雅黑" pitchFamily="34" charset="-122"/>
                <a:ea typeface="微软雅黑" pitchFamily="34" charset="-122"/>
                <a:cs typeface="华文细黑" charset="0"/>
              </a:rPr>
              <a:t>财务记录、多维数据、数据计算</a:t>
            </a:r>
          </a:p>
          <a:p>
            <a:pPr marL="190500" indent="-190500" defTabSz="1296988">
              <a:lnSpc>
                <a:spcPct val="150000"/>
              </a:lnSpc>
              <a:spcBef>
                <a:spcPts val="725"/>
              </a:spcBef>
              <a:buClr>
                <a:srgbClr val="6B8F46"/>
              </a:buClr>
              <a:buFontTx/>
              <a:buBlip>
                <a:blip r:embed="rId3"/>
              </a:buBlip>
            </a:pPr>
            <a:r>
              <a:rPr lang="zh-CN" altLang="en-US" sz="1200" dirty="0">
                <a:latin typeface="微软雅黑" pitchFamily="34" charset="-122"/>
                <a:ea typeface="微软雅黑" pitchFamily="34" charset="-122"/>
                <a:cs typeface="华文细黑" charset="0"/>
              </a:rPr>
              <a:t>月报，非实时事件</a:t>
            </a:r>
          </a:p>
        </p:txBody>
      </p:sp>
      <p:sp>
        <p:nvSpPr>
          <p:cNvPr id="30" name="Rectangle 17"/>
          <p:cNvSpPr>
            <a:spLocks noChangeArrowheads="1"/>
          </p:cNvSpPr>
          <p:nvPr/>
        </p:nvSpPr>
        <p:spPr bwMode="gray">
          <a:xfrm>
            <a:off x="6192838" y="4386282"/>
            <a:ext cx="2741612"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591" tIns="40796" rIns="81591" bIns="40796"/>
          <a:lstStyle/>
          <a:p>
            <a:pPr marL="190500" indent="-190500" defTabSz="1296988">
              <a:lnSpc>
                <a:spcPct val="150000"/>
              </a:lnSpc>
              <a:spcBef>
                <a:spcPts val="725"/>
              </a:spcBef>
              <a:buClr>
                <a:srgbClr val="6B8F46"/>
              </a:buClr>
              <a:buFontTx/>
              <a:buBlip>
                <a:blip r:embed="rId3"/>
              </a:buBlip>
            </a:pPr>
            <a:r>
              <a:rPr lang="zh-CN" altLang="en-US" sz="1200">
                <a:latin typeface="微软雅黑" pitchFamily="34" charset="-122"/>
                <a:ea typeface="微软雅黑" pitchFamily="34" charset="-122"/>
                <a:cs typeface="华文细黑" charset="0"/>
              </a:rPr>
              <a:t>时间序列非结构化数据，无预定义模式</a:t>
            </a:r>
          </a:p>
          <a:p>
            <a:pPr marL="190500" indent="-190500" defTabSz="1296988">
              <a:lnSpc>
                <a:spcPct val="150000"/>
              </a:lnSpc>
              <a:spcBef>
                <a:spcPts val="725"/>
              </a:spcBef>
              <a:buClr>
                <a:srgbClr val="6B8F46"/>
              </a:buClr>
              <a:buFontTx/>
              <a:buBlip>
                <a:blip r:embed="rId3"/>
              </a:buBlip>
            </a:pPr>
            <a:r>
              <a:rPr lang="zh-CN" altLang="en-US" sz="1200">
                <a:latin typeface="微软雅黑" pitchFamily="34" charset="-122"/>
                <a:ea typeface="微软雅黑" pitchFamily="34" charset="-122"/>
                <a:cs typeface="华文细黑" charset="0"/>
              </a:rPr>
              <a:t>由所有 </a:t>
            </a:r>
            <a:r>
              <a:rPr lang="en-US" altLang="zh-CN" sz="1200">
                <a:latin typeface="微软雅黑" pitchFamily="34" charset="-122"/>
                <a:ea typeface="微软雅黑" pitchFamily="34" charset="-122"/>
                <a:cs typeface="华文细黑" charset="0"/>
              </a:rPr>
              <a:t>IT </a:t>
            </a:r>
            <a:r>
              <a:rPr lang="zh-CN" altLang="en-US" sz="1200">
                <a:latin typeface="微软雅黑" pitchFamily="34" charset="-122"/>
                <a:ea typeface="微软雅黑" pitchFamily="34" charset="-122"/>
                <a:cs typeface="华文细黑" charset="0"/>
              </a:rPr>
              <a:t>系统生成，大量不同类型的格式</a:t>
            </a:r>
          </a:p>
          <a:p>
            <a:pPr marL="190500" indent="-190500" defTabSz="1296988">
              <a:lnSpc>
                <a:spcPct val="150000"/>
              </a:lnSpc>
              <a:spcBef>
                <a:spcPts val="725"/>
              </a:spcBef>
              <a:buClr>
                <a:srgbClr val="6B8F46"/>
              </a:buClr>
              <a:buFontTx/>
              <a:buBlip>
                <a:blip r:embed="rId3"/>
              </a:buBlip>
            </a:pPr>
            <a:r>
              <a:rPr lang="zh-CN" altLang="en-US" sz="1200">
                <a:latin typeface="微软雅黑" pitchFamily="34" charset="-122"/>
                <a:ea typeface="微软雅黑" pitchFamily="34" charset="-122"/>
                <a:cs typeface="华文细黑" charset="0"/>
              </a:rPr>
              <a:t>巨量；快速导航和相关性最重要</a:t>
            </a:r>
          </a:p>
        </p:txBody>
      </p:sp>
      <p:sp>
        <p:nvSpPr>
          <p:cNvPr id="31" name="Rectangle 18"/>
          <p:cNvSpPr>
            <a:spLocks noChangeArrowheads="1"/>
          </p:cNvSpPr>
          <p:nvPr/>
        </p:nvSpPr>
        <p:spPr bwMode="gray">
          <a:xfrm>
            <a:off x="3252788" y="4386282"/>
            <a:ext cx="2741612"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591" tIns="40796" rIns="81591" bIns="40796"/>
          <a:lstStyle/>
          <a:p>
            <a:pPr marL="190500" indent="-190500" defTabSz="1296988">
              <a:lnSpc>
                <a:spcPct val="150000"/>
              </a:lnSpc>
              <a:spcBef>
                <a:spcPts val="725"/>
              </a:spcBef>
              <a:buClr>
                <a:srgbClr val="6B8F46"/>
              </a:buClr>
              <a:buFontTx/>
              <a:buBlip>
                <a:blip r:embed="rId3"/>
              </a:buBlip>
            </a:pPr>
            <a:r>
              <a:rPr lang="zh-CN" altLang="en-US" sz="1200" dirty="0">
                <a:latin typeface="微软雅黑" pitchFamily="34" charset="-122"/>
                <a:ea typeface="微软雅黑" pitchFamily="34" charset="-122"/>
                <a:cs typeface="华文细黑" charset="0"/>
              </a:rPr>
              <a:t>由人与人之间的互动而产生</a:t>
            </a:r>
          </a:p>
          <a:p>
            <a:pPr marL="190500" indent="-190500" defTabSz="1296988">
              <a:lnSpc>
                <a:spcPct val="150000"/>
              </a:lnSpc>
              <a:spcBef>
                <a:spcPts val="725"/>
              </a:spcBef>
              <a:buClr>
                <a:srgbClr val="6B8F46"/>
              </a:buClr>
              <a:buFontTx/>
              <a:buBlip>
                <a:blip r:embed="rId3"/>
              </a:buBlip>
            </a:pPr>
            <a:r>
              <a:rPr lang="zh-CN" altLang="en-US" sz="1200" dirty="0">
                <a:latin typeface="微软雅黑" pitchFamily="34" charset="-122"/>
                <a:ea typeface="微软雅黑" pitchFamily="34" charset="-122"/>
                <a:cs typeface="华文细黑" charset="0"/>
              </a:rPr>
              <a:t>包括电子邮件、即时通信、语音、视频和文本 </a:t>
            </a:r>
          </a:p>
          <a:p>
            <a:pPr marL="190500" indent="-190500" defTabSz="1296988">
              <a:lnSpc>
                <a:spcPct val="150000"/>
              </a:lnSpc>
              <a:spcBef>
                <a:spcPts val="725"/>
              </a:spcBef>
              <a:buClr>
                <a:srgbClr val="6B8F46"/>
              </a:buClr>
              <a:buFontTx/>
              <a:buBlip>
                <a:blip r:embed="rId3"/>
              </a:buBlip>
            </a:pPr>
            <a:r>
              <a:rPr lang="zh-CN" altLang="en-US" sz="1200" dirty="0">
                <a:latin typeface="微软雅黑" pitchFamily="34" charset="-122"/>
                <a:ea typeface="微软雅黑" pitchFamily="34" charset="-122"/>
                <a:cs typeface="华文细黑" charset="0"/>
              </a:rPr>
              <a:t>储存在集中式公司服务器、文件共享和桌面中</a:t>
            </a:r>
          </a:p>
        </p:txBody>
      </p:sp>
      <p:sp>
        <p:nvSpPr>
          <p:cNvPr id="34" name="TextBox 23"/>
          <p:cNvSpPr txBox="1">
            <a:spLocks noChangeArrowheads="1"/>
          </p:cNvSpPr>
          <p:nvPr/>
        </p:nvSpPr>
        <p:spPr bwMode="gray">
          <a:xfrm>
            <a:off x="6124576" y="3819015"/>
            <a:ext cx="27416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0796" tIns="40796" rIns="40796" bIns="40796" anchor="ctr" anchorCtr="1"/>
          <a:lstStyle>
            <a:lvl1pPr defTabSz="812800" eaLnBrk="0" hangingPunct="0">
              <a:defRPr sz="1600">
                <a:solidFill>
                  <a:schemeClr val="tx1"/>
                </a:solidFill>
                <a:latin typeface="Calibri" charset="0"/>
                <a:ea typeface="ＭＳ Ｐゴシック" charset="0"/>
                <a:cs typeface="ＭＳ Ｐゴシック" charset="0"/>
              </a:defRPr>
            </a:lvl1pPr>
            <a:lvl2pPr marL="742950" indent="-285750" defTabSz="812800" eaLnBrk="0" hangingPunct="0">
              <a:defRPr sz="1600">
                <a:solidFill>
                  <a:schemeClr val="tx1"/>
                </a:solidFill>
                <a:latin typeface="Calibri" charset="0"/>
                <a:ea typeface="ＭＳ Ｐゴシック" charset="0"/>
              </a:defRPr>
            </a:lvl2pPr>
            <a:lvl3pPr marL="1143000" indent="-228600" defTabSz="812800" eaLnBrk="0" hangingPunct="0">
              <a:defRPr sz="1600">
                <a:solidFill>
                  <a:schemeClr val="tx1"/>
                </a:solidFill>
                <a:latin typeface="Calibri" charset="0"/>
                <a:ea typeface="ＭＳ Ｐゴシック" charset="0"/>
              </a:defRPr>
            </a:lvl3pPr>
            <a:lvl4pPr marL="1600200" indent="-228600" defTabSz="812800" eaLnBrk="0" hangingPunct="0">
              <a:defRPr sz="1600">
                <a:solidFill>
                  <a:schemeClr val="tx1"/>
                </a:solidFill>
                <a:latin typeface="Calibri" charset="0"/>
                <a:ea typeface="ＭＳ Ｐゴシック" charset="0"/>
              </a:defRPr>
            </a:lvl4pPr>
            <a:lvl5pPr marL="2057400" indent="-228600" defTabSz="812800" eaLnBrk="0" hangingPunct="0">
              <a:defRPr sz="1600">
                <a:solidFill>
                  <a:schemeClr val="tx1"/>
                </a:solidFill>
                <a:latin typeface="Calibri" charset="0"/>
                <a:ea typeface="ＭＳ Ｐゴシック" charset="0"/>
              </a:defRPr>
            </a:lvl5pPr>
            <a:lvl6pPr marL="2514600" indent="-228600" defTabSz="812800" eaLnBrk="0" fontAlgn="base" hangingPunct="0">
              <a:spcBef>
                <a:spcPct val="0"/>
              </a:spcBef>
              <a:spcAft>
                <a:spcPct val="0"/>
              </a:spcAft>
              <a:defRPr sz="1600">
                <a:solidFill>
                  <a:schemeClr val="tx1"/>
                </a:solidFill>
                <a:latin typeface="Calibri" charset="0"/>
                <a:ea typeface="ＭＳ Ｐゴシック" charset="0"/>
              </a:defRPr>
            </a:lvl6pPr>
            <a:lvl7pPr marL="2971800" indent="-228600" defTabSz="812800" eaLnBrk="0" fontAlgn="base" hangingPunct="0">
              <a:spcBef>
                <a:spcPct val="0"/>
              </a:spcBef>
              <a:spcAft>
                <a:spcPct val="0"/>
              </a:spcAft>
              <a:defRPr sz="1600">
                <a:solidFill>
                  <a:schemeClr val="tx1"/>
                </a:solidFill>
                <a:latin typeface="Calibri" charset="0"/>
                <a:ea typeface="ＭＳ Ｐゴシック" charset="0"/>
              </a:defRPr>
            </a:lvl7pPr>
            <a:lvl8pPr marL="3429000" indent="-228600" defTabSz="812800" eaLnBrk="0" fontAlgn="base" hangingPunct="0">
              <a:spcBef>
                <a:spcPct val="0"/>
              </a:spcBef>
              <a:spcAft>
                <a:spcPct val="0"/>
              </a:spcAft>
              <a:defRPr sz="1600">
                <a:solidFill>
                  <a:schemeClr val="tx1"/>
                </a:solidFill>
                <a:latin typeface="Calibri" charset="0"/>
                <a:ea typeface="ＭＳ Ｐゴシック" charset="0"/>
              </a:defRPr>
            </a:lvl8pPr>
            <a:lvl9pPr marL="3886200" indent="-228600" defTabSz="812800" eaLnBrk="0" fontAlgn="base" hangingPunct="0">
              <a:spcBef>
                <a:spcPct val="0"/>
              </a:spcBef>
              <a:spcAft>
                <a:spcPct val="0"/>
              </a:spcAft>
              <a:defRPr sz="1600">
                <a:solidFill>
                  <a:schemeClr val="tx1"/>
                </a:solidFill>
                <a:latin typeface="Calibri" charset="0"/>
                <a:ea typeface="ＭＳ Ｐゴシック" charset="0"/>
              </a:defRPr>
            </a:lvl9pPr>
          </a:lstStyle>
          <a:p>
            <a:pPr algn="ctr"/>
            <a:r>
              <a:rPr lang="zh-CN" altLang="en-US" sz="1700" dirty="0">
                <a:latin typeface="微软雅黑" pitchFamily="34" charset="-122"/>
                <a:ea typeface="微软雅黑" pitchFamily="34" charset="-122"/>
                <a:cs typeface="华文细黑" charset="0"/>
              </a:rPr>
              <a:t>机器产生的</a:t>
            </a:r>
            <a:r>
              <a:rPr lang="zh-CN" altLang="en-US" sz="1700" dirty="0" smtClean="0">
                <a:latin typeface="微软雅黑" pitchFamily="34" charset="-122"/>
                <a:ea typeface="微软雅黑" pitchFamily="34" charset="-122"/>
                <a:cs typeface="华文细黑" charset="0"/>
              </a:rPr>
              <a:t>数据</a:t>
            </a:r>
            <a:r>
              <a:rPr lang="en-US" altLang="zh-CN" sz="1700" dirty="0" smtClean="0">
                <a:latin typeface="微软雅黑" pitchFamily="34" charset="-122"/>
                <a:ea typeface="微软雅黑" pitchFamily="34" charset="-122"/>
                <a:cs typeface="华文细黑" charset="0"/>
              </a:rPr>
              <a:t>90%</a:t>
            </a:r>
            <a:endParaRPr lang="zh-CN" altLang="en-US" sz="1700" dirty="0">
              <a:latin typeface="微软雅黑" pitchFamily="34" charset="-122"/>
              <a:ea typeface="微软雅黑" pitchFamily="34" charset="-122"/>
              <a:cs typeface="华文细黑" charset="0"/>
            </a:endParaRPr>
          </a:p>
        </p:txBody>
      </p:sp>
      <p:sp>
        <p:nvSpPr>
          <p:cNvPr id="35" name="TextBox 23"/>
          <p:cNvSpPr txBox="1">
            <a:spLocks noChangeArrowheads="1"/>
          </p:cNvSpPr>
          <p:nvPr/>
        </p:nvSpPr>
        <p:spPr bwMode="gray">
          <a:xfrm>
            <a:off x="320676" y="3819015"/>
            <a:ext cx="27416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0796" tIns="40796" rIns="40796" bIns="40796" anchor="ctr" anchorCtr="1"/>
          <a:lstStyle>
            <a:lvl1pPr defTabSz="812800" eaLnBrk="0" hangingPunct="0">
              <a:defRPr sz="1600">
                <a:solidFill>
                  <a:schemeClr val="tx1"/>
                </a:solidFill>
                <a:latin typeface="Calibri" charset="0"/>
                <a:ea typeface="ＭＳ Ｐゴシック" charset="0"/>
                <a:cs typeface="ＭＳ Ｐゴシック" charset="0"/>
              </a:defRPr>
            </a:lvl1pPr>
            <a:lvl2pPr marL="742950" indent="-285750" defTabSz="812800" eaLnBrk="0" hangingPunct="0">
              <a:defRPr sz="1600">
                <a:solidFill>
                  <a:schemeClr val="tx1"/>
                </a:solidFill>
                <a:latin typeface="Calibri" charset="0"/>
                <a:ea typeface="ＭＳ Ｐゴシック" charset="0"/>
              </a:defRPr>
            </a:lvl2pPr>
            <a:lvl3pPr marL="1143000" indent="-228600" defTabSz="812800" eaLnBrk="0" hangingPunct="0">
              <a:defRPr sz="1600">
                <a:solidFill>
                  <a:schemeClr val="tx1"/>
                </a:solidFill>
                <a:latin typeface="Calibri" charset="0"/>
                <a:ea typeface="ＭＳ Ｐゴシック" charset="0"/>
              </a:defRPr>
            </a:lvl3pPr>
            <a:lvl4pPr marL="1600200" indent="-228600" defTabSz="812800" eaLnBrk="0" hangingPunct="0">
              <a:defRPr sz="1600">
                <a:solidFill>
                  <a:schemeClr val="tx1"/>
                </a:solidFill>
                <a:latin typeface="Calibri" charset="0"/>
                <a:ea typeface="ＭＳ Ｐゴシック" charset="0"/>
              </a:defRPr>
            </a:lvl4pPr>
            <a:lvl5pPr marL="2057400" indent="-228600" defTabSz="812800" eaLnBrk="0" hangingPunct="0">
              <a:defRPr sz="1600">
                <a:solidFill>
                  <a:schemeClr val="tx1"/>
                </a:solidFill>
                <a:latin typeface="Calibri" charset="0"/>
                <a:ea typeface="ＭＳ Ｐゴシック" charset="0"/>
              </a:defRPr>
            </a:lvl5pPr>
            <a:lvl6pPr marL="2514600" indent="-228600" defTabSz="812800" eaLnBrk="0" fontAlgn="base" hangingPunct="0">
              <a:spcBef>
                <a:spcPct val="0"/>
              </a:spcBef>
              <a:spcAft>
                <a:spcPct val="0"/>
              </a:spcAft>
              <a:defRPr sz="1600">
                <a:solidFill>
                  <a:schemeClr val="tx1"/>
                </a:solidFill>
                <a:latin typeface="Calibri" charset="0"/>
                <a:ea typeface="ＭＳ Ｐゴシック" charset="0"/>
              </a:defRPr>
            </a:lvl6pPr>
            <a:lvl7pPr marL="2971800" indent="-228600" defTabSz="812800" eaLnBrk="0" fontAlgn="base" hangingPunct="0">
              <a:spcBef>
                <a:spcPct val="0"/>
              </a:spcBef>
              <a:spcAft>
                <a:spcPct val="0"/>
              </a:spcAft>
              <a:defRPr sz="1600">
                <a:solidFill>
                  <a:schemeClr val="tx1"/>
                </a:solidFill>
                <a:latin typeface="Calibri" charset="0"/>
                <a:ea typeface="ＭＳ Ｐゴシック" charset="0"/>
              </a:defRPr>
            </a:lvl7pPr>
            <a:lvl8pPr marL="3429000" indent="-228600" defTabSz="812800" eaLnBrk="0" fontAlgn="base" hangingPunct="0">
              <a:spcBef>
                <a:spcPct val="0"/>
              </a:spcBef>
              <a:spcAft>
                <a:spcPct val="0"/>
              </a:spcAft>
              <a:defRPr sz="1600">
                <a:solidFill>
                  <a:schemeClr val="tx1"/>
                </a:solidFill>
                <a:latin typeface="Calibri" charset="0"/>
                <a:ea typeface="ＭＳ Ｐゴシック" charset="0"/>
              </a:defRPr>
            </a:lvl8pPr>
            <a:lvl9pPr marL="3886200" indent="-228600" defTabSz="812800" eaLnBrk="0" fontAlgn="base" hangingPunct="0">
              <a:spcBef>
                <a:spcPct val="0"/>
              </a:spcBef>
              <a:spcAft>
                <a:spcPct val="0"/>
              </a:spcAft>
              <a:defRPr sz="1600">
                <a:solidFill>
                  <a:schemeClr val="tx1"/>
                </a:solidFill>
                <a:latin typeface="Calibri" charset="0"/>
                <a:ea typeface="ＭＳ Ｐゴシック" charset="0"/>
              </a:defRPr>
            </a:lvl9pPr>
          </a:lstStyle>
          <a:p>
            <a:pPr algn="ctr"/>
            <a:r>
              <a:rPr lang="zh-CN" altLang="en-US" sz="1700" dirty="0">
                <a:latin typeface="微软雅黑" pitchFamily="34" charset="-122"/>
                <a:ea typeface="微软雅黑" pitchFamily="34" charset="-122"/>
                <a:cs typeface="华文细黑" charset="0"/>
              </a:rPr>
              <a:t>商业应用程序</a:t>
            </a:r>
            <a:r>
              <a:rPr lang="zh-CN" altLang="en-US" sz="1700" dirty="0" smtClean="0">
                <a:latin typeface="微软雅黑" pitchFamily="34" charset="-122"/>
                <a:ea typeface="微软雅黑" pitchFamily="34" charset="-122"/>
                <a:cs typeface="华文细黑" charset="0"/>
              </a:rPr>
              <a:t>数据</a:t>
            </a:r>
            <a:r>
              <a:rPr lang="en-US" altLang="zh-CN" sz="1700" dirty="0" smtClean="0">
                <a:latin typeface="微软雅黑" pitchFamily="34" charset="-122"/>
                <a:ea typeface="微软雅黑" pitchFamily="34" charset="-122"/>
                <a:cs typeface="华文细黑" charset="0"/>
              </a:rPr>
              <a:t>2%</a:t>
            </a:r>
            <a:endParaRPr lang="zh-CN" altLang="en-US" sz="1700" dirty="0">
              <a:latin typeface="微软雅黑" pitchFamily="34" charset="-122"/>
              <a:ea typeface="微软雅黑" pitchFamily="34" charset="-122"/>
              <a:cs typeface="华文细黑" charset="0"/>
            </a:endParaRPr>
          </a:p>
        </p:txBody>
      </p:sp>
      <p:sp>
        <p:nvSpPr>
          <p:cNvPr id="36" name="TextBox 23"/>
          <p:cNvSpPr txBox="1">
            <a:spLocks noChangeArrowheads="1"/>
          </p:cNvSpPr>
          <p:nvPr/>
        </p:nvSpPr>
        <p:spPr bwMode="gray">
          <a:xfrm>
            <a:off x="3216276" y="3819015"/>
            <a:ext cx="27416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0796" tIns="40796" rIns="40796" bIns="40796" anchor="ctr" anchorCtr="1"/>
          <a:lstStyle>
            <a:lvl1pPr defTabSz="812800" eaLnBrk="0" hangingPunct="0">
              <a:defRPr sz="1600">
                <a:solidFill>
                  <a:schemeClr val="tx1"/>
                </a:solidFill>
                <a:latin typeface="Calibri" charset="0"/>
                <a:ea typeface="ＭＳ Ｐゴシック" charset="0"/>
                <a:cs typeface="ＭＳ Ｐゴシック" charset="0"/>
              </a:defRPr>
            </a:lvl1pPr>
            <a:lvl2pPr marL="742950" indent="-285750" defTabSz="812800" eaLnBrk="0" hangingPunct="0">
              <a:defRPr sz="1600">
                <a:solidFill>
                  <a:schemeClr val="tx1"/>
                </a:solidFill>
                <a:latin typeface="Calibri" charset="0"/>
                <a:ea typeface="ＭＳ Ｐゴシック" charset="0"/>
              </a:defRPr>
            </a:lvl2pPr>
            <a:lvl3pPr marL="1143000" indent="-228600" defTabSz="812800" eaLnBrk="0" hangingPunct="0">
              <a:defRPr sz="1600">
                <a:solidFill>
                  <a:schemeClr val="tx1"/>
                </a:solidFill>
                <a:latin typeface="Calibri" charset="0"/>
                <a:ea typeface="ＭＳ Ｐゴシック" charset="0"/>
              </a:defRPr>
            </a:lvl3pPr>
            <a:lvl4pPr marL="1600200" indent="-228600" defTabSz="812800" eaLnBrk="0" hangingPunct="0">
              <a:defRPr sz="1600">
                <a:solidFill>
                  <a:schemeClr val="tx1"/>
                </a:solidFill>
                <a:latin typeface="Calibri" charset="0"/>
                <a:ea typeface="ＭＳ Ｐゴシック" charset="0"/>
              </a:defRPr>
            </a:lvl4pPr>
            <a:lvl5pPr marL="2057400" indent="-228600" defTabSz="812800" eaLnBrk="0" hangingPunct="0">
              <a:defRPr sz="1600">
                <a:solidFill>
                  <a:schemeClr val="tx1"/>
                </a:solidFill>
                <a:latin typeface="Calibri" charset="0"/>
                <a:ea typeface="ＭＳ Ｐゴシック" charset="0"/>
              </a:defRPr>
            </a:lvl5pPr>
            <a:lvl6pPr marL="2514600" indent="-228600" defTabSz="812800" eaLnBrk="0" fontAlgn="base" hangingPunct="0">
              <a:spcBef>
                <a:spcPct val="0"/>
              </a:spcBef>
              <a:spcAft>
                <a:spcPct val="0"/>
              </a:spcAft>
              <a:defRPr sz="1600">
                <a:solidFill>
                  <a:schemeClr val="tx1"/>
                </a:solidFill>
                <a:latin typeface="Calibri" charset="0"/>
                <a:ea typeface="ＭＳ Ｐゴシック" charset="0"/>
              </a:defRPr>
            </a:lvl6pPr>
            <a:lvl7pPr marL="2971800" indent="-228600" defTabSz="812800" eaLnBrk="0" fontAlgn="base" hangingPunct="0">
              <a:spcBef>
                <a:spcPct val="0"/>
              </a:spcBef>
              <a:spcAft>
                <a:spcPct val="0"/>
              </a:spcAft>
              <a:defRPr sz="1600">
                <a:solidFill>
                  <a:schemeClr val="tx1"/>
                </a:solidFill>
                <a:latin typeface="Calibri" charset="0"/>
                <a:ea typeface="ＭＳ Ｐゴシック" charset="0"/>
              </a:defRPr>
            </a:lvl7pPr>
            <a:lvl8pPr marL="3429000" indent="-228600" defTabSz="812800" eaLnBrk="0" fontAlgn="base" hangingPunct="0">
              <a:spcBef>
                <a:spcPct val="0"/>
              </a:spcBef>
              <a:spcAft>
                <a:spcPct val="0"/>
              </a:spcAft>
              <a:defRPr sz="1600">
                <a:solidFill>
                  <a:schemeClr val="tx1"/>
                </a:solidFill>
                <a:latin typeface="Calibri" charset="0"/>
                <a:ea typeface="ＭＳ Ｐゴシック" charset="0"/>
              </a:defRPr>
            </a:lvl8pPr>
            <a:lvl9pPr marL="3886200" indent="-228600" defTabSz="812800" eaLnBrk="0" fontAlgn="base" hangingPunct="0">
              <a:spcBef>
                <a:spcPct val="0"/>
              </a:spcBef>
              <a:spcAft>
                <a:spcPct val="0"/>
              </a:spcAft>
              <a:defRPr sz="1600">
                <a:solidFill>
                  <a:schemeClr val="tx1"/>
                </a:solidFill>
                <a:latin typeface="Calibri" charset="0"/>
                <a:ea typeface="ＭＳ Ｐゴシック" charset="0"/>
              </a:defRPr>
            </a:lvl9pPr>
          </a:lstStyle>
          <a:p>
            <a:pPr algn="ctr"/>
            <a:r>
              <a:rPr lang="zh-CN" altLang="en-US" sz="1700" dirty="0">
                <a:latin typeface="微软雅黑" pitchFamily="34" charset="-122"/>
                <a:ea typeface="微软雅黑" pitchFamily="34" charset="-122"/>
                <a:cs typeface="华文细黑" charset="0"/>
              </a:rPr>
              <a:t>人为产生的</a:t>
            </a:r>
            <a:r>
              <a:rPr lang="zh-CN" altLang="en-US" sz="1700" dirty="0" smtClean="0">
                <a:latin typeface="微软雅黑" pitchFamily="34" charset="-122"/>
                <a:ea typeface="微软雅黑" pitchFamily="34" charset="-122"/>
                <a:cs typeface="华文细黑" charset="0"/>
              </a:rPr>
              <a:t>数据</a:t>
            </a:r>
            <a:r>
              <a:rPr lang="en-US" altLang="zh-CN" sz="1700" dirty="0" smtClean="0">
                <a:latin typeface="微软雅黑" pitchFamily="34" charset="-122"/>
                <a:ea typeface="微软雅黑" pitchFamily="34" charset="-122"/>
                <a:cs typeface="华文细黑" charset="0"/>
              </a:rPr>
              <a:t>8%</a:t>
            </a:r>
            <a:endParaRPr lang="zh-CN" altLang="en-US" sz="1700" dirty="0">
              <a:latin typeface="微软雅黑" pitchFamily="34" charset="-122"/>
              <a:ea typeface="微软雅黑" pitchFamily="34" charset="-122"/>
              <a:cs typeface="华文细黑" charset="0"/>
            </a:endParaRPr>
          </a:p>
        </p:txBody>
      </p:sp>
      <p:grpSp>
        <p:nvGrpSpPr>
          <p:cNvPr id="37" name="Group 11"/>
          <p:cNvGrpSpPr>
            <a:grpSpLocks/>
          </p:cNvGrpSpPr>
          <p:nvPr/>
        </p:nvGrpSpPr>
        <p:grpSpPr bwMode="auto">
          <a:xfrm>
            <a:off x="738188" y="2195533"/>
            <a:ext cx="1852612" cy="1001183"/>
            <a:chOff x="777473" y="1767114"/>
            <a:chExt cx="3306470" cy="1296988"/>
          </a:xfrm>
        </p:grpSpPr>
        <p:pic>
          <p:nvPicPr>
            <p:cNvPr id="38" name="Picture 15" descr="multi_dim_db"/>
            <p:cNvPicPr>
              <a:picLocks noChangeAspect="1"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gray">
            <a:xfrm>
              <a:off x="2780606" y="1767114"/>
              <a:ext cx="1303337"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16" descr="relational_db"/>
            <p:cNvPicPr>
              <a:picLocks noChangeAspect="1"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gray">
            <a:xfrm>
              <a:off x="777473" y="1828800"/>
              <a:ext cx="1952625" cy="110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0" name="Group 30"/>
          <p:cNvGrpSpPr>
            <a:grpSpLocks/>
          </p:cNvGrpSpPr>
          <p:nvPr/>
        </p:nvGrpSpPr>
        <p:grpSpPr bwMode="auto">
          <a:xfrm>
            <a:off x="3765550" y="2015615"/>
            <a:ext cx="1581150" cy="1363133"/>
            <a:chOff x="4120" y="1235"/>
            <a:chExt cx="1966" cy="1006"/>
          </a:xfrm>
        </p:grpSpPr>
        <p:pic>
          <p:nvPicPr>
            <p:cNvPr id="41" name="Picture 5"/>
            <p:cNvPicPr>
              <a:picLocks noChangeAspect="1"/>
            </p:cNvPicPr>
            <p:nvPr/>
          </p:nvPicPr>
          <p:blipFill>
            <a:blip r:embed="rId6" cstate="email">
              <a:extLst>
                <a:ext uri="{28A0092B-C50C-407E-A947-70E740481C1C}">
                  <a14:useLocalDpi xmlns="" xmlns:a14="http://schemas.microsoft.com/office/drawing/2010/main" val="0"/>
                </a:ext>
              </a:extLst>
            </a:blip>
            <a:srcRect/>
            <a:stretch>
              <a:fillRect/>
            </a:stretch>
          </p:blipFill>
          <p:spPr bwMode="auto">
            <a:xfrm>
              <a:off x="4518" y="1235"/>
              <a:ext cx="1058"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3"/>
            <p:cNvPicPr>
              <a:picLocks noChangeAspect="1"/>
            </p:cNvPicPr>
            <p:nvPr/>
          </p:nvPicPr>
          <p:blipFill>
            <a:blip r:embed="rId7" cstate="email">
              <a:extLst>
                <a:ext uri="{28A0092B-C50C-407E-A947-70E740481C1C}">
                  <a14:useLocalDpi xmlns="" xmlns:a14="http://schemas.microsoft.com/office/drawing/2010/main" val="0"/>
                </a:ext>
              </a:extLst>
            </a:blip>
            <a:srcRect/>
            <a:stretch>
              <a:fillRect/>
            </a:stretch>
          </p:blipFill>
          <p:spPr bwMode="auto">
            <a:xfrm>
              <a:off x="5110" y="1592"/>
              <a:ext cx="976" cy="6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Picture 4"/>
            <p:cNvPicPr>
              <a:picLocks noChangeAspect="1"/>
            </p:cNvPicPr>
            <p:nvPr/>
          </p:nvPicPr>
          <p:blipFill>
            <a:blip r:embed="rId8" cstate="email">
              <a:extLst>
                <a:ext uri="{28A0092B-C50C-407E-A947-70E740481C1C}">
                  <a14:useLocalDpi xmlns="" xmlns:a14="http://schemas.microsoft.com/office/drawing/2010/main" val="0"/>
                </a:ext>
              </a:extLst>
            </a:blip>
            <a:srcRect/>
            <a:stretch>
              <a:fillRect/>
            </a:stretch>
          </p:blipFill>
          <p:spPr bwMode="auto">
            <a:xfrm>
              <a:off x="4120" y="1561"/>
              <a:ext cx="444" cy="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2"/>
            <p:cNvPicPr>
              <a:picLocks noChangeAspect="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4808" y="1663"/>
              <a:ext cx="494" cy="4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7"/>
            <p:cNvPicPr>
              <a:picLocks noChangeAspect="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4361" y="1763"/>
              <a:ext cx="454" cy="3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6" name="Group 26"/>
          <p:cNvGrpSpPr>
            <a:grpSpLocks/>
          </p:cNvGrpSpPr>
          <p:nvPr/>
        </p:nvGrpSpPr>
        <p:grpSpPr bwMode="auto">
          <a:xfrm>
            <a:off x="6538914" y="1954233"/>
            <a:ext cx="1838325" cy="1483783"/>
            <a:chOff x="4055" y="970"/>
            <a:chExt cx="1286" cy="821"/>
          </a:xfrm>
        </p:grpSpPr>
        <p:pic>
          <p:nvPicPr>
            <p:cNvPr id="47" name="Picture 24" descr="Picture1"/>
            <p:cNvPicPr>
              <a:picLocks noChangeAspect="1" noChangeArrowheads="1"/>
            </p:cNvPicPr>
            <p:nvPr/>
          </p:nvPicPr>
          <p:blipFill>
            <a:blip r:embed="rId11" cstate="email">
              <a:extLst>
                <a:ext uri="{28A0092B-C50C-407E-A947-70E740481C1C}">
                  <a14:useLocalDpi xmlns="" xmlns:a14="http://schemas.microsoft.com/office/drawing/2010/main" val="0"/>
                </a:ext>
              </a:extLst>
            </a:blip>
            <a:srcRect t="7970" b="6961"/>
            <a:stretch>
              <a:fillRect/>
            </a:stretch>
          </p:blipFill>
          <p:spPr bwMode="auto">
            <a:xfrm>
              <a:off x="4055" y="970"/>
              <a:ext cx="1286" cy="8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25" descr="Picture1"/>
            <p:cNvPicPr>
              <a:picLocks noChangeAspect="1" noChangeArrowheads="1"/>
            </p:cNvPicPr>
            <p:nvPr/>
          </p:nvPicPr>
          <p:blipFill>
            <a:blip r:embed="rId12" cstate="email">
              <a:extLst>
                <a:ext uri="{28A0092B-C50C-407E-A947-70E740481C1C}">
                  <a14:useLocalDpi xmlns="" xmlns:a14="http://schemas.microsoft.com/office/drawing/2010/main" val="0"/>
                </a:ext>
              </a:extLst>
            </a:blip>
            <a:srcRect l="68352" t="36684" b="54611"/>
            <a:stretch>
              <a:fillRect/>
            </a:stretch>
          </p:blipFill>
          <p:spPr bwMode="auto">
            <a:xfrm>
              <a:off x="4934" y="1328"/>
              <a:ext cx="407" cy="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1"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127"/>
          <p:cNvSpPr>
            <a:spLocks/>
          </p:cNvSpPr>
          <p:nvPr/>
        </p:nvSpPr>
        <p:spPr bwMode="auto">
          <a:xfrm>
            <a:off x="1928794" y="262574"/>
            <a:ext cx="300039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大数据的来源</a:t>
            </a:r>
            <a:endParaRPr lang="zh-CN" altLang="en-US" sz="2800" b="1" dirty="0">
              <a:solidFill>
                <a:srgbClr val="3B8AFF"/>
              </a:solidFill>
              <a:latin typeface="微软雅黑" pitchFamily="34" charset="-122"/>
              <a:ea typeface="微软雅黑" pitchFamily="34" charset="-122"/>
            </a:endParaRPr>
          </a:p>
        </p:txBody>
      </p:sp>
      <p:pic>
        <p:nvPicPr>
          <p:cNvPr id="2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42976" y="1358438"/>
            <a:ext cx="6863488" cy="4570892"/>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2261677" y="6131502"/>
            <a:ext cx="445346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图：</a:t>
            </a:r>
            <a:r>
              <a:rPr lang="en-US" altLang="zh-CN" dirty="0" smtClean="0">
                <a:latin typeface="微软雅黑" pitchFamily="34" charset="-122"/>
                <a:ea typeface="微软雅黑" pitchFamily="34" charset="-122"/>
              </a:rPr>
              <a:t>Google</a:t>
            </a:r>
            <a:r>
              <a:rPr lang="zh-CN" altLang="en-US" dirty="0" smtClean="0">
                <a:latin typeface="微软雅黑" pitchFamily="34" charset="-122"/>
                <a:ea typeface="微软雅黑" pitchFamily="34" charset="-122"/>
              </a:rPr>
              <a:t>机房硬件（几十万台服务器）</a:t>
            </a:r>
            <a:endParaRPr lang="zh-CN" altLang="en-US" dirty="0">
              <a:latin typeface="微软雅黑" pitchFamily="34" charset="-122"/>
              <a:ea typeface="微软雅黑" pitchFamily="34" charset="-122"/>
            </a:endParaRPr>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127"/>
          <p:cNvSpPr>
            <a:spLocks/>
          </p:cNvSpPr>
          <p:nvPr/>
        </p:nvSpPr>
        <p:spPr bwMode="auto">
          <a:xfrm>
            <a:off x="1928794" y="262574"/>
            <a:ext cx="300039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大数据的来源</a:t>
            </a:r>
            <a:endParaRPr lang="zh-CN" altLang="en-US" sz="2800" b="1" dirty="0">
              <a:solidFill>
                <a:srgbClr val="3B8AFF"/>
              </a:solidFill>
              <a:latin typeface="微软雅黑" pitchFamily="34" charset="-122"/>
              <a:ea typeface="微软雅黑" pitchFamily="34" charset="-122"/>
            </a:endParaRPr>
          </a:p>
        </p:txBody>
      </p:sp>
      <p:sp>
        <p:nvSpPr>
          <p:cNvPr id="26" name="TextBox 25"/>
          <p:cNvSpPr txBox="1"/>
          <p:nvPr/>
        </p:nvSpPr>
        <p:spPr>
          <a:xfrm>
            <a:off x="2285984" y="6131502"/>
            <a:ext cx="49151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图：几百万平米的几百个数据中心（</a:t>
            </a:r>
            <a:r>
              <a:rPr lang="en-US" altLang="zh-CN" dirty="0" smtClean="0">
                <a:latin typeface="微软雅黑" pitchFamily="34" charset="-122"/>
                <a:ea typeface="微软雅黑" pitchFamily="34" charset="-122"/>
              </a:rPr>
              <a:t>Google</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94510" y="1255336"/>
            <a:ext cx="6977952" cy="4816870"/>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127"/>
          <p:cNvSpPr>
            <a:spLocks/>
          </p:cNvSpPr>
          <p:nvPr/>
        </p:nvSpPr>
        <p:spPr bwMode="auto">
          <a:xfrm>
            <a:off x="1928794" y="262574"/>
            <a:ext cx="3429024"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从数据库到大数据</a:t>
            </a:r>
            <a:endParaRPr lang="zh-CN" altLang="en-US" sz="2800" b="1" dirty="0">
              <a:solidFill>
                <a:srgbClr val="3B8AFF"/>
              </a:solidFill>
              <a:latin typeface="微软雅黑" pitchFamily="34" charset="-122"/>
              <a:ea typeface="微软雅黑" pitchFamily="34" charset="-122"/>
            </a:endParaRPr>
          </a:p>
        </p:txBody>
      </p:sp>
      <p:pic>
        <p:nvPicPr>
          <p:cNvPr id="25" name="Picture 2" descr="http://pic.jschina.com.cn/0/14/64/83/14648356_097672.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57884" y="2786058"/>
            <a:ext cx="2755872" cy="1803894"/>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矩形 25"/>
          <p:cNvSpPr/>
          <p:nvPr/>
        </p:nvSpPr>
        <p:spPr>
          <a:xfrm>
            <a:off x="749306" y="3663358"/>
            <a:ext cx="1440160" cy="528967"/>
          </a:xfrm>
          <a:prstGeom prst="rect">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Times New Roman" pitchFamily="18" charset="0"/>
                <a:cs typeface="Times New Roman" pitchFamily="18" charset="0"/>
              </a:rPr>
              <a:t>Data Base</a:t>
            </a:r>
            <a:endParaRPr lang="zh-CN" altLang="en-US" sz="1600" dirty="0">
              <a:latin typeface="Times New Roman" pitchFamily="18" charset="0"/>
              <a:cs typeface="Times New Roman" pitchFamily="18" charset="0"/>
            </a:endParaRPr>
          </a:p>
        </p:txBody>
      </p:sp>
      <p:sp>
        <p:nvSpPr>
          <p:cNvPr id="30" name="矩形 29"/>
          <p:cNvSpPr/>
          <p:nvPr/>
        </p:nvSpPr>
        <p:spPr>
          <a:xfrm>
            <a:off x="3845650" y="3673593"/>
            <a:ext cx="1440160" cy="528967"/>
          </a:xfrm>
          <a:prstGeom prst="rect">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itchFamily="18" charset="0"/>
                <a:cs typeface="Times New Roman" pitchFamily="18" charset="0"/>
              </a:rPr>
              <a:t>Big Data</a:t>
            </a:r>
            <a:endParaRPr lang="zh-CN" altLang="en-US" sz="1600" dirty="0">
              <a:latin typeface="Times New Roman" pitchFamily="18" charset="0"/>
              <a:cs typeface="Times New Roman" pitchFamily="18" charset="0"/>
            </a:endParaRPr>
          </a:p>
        </p:txBody>
      </p:sp>
      <p:sp>
        <p:nvSpPr>
          <p:cNvPr id="31" name="下箭头 30"/>
          <p:cNvSpPr/>
          <p:nvPr/>
        </p:nvSpPr>
        <p:spPr>
          <a:xfrm>
            <a:off x="1253362" y="4347434"/>
            <a:ext cx="360040" cy="504056"/>
          </a:xfrm>
          <a:prstGeom prst="downArrow">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下箭头 33"/>
          <p:cNvSpPr/>
          <p:nvPr/>
        </p:nvSpPr>
        <p:spPr>
          <a:xfrm>
            <a:off x="4457718" y="4419442"/>
            <a:ext cx="360040" cy="504056"/>
          </a:xfrm>
          <a:prstGeom prst="downArrow">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矩形 34"/>
          <p:cNvSpPr/>
          <p:nvPr/>
        </p:nvSpPr>
        <p:spPr>
          <a:xfrm>
            <a:off x="749306" y="5114611"/>
            <a:ext cx="1440160" cy="528967"/>
          </a:xfrm>
          <a:prstGeom prst="rect">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Times New Roman" pitchFamily="18" charset="0"/>
                <a:cs typeface="Times New Roman" pitchFamily="18" charset="0"/>
              </a:rPr>
              <a:t>池塘捕鱼</a:t>
            </a:r>
            <a:endParaRPr lang="zh-CN" altLang="en-US" sz="1600" dirty="0">
              <a:latin typeface="Times New Roman" pitchFamily="18" charset="0"/>
              <a:cs typeface="Times New Roman" pitchFamily="18" charset="0"/>
            </a:endParaRPr>
          </a:p>
        </p:txBody>
      </p:sp>
      <p:sp>
        <p:nvSpPr>
          <p:cNvPr id="36" name="矩形 35"/>
          <p:cNvSpPr/>
          <p:nvPr/>
        </p:nvSpPr>
        <p:spPr>
          <a:xfrm>
            <a:off x="3917658" y="5103518"/>
            <a:ext cx="1440160" cy="528967"/>
          </a:xfrm>
          <a:prstGeom prst="rect">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Times New Roman" pitchFamily="18" charset="0"/>
                <a:cs typeface="Times New Roman" pitchFamily="18" charset="0"/>
              </a:rPr>
              <a:t>大海捕鱼</a:t>
            </a:r>
            <a:endParaRPr lang="zh-CN" altLang="en-US" sz="1600" dirty="0">
              <a:latin typeface="Times New Roman" pitchFamily="18" charset="0"/>
              <a:cs typeface="Times New Roman" pitchFamily="18" charset="0"/>
            </a:endParaRPr>
          </a:p>
        </p:txBody>
      </p:sp>
      <p:sp>
        <p:nvSpPr>
          <p:cNvPr id="37" name="Freeform 10"/>
          <p:cNvSpPr>
            <a:spLocks/>
          </p:cNvSpPr>
          <p:nvPr/>
        </p:nvSpPr>
        <p:spPr bwMode="gray">
          <a:xfrm>
            <a:off x="2245381" y="4101942"/>
            <a:ext cx="1600269" cy="317500"/>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rgbClr val="3B8AFF"/>
          </a:solidFill>
          <a:ln>
            <a:solidFill>
              <a:schemeClr val="bg2">
                <a:lumMod val="20000"/>
                <a:lumOff val="80000"/>
              </a:schemeClr>
            </a:solidFill>
          </a:ln>
        </p:spPr>
        <p:txBody>
          <a:bodyPr wrap="none" anchor="ctr"/>
          <a:lstStyle/>
          <a:p>
            <a:pPr fontAlgn="auto">
              <a:spcBef>
                <a:spcPts val="0"/>
              </a:spcBef>
              <a:spcAft>
                <a:spcPts val="0"/>
              </a:spcAft>
              <a:defRPr/>
            </a:pPr>
            <a:endParaRPr lang="zh-CN" altLang="en-US" sz="1400">
              <a:latin typeface="+mn-lt"/>
              <a:ea typeface="+mn-ea"/>
            </a:endParaRPr>
          </a:p>
        </p:txBody>
      </p:sp>
      <p:sp>
        <p:nvSpPr>
          <p:cNvPr id="38" name="Freeform 16"/>
          <p:cNvSpPr>
            <a:spLocks/>
          </p:cNvSpPr>
          <p:nvPr/>
        </p:nvSpPr>
        <p:spPr bwMode="gray">
          <a:xfrm flipH="1" flipV="1">
            <a:off x="2262385" y="4886601"/>
            <a:ext cx="1662183" cy="288925"/>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rgbClr val="3B8AFF"/>
          </a:solidFill>
          <a:ln>
            <a:solidFill>
              <a:schemeClr val="bg2">
                <a:lumMod val="20000"/>
                <a:lumOff val="80000"/>
              </a:schemeClr>
            </a:solidFill>
          </a:ln>
        </p:spPr>
        <p:txBody>
          <a:bodyPr wrap="none" anchor="ctr"/>
          <a:lstStyle/>
          <a:p>
            <a:pPr fontAlgn="auto">
              <a:spcBef>
                <a:spcPts val="0"/>
              </a:spcBef>
              <a:spcAft>
                <a:spcPts val="0"/>
              </a:spcAft>
              <a:defRPr/>
            </a:pPr>
            <a:endParaRPr lang="zh-CN" altLang="en-US" sz="1400">
              <a:latin typeface="+mn-lt"/>
              <a:ea typeface="+mn-ea"/>
            </a:endParaRPr>
          </a:p>
        </p:txBody>
      </p:sp>
      <p:sp>
        <p:nvSpPr>
          <p:cNvPr id="39" name="Text Box 19"/>
          <p:cNvSpPr txBox="1">
            <a:spLocks noChangeArrowheads="1"/>
          </p:cNvSpPr>
          <p:nvPr/>
        </p:nvSpPr>
        <p:spPr bwMode="auto">
          <a:xfrm>
            <a:off x="2081454" y="4482158"/>
            <a:ext cx="1977849" cy="307777"/>
          </a:xfrm>
          <a:prstGeom prst="rect">
            <a:avLst/>
          </a:prstGeom>
          <a:solidFill>
            <a:srgbClr val="3B8AFF"/>
          </a:solidFill>
          <a:ln>
            <a:solidFill>
              <a:schemeClr val="bg2">
                <a:lumMod val="20000"/>
                <a:lumOff val="80000"/>
              </a:schemeClr>
            </a:solid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spcBef>
                <a:spcPct val="50000"/>
              </a:spcBef>
            </a:pPr>
            <a:r>
              <a:rPr lang="zh-CN" altLang="en-US" sz="1400" b="1" dirty="0" smtClean="0">
                <a:solidFill>
                  <a:srgbClr val="00B0F0"/>
                </a:solidFill>
                <a:latin typeface="微软雅黑" pitchFamily="34" charset="-122"/>
                <a:ea typeface="微软雅黑" pitchFamily="34" charset="-122"/>
              </a:rPr>
              <a:t>比   较</a:t>
            </a:r>
            <a:endParaRPr lang="zh-CN" altLang="en-US" sz="1400" b="1" dirty="0">
              <a:solidFill>
                <a:srgbClr val="00B0F0"/>
              </a:solidFill>
              <a:latin typeface="微软雅黑" pitchFamily="34" charset="-122"/>
              <a:ea typeface="微软雅黑" pitchFamily="34" charset="-122"/>
            </a:endParaRPr>
          </a:p>
        </p:txBody>
      </p:sp>
      <p:sp>
        <p:nvSpPr>
          <p:cNvPr id="40" name="矩形 39"/>
          <p:cNvSpPr/>
          <p:nvPr/>
        </p:nvSpPr>
        <p:spPr>
          <a:xfrm>
            <a:off x="714348" y="1590106"/>
            <a:ext cx="5143536" cy="1338828"/>
          </a:xfrm>
          <a:prstGeom prst="rect">
            <a:avLst/>
          </a:prstGeom>
        </p:spPr>
        <p:txBody>
          <a:bodyPr wrap="square">
            <a:spAutoFit/>
          </a:bodyPr>
          <a:lstStyle/>
          <a:p>
            <a:pPr>
              <a:lnSpc>
                <a:spcPct val="150000"/>
              </a:lnSpc>
            </a:pP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大数据的出现，必将颠覆传统的数据管理方式。在</a:t>
            </a:r>
            <a:r>
              <a:rPr lang="zh-CN" altLang="zh-CN" dirty="0" smtClean="0">
                <a:solidFill>
                  <a:srgbClr val="FF0000"/>
                </a:solidFill>
                <a:latin typeface="微软雅黑" pitchFamily="34" charset="-122"/>
                <a:ea typeface="微软雅黑" pitchFamily="34" charset="-122"/>
              </a:rPr>
              <a:t>数据来源、数据处理方式和数据思维</a:t>
            </a:r>
            <a:r>
              <a:rPr lang="zh-CN" altLang="zh-CN" dirty="0" smtClean="0">
                <a:latin typeface="微软雅黑" pitchFamily="34" charset="-122"/>
                <a:ea typeface="微软雅黑" pitchFamily="34" charset="-122"/>
              </a:rPr>
              <a:t>等方面都会对其带来革命性的变化。</a:t>
            </a:r>
            <a:endParaRPr lang="zh-CN" altLang="zh-CN" dirty="0">
              <a:latin typeface="微软雅黑" pitchFamily="34" charset="-122"/>
              <a:ea typeface="微软雅黑" pitchFamily="34" charset="-122"/>
            </a:endParaRPr>
          </a:p>
        </p:txBody>
      </p:sp>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127"/>
          <p:cNvSpPr>
            <a:spLocks/>
          </p:cNvSpPr>
          <p:nvPr/>
        </p:nvSpPr>
        <p:spPr bwMode="auto">
          <a:xfrm>
            <a:off x="1928794" y="262574"/>
            <a:ext cx="3429024"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大数据处理的流程</a:t>
            </a:r>
            <a:endParaRPr lang="zh-CN" altLang="en-US" sz="2800" b="1" dirty="0">
              <a:solidFill>
                <a:srgbClr val="3B8AFF"/>
              </a:solidFill>
              <a:latin typeface="微软雅黑" pitchFamily="34" charset="-122"/>
              <a:ea typeface="微软雅黑" pitchFamily="34" charset="-122"/>
            </a:endParaRPr>
          </a:p>
        </p:txBody>
      </p:sp>
      <p:pic>
        <p:nvPicPr>
          <p:cNvPr id="48" name="图片 47"/>
          <p:cNvPicPr/>
          <p:nvPr/>
        </p:nvPicPr>
        <p:blipFill>
          <a:blip r:embed="rId3"/>
          <a:srcRect b="5336"/>
          <a:stretch>
            <a:fillRect/>
          </a:stretch>
        </p:blipFill>
        <p:spPr>
          <a:xfrm>
            <a:off x="214282" y="1428736"/>
            <a:ext cx="3675874" cy="4572032"/>
          </a:xfrm>
          <a:prstGeom prst="rect">
            <a:avLst/>
          </a:prstGeom>
        </p:spPr>
      </p:pic>
      <p:sp>
        <p:nvSpPr>
          <p:cNvPr id="49" name="TextBox 48"/>
          <p:cNvSpPr txBox="1"/>
          <p:nvPr/>
        </p:nvSpPr>
        <p:spPr>
          <a:xfrm>
            <a:off x="1121115" y="6143644"/>
            <a:ext cx="1736373" cy="261610"/>
          </a:xfrm>
          <a:prstGeom prst="rect">
            <a:avLst/>
          </a:prstGeom>
          <a:noFill/>
        </p:spPr>
        <p:txBody>
          <a:bodyPr wrap="none" rtlCol="0">
            <a:spAutoFit/>
          </a:bodyPr>
          <a:lstStyle/>
          <a:p>
            <a:r>
              <a:rPr lang="zh-CN" altLang="en-US" sz="1100" dirty="0" smtClean="0">
                <a:latin typeface="微软雅黑" pitchFamily="34" charset="-122"/>
                <a:ea typeface="微软雅黑" pitchFamily="34" charset="-122"/>
              </a:rPr>
              <a:t>图：大数据处理基本流程</a:t>
            </a:r>
            <a:endParaRPr lang="zh-CN" altLang="en-US" sz="1100" dirty="0">
              <a:latin typeface="微软雅黑" pitchFamily="34" charset="-122"/>
              <a:ea typeface="微软雅黑" pitchFamily="34" charset="-122"/>
            </a:endParaRPr>
          </a:p>
        </p:txBody>
      </p:sp>
      <p:sp>
        <p:nvSpPr>
          <p:cNvPr id="50" name="TextBox 49"/>
          <p:cNvSpPr txBox="1"/>
          <p:nvPr/>
        </p:nvSpPr>
        <p:spPr>
          <a:xfrm>
            <a:off x="4071934" y="2714620"/>
            <a:ext cx="4490428" cy="3267048"/>
          </a:xfrm>
          <a:prstGeom prst="rect">
            <a:avLst/>
          </a:prstGeom>
          <a:solidFill>
            <a:srgbClr val="00B0F0"/>
          </a:solidFill>
        </p:spPr>
        <p:txBody>
          <a:bodyPr wrap="square" rtlCol="0">
            <a:spAutoFit/>
          </a:bodyPr>
          <a:lstStyle/>
          <a:p>
            <a:pPr>
              <a:lnSpc>
                <a:spcPts val="2500"/>
              </a:lnSpc>
            </a:pPr>
            <a:r>
              <a:rPr lang="zh-CN" altLang="en-US" sz="1600" b="1" dirty="0" smtClean="0">
                <a:latin typeface="微软雅黑" pitchFamily="34" charset="-122"/>
                <a:ea typeface="微软雅黑" pitchFamily="34" charset="-122"/>
              </a:rPr>
              <a:t>（</a:t>
            </a:r>
            <a:r>
              <a:rPr lang="en-US" altLang="zh-CN" sz="1600" b="1" dirty="0">
                <a:latin typeface="微软雅黑" pitchFamily="34" charset="-122"/>
                <a:ea typeface="微软雅黑" pitchFamily="34" charset="-122"/>
              </a:rPr>
              <a:t>2</a:t>
            </a:r>
            <a:r>
              <a:rPr lang="zh-CN" altLang="en-US" sz="1600" b="1" dirty="0" smtClean="0">
                <a:latin typeface="微软雅黑" pitchFamily="34" charset="-122"/>
                <a:ea typeface="微软雅黑" pitchFamily="34" charset="-122"/>
              </a:rPr>
              <a:t>）数据</a:t>
            </a:r>
            <a:r>
              <a:rPr lang="zh-CN" altLang="en-US" sz="1600" b="1" dirty="0">
                <a:latin typeface="微软雅黑" pitchFamily="34" charset="-122"/>
                <a:ea typeface="微软雅黑" pitchFamily="34" charset="-122"/>
              </a:rPr>
              <a:t>分析</a:t>
            </a:r>
            <a:endParaRPr lang="en-US" altLang="zh-CN" sz="1600" b="1" dirty="0" smtClean="0">
              <a:latin typeface="微软雅黑" pitchFamily="34" charset="-122"/>
              <a:ea typeface="微软雅黑" pitchFamily="34" charset="-122"/>
            </a:endParaRPr>
          </a:p>
          <a:p>
            <a:pPr>
              <a:lnSpc>
                <a:spcPts val="2500"/>
              </a:lnSpc>
            </a:pPr>
            <a:r>
              <a:rPr lang="zh-CN" altLang="en-US" sz="1600" dirty="0" smtClean="0">
                <a:latin typeface="微软雅黑" pitchFamily="34" charset="-122"/>
                <a:ea typeface="微软雅黑" pitchFamily="34" charset="-122"/>
              </a:rPr>
              <a:t>    </a:t>
            </a:r>
            <a:r>
              <a:rPr lang="zh-CN" altLang="en-US" sz="1600" dirty="0" smtClean="0">
                <a:solidFill>
                  <a:srgbClr val="FF0000"/>
                </a:solidFill>
                <a:latin typeface="微软雅黑" pitchFamily="34" charset="-122"/>
                <a:ea typeface="微软雅黑" pitchFamily="34" charset="-122"/>
              </a:rPr>
              <a:t>数据分析</a:t>
            </a:r>
            <a:r>
              <a:rPr lang="zh-CN" altLang="en-US" sz="1600" dirty="0">
                <a:solidFill>
                  <a:srgbClr val="FF0000"/>
                </a:solidFill>
                <a:latin typeface="微软雅黑" pitchFamily="34" charset="-122"/>
                <a:ea typeface="微软雅黑" pitchFamily="34" charset="-122"/>
              </a:rPr>
              <a:t>是整个大数据处理流程的核心</a:t>
            </a:r>
            <a:r>
              <a:rPr lang="zh-CN" altLang="en-US" sz="1600" dirty="0">
                <a:latin typeface="微软雅黑" pitchFamily="34" charset="-122"/>
                <a:ea typeface="微软雅黑" pitchFamily="34" charset="-122"/>
              </a:rPr>
              <a:t>，因为大数据的价值产生于分析</a:t>
            </a:r>
            <a:r>
              <a:rPr lang="zh-CN" altLang="en-US" sz="1600" dirty="0" smtClean="0">
                <a:latin typeface="微软雅黑" pitchFamily="34" charset="-122"/>
                <a:ea typeface="微软雅黑" pitchFamily="34" charset="-122"/>
              </a:rPr>
              <a:t>过程。</a:t>
            </a:r>
            <a:endParaRPr lang="en-US" altLang="zh-CN" sz="1600" dirty="0" smtClean="0">
              <a:latin typeface="微软雅黑" pitchFamily="34" charset="-122"/>
              <a:ea typeface="微软雅黑" pitchFamily="34" charset="-122"/>
            </a:endParaRPr>
          </a:p>
          <a:p>
            <a:pPr>
              <a:lnSpc>
                <a:spcPts val="2500"/>
              </a:lnSpc>
            </a:pPr>
            <a:r>
              <a:rPr lang="zh-CN" altLang="en-US" sz="1600" dirty="0" smtClean="0">
                <a:latin typeface="微软雅黑" pitchFamily="34" charset="-122"/>
                <a:ea typeface="微软雅黑" pitchFamily="34" charset="-122"/>
              </a:rPr>
              <a:t>    传统</a:t>
            </a:r>
            <a:r>
              <a:rPr lang="zh-CN" altLang="en-US" sz="1600" dirty="0">
                <a:latin typeface="微软雅黑" pitchFamily="34" charset="-122"/>
                <a:ea typeface="微软雅黑" pitchFamily="34" charset="-122"/>
              </a:rPr>
              <a:t>的分析技术如</a:t>
            </a:r>
            <a:r>
              <a:rPr lang="zh-CN" altLang="en-US" sz="1600" dirty="0">
                <a:solidFill>
                  <a:srgbClr val="FF0000"/>
                </a:solidFill>
                <a:latin typeface="微软雅黑" pitchFamily="34" charset="-122"/>
                <a:ea typeface="微软雅黑" pitchFamily="34" charset="-122"/>
              </a:rPr>
              <a:t>数据挖掘、机器学习、统计分析</a:t>
            </a:r>
            <a:r>
              <a:rPr lang="zh-CN" altLang="en-US" sz="1600" dirty="0">
                <a:latin typeface="微软雅黑" pitchFamily="34" charset="-122"/>
                <a:ea typeface="微软雅黑" pitchFamily="34" charset="-122"/>
              </a:rPr>
              <a:t>等在大数据时代需要做出调整，因为这些技术在大数据时代面临着一些新的</a:t>
            </a:r>
            <a:r>
              <a:rPr lang="zh-CN" altLang="en-US" sz="1600" dirty="0" smtClean="0">
                <a:latin typeface="微软雅黑" pitchFamily="34" charset="-122"/>
                <a:ea typeface="微软雅黑" pitchFamily="34" charset="-122"/>
              </a:rPr>
              <a:t>挑战：</a:t>
            </a:r>
            <a:endParaRPr lang="en-US" altLang="zh-CN" sz="1600" dirty="0" smtClean="0">
              <a:latin typeface="微软雅黑" pitchFamily="34" charset="-122"/>
              <a:ea typeface="微软雅黑" pitchFamily="34" charset="-122"/>
            </a:endParaRPr>
          </a:p>
          <a:p>
            <a:pPr marL="342900" indent="-342900">
              <a:lnSpc>
                <a:spcPts val="2500"/>
              </a:lnSpc>
              <a:buFont typeface="Wingdings" pitchFamily="2" charset="2"/>
              <a:buChar char="u"/>
            </a:pPr>
            <a:r>
              <a:rPr lang="zh-CN" altLang="en-US" sz="1600" dirty="0" smtClean="0">
                <a:latin typeface="微软雅黑" pitchFamily="34" charset="-122"/>
                <a:ea typeface="微软雅黑" pitchFamily="34" charset="-122"/>
              </a:rPr>
              <a:t>数据</a:t>
            </a:r>
            <a:r>
              <a:rPr lang="zh-CN" altLang="en-US" sz="1600" dirty="0">
                <a:latin typeface="微软雅黑" pitchFamily="34" charset="-122"/>
                <a:ea typeface="微软雅黑" pitchFamily="34" charset="-122"/>
              </a:rPr>
              <a:t>量大并不一定意味着数据价值的增加，相反这往往意味着</a:t>
            </a:r>
            <a:r>
              <a:rPr lang="zh-CN" altLang="en-US" sz="1600" dirty="0">
                <a:solidFill>
                  <a:srgbClr val="FF0000"/>
                </a:solidFill>
                <a:latin typeface="微软雅黑" pitchFamily="34" charset="-122"/>
                <a:ea typeface="微软雅黑" pitchFamily="34" charset="-122"/>
              </a:rPr>
              <a:t>数据噪音</a:t>
            </a:r>
            <a:r>
              <a:rPr lang="zh-CN" altLang="en-US" sz="1600" dirty="0">
                <a:latin typeface="微软雅黑" pitchFamily="34" charset="-122"/>
                <a:ea typeface="微软雅黑" pitchFamily="34" charset="-122"/>
              </a:rPr>
              <a:t>的</a:t>
            </a:r>
            <a:r>
              <a:rPr lang="zh-CN" altLang="en-US" sz="1600" dirty="0" smtClean="0">
                <a:latin typeface="微软雅黑" pitchFamily="34" charset="-122"/>
                <a:ea typeface="微软雅黑" pitchFamily="34" charset="-122"/>
              </a:rPr>
              <a:t>增多；</a:t>
            </a:r>
            <a:endParaRPr lang="en-US" altLang="zh-CN" sz="1600" dirty="0" smtClean="0">
              <a:latin typeface="微软雅黑" pitchFamily="34" charset="-122"/>
              <a:ea typeface="微软雅黑" pitchFamily="34" charset="-122"/>
            </a:endParaRPr>
          </a:p>
          <a:p>
            <a:pPr marL="342900" indent="-342900">
              <a:lnSpc>
                <a:spcPts val="2500"/>
              </a:lnSpc>
              <a:buFont typeface="Wingdings" pitchFamily="2" charset="2"/>
              <a:buChar char="u"/>
            </a:pPr>
            <a:r>
              <a:rPr lang="zh-CN" altLang="en-US" sz="1600" dirty="0">
                <a:latin typeface="微软雅黑" pitchFamily="34" charset="-122"/>
                <a:ea typeface="微软雅黑" pitchFamily="34" charset="-122"/>
              </a:rPr>
              <a:t>大数据时代的</a:t>
            </a:r>
            <a:r>
              <a:rPr lang="zh-CN" altLang="en-US" sz="1600" dirty="0">
                <a:solidFill>
                  <a:srgbClr val="FF0000"/>
                </a:solidFill>
                <a:latin typeface="微软雅黑" pitchFamily="34" charset="-122"/>
                <a:ea typeface="微软雅黑" pitchFamily="34" charset="-122"/>
              </a:rPr>
              <a:t>算法</a:t>
            </a:r>
            <a:r>
              <a:rPr lang="zh-CN" altLang="en-US" sz="1600" dirty="0">
                <a:latin typeface="微软雅黑" pitchFamily="34" charset="-122"/>
                <a:ea typeface="微软雅黑" pitchFamily="34" charset="-122"/>
              </a:rPr>
              <a:t>需要进行</a:t>
            </a:r>
            <a:r>
              <a:rPr lang="zh-CN" altLang="en-US" sz="1600" dirty="0" smtClean="0">
                <a:latin typeface="微软雅黑" pitchFamily="34" charset="-122"/>
                <a:ea typeface="微软雅黑" pitchFamily="34" charset="-122"/>
              </a:rPr>
              <a:t>调整；</a:t>
            </a:r>
            <a:endParaRPr lang="en-US" altLang="zh-CN" sz="1600" dirty="0" smtClean="0">
              <a:latin typeface="微软雅黑" pitchFamily="34" charset="-122"/>
              <a:ea typeface="微软雅黑" pitchFamily="34" charset="-122"/>
            </a:endParaRPr>
          </a:p>
          <a:p>
            <a:pPr marL="342900" indent="-342900">
              <a:lnSpc>
                <a:spcPts val="2500"/>
              </a:lnSpc>
              <a:buFont typeface="Wingdings" pitchFamily="2" charset="2"/>
              <a:buChar char="u"/>
            </a:pPr>
            <a:r>
              <a:rPr lang="zh-CN" altLang="en-US" sz="1600" dirty="0">
                <a:latin typeface="微软雅黑" pitchFamily="34" charset="-122"/>
                <a:ea typeface="微软雅黑" pitchFamily="34" charset="-122"/>
              </a:rPr>
              <a:t>数据</a:t>
            </a:r>
            <a:r>
              <a:rPr lang="zh-CN" altLang="en-US" sz="1600" dirty="0">
                <a:solidFill>
                  <a:srgbClr val="FF0000"/>
                </a:solidFill>
                <a:latin typeface="微软雅黑" pitchFamily="34" charset="-122"/>
                <a:ea typeface="微软雅黑" pitchFamily="34" charset="-122"/>
              </a:rPr>
              <a:t>结果</a:t>
            </a:r>
            <a:r>
              <a:rPr lang="zh-CN" altLang="en-US" sz="1600" dirty="0">
                <a:latin typeface="微软雅黑" pitchFamily="34" charset="-122"/>
                <a:ea typeface="微软雅黑" pitchFamily="34" charset="-122"/>
              </a:rPr>
              <a:t>好坏的</a:t>
            </a:r>
            <a:r>
              <a:rPr lang="zh-CN" altLang="en-US" sz="1600" dirty="0" smtClean="0">
                <a:latin typeface="微软雅黑" pitchFamily="34" charset="-122"/>
                <a:ea typeface="微软雅黑" pitchFamily="34" charset="-122"/>
              </a:rPr>
              <a:t>衡量</a:t>
            </a:r>
            <a:endParaRPr lang="zh-CN" altLang="en-US" sz="1600" dirty="0">
              <a:latin typeface="微软雅黑" pitchFamily="34" charset="-122"/>
              <a:ea typeface="微软雅黑" pitchFamily="34" charset="-122"/>
            </a:endParaRPr>
          </a:p>
        </p:txBody>
      </p:sp>
      <p:sp>
        <p:nvSpPr>
          <p:cNvPr id="51" name="TextBox 50"/>
          <p:cNvSpPr txBox="1"/>
          <p:nvPr/>
        </p:nvSpPr>
        <p:spPr>
          <a:xfrm>
            <a:off x="4071934" y="1785926"/>
            <a:ext cx="4141558" cy="3574825"/>
          </a:xfrm>
          <a:prstGeom prst="rect">
            <a:avLst/>
          </a:prstGeom>
          <a:solidFill>
            <a:srgbClr val="00B0F0"/>
          </a:solidFill>
        </p:spPr>
        <p:txBody>
          <a:bodyPr wrap="square" rtlCol="0">
            <a:spAutoFit/>
          </a:bodyPr>
          <a:lstStyle/>
          <a:p>
            <a:pPr>
              <a:lnSpc>
                <a:spcPts val="2100"/>
              </a:lnSpc>
            </a:pP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3</a:t>
            </a:r>
            <a:r>
              <a:rPr lang="zh-CN" altLang="en-US" sz="1600" b="1" dirty="0" smtClean="0">
                <a:latin typeface="微软雅黑" pitchFamily="34" charset="-122"/>
                <a:ea typeface="微软雅黑" pitchFamily="34" charset="-122"/>
              </a:rPr>
              <a:t>）数据解释</a:t>
            </a:r>
            <a:endParaRPr lang="en-US" altLang="zh-CN" sz="1600" b="1" dirty="0" smtClean="0">
              <a:latin typeface="微软雅黑" pitchFamily="34" charset="-122"/>
              <a:ea typeface="微软雅黑" pitchFamily="34" charset="-122"/>
            </a:endParaRPr>
          </a:p>
          <a:p>
            <a:pPr>
              <a:lnSpc>
                <a:spcPts val="2100"/>
              </a:lnSpc>
            </a:pPr>
            <a:r>
              <a:rPr lang="zh-CN" altLang="en-US" sz="1600" dirty="0" smtClean="0">
                <a:latin typeface="微软雅黑" pitchFamily="34" charset="-122"/>
                <a:ea typeface="微软雅黑" pitchFamily="34" charset="-122"/>
              </a:rPr>
              <a:t>   如果</a:t>
            </a:r>
            <a:r>
              <a:rPr lang="zh-CN" altLang="en-US" sz="1600" dirty="0">
                <a:latin typeface="微软雅黑" pitchFamily="34" charset="-122"/>
                <a:ea typeface="微软雅黑" pitchFamily="34" charset="-122"/>
              </a:rPr>
              <a:t>分析的结果正确但是没有采用适当的解释方法，则所得到的结果很可能让用户难以理解，极端情况下甚至会误导</a:t>
            </a:r>
            <a:r>
              <a:rPr lang="zh-CN" altLang="en-US" sz="1600" dirty="0" smtClean="0">
                <a:latin typeface="微软雅黑" pitchFamily="34" charset="-122"/>
                <a:ea typeface="微软雅黑" pitchFamily="34" charset="-122"/>
              </a:rPr>
              <a:t>用户。可以</a:t>
            </a:r>
            <a:r>
              <a:rPr lang="zh-CN" altLang="en-US" sz="1600" dirty="0">
                <a:latin typeface="微软雅黑" pitchFamily="34" charset="-122"/>
                <a:ea typeface="微软雅黑" pitchFamily="34" charset="-122"/>
              </a:rPr>
              <a:t>考虑从下面两个方面</a:t>
            </a:r>
            <a:r>
              <a:rPr lang="zh-CN" altLang="en-US" sz="1600" dirty="0">
                <a:solidFill>
                  <a:srgbClr val="FF0000"/>
                </a:solidFill>
                <a:latin typeface="微软雅黑" pitchFamily="34" charset="-122"/>
                <a:ea typeface="微软雅黑" pitchFamily="34" charset="-122"/>
              </a:rPr>
              <a:t>提升数据解释</a:t>
            </a:r>
            <a:r>
              <a:rPr lang="zh-CN" altLang="en-US" sz="1600" dirty="0" smtClean="0">
                <a:solidFill>
                  <a:srgbClr val="FF0000"/>
                </a:solidFill>
                <a:latin typeface="微软雅黑" pitchFamily="34" charset="-122"/>
                <a:ea typeface="微软雅黑" pitchFamily="34" charset="-122"/>
              </a:rPr>
              <a:t>能力。</a:t>
            </a:r>
            <a:endParaRPr lang="en-US" altLang="zh-CN" sz="1600" dirty="0" smtClean="0">
              <a:solidFill>
                <a:srgbClr val="FF0000"/>
              </a:solidFill>
              <a:latin typeface="微软雅黑" pitchFamily="34" charset="-122"/>
              <a:ea typeface="微软雅黑" pitchFamily="34" charset="-122"/>
            </a:endParaRPr>
          </a:p>
          <a:p>
            <a:pPr>
              <a:lnSpc>
                <a:spcPts val="2100"/>
              </a:lnSpc>
            </a:pPr>
            <a:endParaRPr lang="en-US" altLang="zh-CN" sz="1600" dirty="0" smtClean="0">
              <a:solidFill>
                <a:srgbClr val="FF0000"/>
              </a:solidFill>
              <a:latin typeface="微软雅黑" pitchFamily="34" charset="-122"/>
              <a:ea typeface="微软雅黑" pitchFamily="34" charset="-122"/>
            </a:endParaRPr>
          </a:p>
          <a:p>
            <a:pPr marL="342900" indent="-342900">
              <a:lnSpc>
                <a:spcPts val="2100"/>
              </a:lnSpc>
              <a:buFont typeface="Wingdings" pitchFamily="2" charset="2"/>
              <a:buChar char="u"/>
            </a:pPr>
            <a:r>
              <a:rPr lang="zh-CN" altLang="en-US" sz="1600" dirty="0" smtClean="0">
                <a:latin typeface="微软雅黑" pitchFamily="34" charset="-122"/>
                <a:ea typeface="微软雅黑" pitchFamily="34" charset="-122"/>
              </a:rPr>
              <a:t>引入</a:t>
            </a:r>
            <a:r>
              <a:rPr lang="zh-CN" altLang="en-US" sz="1600" dirty="0">
                <a:latin typeface="微软雅黑" pitchFamily="34" charset="-122"/>
                <a:ea typeface="微软雅黑" pitchFamily="34" charset="-122"/>
              </a:rPr>
              <a:t>可视化</a:t>
            </a:r>
            <a:r>
              <a:rPr lang="zh-CN" altLang="en-US" sz="1600" dirty="0" smtClean="0">
                <a:latin typeface="微软雅黑" pitchFamily="34" charset="-122"/>
                <a:ea typeface="微软雅黑" pitchFamily="34" charset="-122"/>
              </a:rPr>
              <a:t>技术</a:t>
            </a:r>
            <a:r>
              <a:rPr lang="en-US" altLang="zh-CN"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常见的可视化技术有</a:t>
            </a:r>
            <a:r>
              <a:rPr lang="zh-CN" altLang="en-US" sz="1600" dirty="0">
                <a:solidFill>
                  <a:srgbClr val="FF0000"/>
                </a:solidFill>
                <a:latin typeface="微软雅黑" pitchFamily="34" charset="-122"/>
                <a:ea typeface="微软雅黑" pitchFamily="34" charset="-122"/>
              </a:rPr>
              <a:t>标签云</a:t>
            </a:r>
            <a:r>
              <a:rPr lang="en-US" altLang="zh-CN" sz="1600" dirty="0">
                <a:solidFill>
                  <a:srgbClr val="FF0000"/>
                </a:solidFill>
                <a:latin typeface="微软雅黑" pitchFamily="34" charset="-122"/>
                <a:ea typeface="微软雅黑" pitchFamily="34" charset="-122"/>
              </a:rPr>
              <a:t>(Tag Cloud)</a:t>
            </a:r>
            <a:r>
              <a:rPr lang="zh-CN" altLang="en-US" sz="1600" dirty="0">
                <a:solidFill>
                  <a:srgbClr val="FF0000"/>
                </a:solidFill>
                <a:latin typeface="微软雅黑" pitchFamily="34" charset="-122"/>
                <a:ea typeface="微软雅黑" pitchFamily="34" charset="-122"/>
              </a:rPr>
              <a:t>、历史流</a:t>
            </a:r>
            <a:r>
              <a:rPr lang="en-US" altLang="zh-CN" sz="1600" dirty="0">
                <a:solidFill>
                  <a:srgbClr val="FF0000"/>
                </a:solidFill>
                <a:latin typeface="微软雅黑" pitchFamily="34" charset="-122"/>
                <a:ea typeface="微软雅黑" pitchFamily="34" charset="-122"/>
              </a:rPr>
              <a:t>(history flow)</a:t>
            </a:r>
            <a:r>
              <a:rPr lang="zh-CN" altLang="en-US" sz="1600" dirty="0">
                <a:solidFill>
                  <a:srgbClr val="FF0000"/>
                </a:solidFill>
                <a:latin typeface="微软雅黑" pitchFamily="34" charset="-122"/>
                <a:ea typeface="微软雅黑" pitchFamily="34" charset="-122"/>
              </a:rPr>
              <a:t>、空间信息流</a:t>
            </a:r>
            <a:r>
              <a:rPr lang="en-US" altLang="zh-CN" sz="1600" dirty="0">
                <a:solidFill>
                  <a:srgbClr val="FF0000"/>
                </a:solidFill>
                <a:latin typeface="微软雅黑" pitchFamily="34" charset="-122"/>
                <a:ea typeface="微软雅黑" pitchFamily="34" charset="-122"/>
              </a:rPr>
              <a:t>(Spatial information flow)</a:t>
            </a:r>
            <a:r>
              <a:rPr lang="zh-CN" altLang="en-US" sz="1600" dirty="0" smtClean="0">
                <a:latin typeface="微软雅黑" pitchFamily="34" charset="-122"/>
                <a:ea typeface="微软雅黑" pitchFamily="34" charset="-122"/>
              </a:rPr>
              <a:t>等</a:t>
            </a:r>
            <a:r>
              <a:rPr lang="zh-CN" altLang="en-US" sz="1600" dirty="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ts val="2100"/>
              </a:lnSpc>
              <a:buFont typeface="Wingdings" pitchFamily="2" charset="2"/>
              <a:buChar char="u"/>
            </a:pPr>
            <a:r>
              <a:rPr lang="zh-CN" altLang="en-US" sz="1600" dirty="0">
                <a:latin typeface="微软雅黑" pitchFamily="34" charset="-122"/>
                <a:ea typeface="微软雅黑" pitchFamily="34" charset="-122"/>
              </a:rPr>
              <a:t>让用户能够在一定程度上了解和参与具体的分析过程，</a:t>
            </a:r>
            <a:r>
              <a:rPr lang="zh-CN" altLang="en-US" sz="1600" dirty="0">
                <a:solidFill>
                  <a:srgbClr val="FF0000"/>
                </a:solidFill>
                <a:latin typeface="微软雅黑" pitchFamily="34" charset="-122"/>
                <a:ea typeface="微软雅黑" pitchFamily="34" charset="-122"/>
              </a:rPr>
              <a:t>人机交互技术，数据起源</a:t>
            </a:r>
            <a:r>
              <a:rPr lang="zh-CN" altLang="en-US" sz="1600" dirty="0" smtClean="0">
                <a:solidFill>
                  <a:srgbClr val="FF0000"/>
                </a:solidFill>
                <a:latin typeface="微软雅黑" pitchFamily="34" charset="-122"/>
                <a:ea typeface="微软雅黑" pitchFamily="34" charset="-122"/>
              </a:rPr>
              <a:t>技术等</a:t>
            </a:r>
            <a:endParaRPr lang="zh-CN" altLang="en-US" sz="1600" dirty="0">
              <a:solidFill>
                <a:srgbClr val="FF0000"/>
              </a:solidFill>
              <a:latin typeface="微软雅黑" pitchFamily="34" charset="-122"/>
              <a:ea typeface="微软雅黑" pitchFamily="34" charset="-122"/>
            </a:endParaRPr>
          </a:p>
        </p:txBody>
      </p:sp>
      <p:sp>
        <p:nvSpPr>
          <p:cNvPr id="52" name="内容占位符 2"/>
          <p:cNvSpPr txBox="1">
            <a:spLocks/>
          </p:cNvSpPr>
          <p:nvPr/>
        </p:nvSpPr>
        <p:spPr bwMode="auto">
          <a:xfrm>
            <a:off x="4286248" y="2170020"/>
            <a:ext cx="3850162" cy="3259244"/>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rgbClr val="FF0000"/>
                </a:solidFill>
                <a:effectLst/>
                <a:uLnTx/>
                <a:uFillTx/>
                <a:latin typeface="微软雅黑" pitchFamily="34" charset="-122"/>
                <a:ea typeface="微软雅黑" pitchFamily="34" charset="-122"/>
              </a:rPr>
              <a:t>整个大数据的处理流程可以定义</a:t>
            </a: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为在合适工具的辅助下，对广泛异构的数据源进行抽取和集成，结果按照一定的标准统一存储。利用合适的数据分析技术对存储的数据进行分析，从中提取有益的知识并利用恰当的方式将结果展现给终端用户。具体来说可以分为</a:t>
            </a:r>
            <a:r>
              <a:rPr kumimoji="0" lang="zh-CN" altLang="en-US" sz="1600" b="0" i="0" u="none" strike="noStrike" kern="1200" cap="none" spc="0" normalizeH="0" baseline="0" noProof="0" dirty="0" smtClean="0">
                <a:ln>
                  <a:noFill/>
                </a:ln>
                <a:solidFill>
                  <a:srgbClr val="FF0000"/>
                </a:solidFill>
                <a:effectLst/>
                <a:uLnTx/>
                <a:uFillTx/>
                <a:latin typeface="微软雅黑" pitchFamily="34" charset="-122"/>
                <a:ea typeface="微软雅黑" pitchFamily="34" charset="-122"/>
              </a:rPr>
              <a:t>数据抽取与集成、数据分析以及数据解释</a:t>
            </a: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endParaRPr kumimoji="0" lang="zh-CN"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53" name="TextBox 52"/>
          <p:cNvSpPr txBox="1"/>
          <p:nvPr/>
        </p:nvSpPr>
        <p:spPr>
          <a:xfrm>
            <a:off x="4071934" y="2589103"/>
            <a:ext cx="4366536" cy="2625847"/>
          </a:xfrm>
          <a:prstGeom prst="rect">
            <a:avLst/>
          </a:prstGeom>
          <a:solidFill>
            <a:srgbClr val="00B0F0"/>
          </a:solidFill>
        </p:spPr>
        <p:txBody>
          <a:bodyPr wrap="square" rtlCol="0">
            <a:spAutoFit/>
          </a:bodyPr>
          <a:lstStyle/>
          <a:p>
            <a:pPr>
              <a:lnSpc>
                <a:spcPts val="2500"/>
              </a:lnSpc>
            </a:pP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）数据</a:t>
            </a:r>
            <a:r>
              <a:rPr lang="zh-CN" altLang="en-US" sz="1600" b="1" dirty="0">
                <a:latin typeface="微软雅黑" pitchFamily="34" charset="-122"/>
                <a:ea typeface="微软雅黑" pitchFamily="34" charset="-122"/>
              </a:rPr>
              <a:t>抽取与</a:t>
            </a:r>
            <a:r>
              <a:rPr lang="zh-CN" altLang="en-US" sz="1600" b="1" dirty="0" smtClean="0">
                <a:latin typeface="微软雅黑" pitchFamily="34" charset="-122"/>
                <a:ea typeface="微软雅黑" pitchFamily="34" charset="-122"/>
              </a:rPr>
              <a:t>集成</a:t>
            </a:r>
            <a:endParaRPr lang="en-US" altLang="zh-CN" sz="1600" b="1" dirty="0" smtClean="0">
              <a:latin typeface="微软雅黑" pitchFamily="34" charset="-122"/>
              <a:ea typeface="微软雅黑" pitchFamily="34" charset="-122"/>
            </a:endParaRPr>
          </a:p>
          <a:p>
            <a:pPr>
              <a:lnSpc>
                <a:spcPts val="2500"/>
              </a:lnSpc>
            </a:pPr>
            <a:r>
              <a:rPr lang="en-US" altLang="zh-CN" sz="1600" dirty="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从</a:t>
            </a:r>
            <a:r>
              <a:rPr lang="zh-CN" altLang="en-US" sz="1600" dirty="0">
                <a:latin typeface="微软雅黑" pitchFamily="34" charset="-122"/>
                <a:ea typeface="微软雅黑" pitchFamily="34" charset="-122"/>
              </a:rPr>
              <a:t>数据集成模型来看，现有的数据抽取与集成方式可以大致分为以下四种</a:t>
            </a:r>
            <a:r>
              <a:rPr lang="zh-CN" altLang="en-US" sz="1600" dirty="0" smtClean="0">
                <a:latin typeface="微软雅黑" pitchFamily="34" charset="-122"/>
                <a:ea typeface="微软雅黑" pitchFamily="34" charset="-122"/>
              </a:rPr>
              <a:t>类型：</a:t>
            </a:r>
            <a:r>
              <a:rPr lang="zh-CN" altLang="en-US" sz="1600" dirty="0">
                <a:latin typeface="微软雅黑" pitchFamily="34" charset="-122"/>
                <a:ea typeface="微软雅黑" pitchFamily="34" charset="-122"/>
              </a:rPr>
              <a:t>基于物化</a:t>
            </a:r>
            <a:r>
              <a:rPr lang="zh-CN" altLang="en-US" sz="1600" dirty="0" smtClean="0">
                <a:latin typeface="微软雅黑" pitchFamily="34" charset="-122"/>
                <a:ea typeface="微软雅黑" pitchFamily="34" charset="-122"/>
              </a:rPr>
              <a:t>或是</a:t>
            </a:r>
            <a:r>
              <a:rPr lang="en-US" altLang="zh-CN" sz="1600" dirty="0" smtClean="0">
                <a:latin typeface="微软雅黑" pitchFamily="34" charset="-122"/>
                <a:ea typeface="微软雅黑" pitchFamily="34" charset="-122"/>
              </a:rPr>
              <a:t>ETL</a:t>
            </a:r>
            <a:r>
              <a:rPr lang="zh-CN" altLang="en-US" sz="1600" dirty="0" smtClean="0">
                <a:latin typeface="微软雅黑" pitchFamily="34" charset="-122"/>
                <a:ea typeface="微软雅黑" pitchFamily="34" charset="-122"/>
              </a:rPr>
              <a:t>方法</a:t>
            </a:r>
            <a:r>
              <a:rPr lang="zh-CN" altLang="en-US" sz="1600" dirty="0">
                <a:latin typeface="微软雅黑" pitchFamily="34" charset="-122"/>
                <a:ea typeface="微软雅黑" pitchFamily="34" charset="-122"/>
              </a:rPr>
              <a:t>的引擎</a:t>
            </a:r>
            <a:r>
              <a:rPr lang="en-US" altLang="zh-CN" sz="1600" dirty="0">
                <a:latin typeface="微软雅黑" pitchFamily="34" charset="-122"/>
                <a:ea typeface="微软雅黑" pitchFamily="34" charset="-122"/>
              </a:rPr>
              <a:t>(Materialization or ETL engine)</a:t>
            </a:r>
            <a:r>
              <a:rPr lang="zh-CN" altLang="en-US" sz="1600" dirty="0">
                <a:latin typeface="微软雅黑" pitchFamily="34" charset="-122"/>
                <a:ea typeface="微软雅黑" pitchFamily="34" charset="-122"/>
              </a:rPr>
              <a:t>、基于联邦数据库或中间件方法的引擎</a:t>
            </a:r>
            <a:r>
              <a:rPr lang="en-US" altLang="zh-CN" sz="1600" dirty="0">
                <a:latin typeface="微软雅黑" pitchFamily="34" charset="-122"/>
                <a:ea typeface="微软雅黑" pitchFamily="34" charset="-122"/>
              </a:rPr>
              <a:t>(Federation engine </a:t>
            </a:r>
            <a:r>
              <a:rPr lang="en-US" altLang="zh-CN" sz="1600" dirty="0" smtClean="0">
                <a:latin typeface="微软雅黑" pitchFamily="34" charset="-122"/>
                <a:ea typeface="微软雅黑" pitchFamily="34" charset="-122"/>
              </a:rPr>
              <a:t>or Mediator</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、基于数据流方法的引擎</a:t>
            </a:r>
            <a:r>
              <a:rPr lang="en-US" altLang="zh-CN" sz="1600" dirty="0">
                <a:latin typeface="微软雅黑" pitchFamily="34" charset="-122"/>
                <a:ea typeface="微软雅黑" pitchFamily="34" charset="-122"/>
              </a:rPr>
              <a:t>(Stream engine)</a:t>
            </a:r>
            <a:r>
              <a:rPr lang="zh-CN" altLang="en-US" sz="1600" dirty="0" smtClean="0">
                <a:latin typeface="微软雅黑" pitchFamily="34" charset="-122"/>
                <a:ea typeface="微软雅黑" pitchFamily="34" charset="-122"/>
              </a:rPr>
              <a:t>及基于</a:t>
            </a:r>
            <a:r>
              <a:rPr lang="zh-CN" altLang="en-US" sz="1600" dirty="0">
                <a:latin typeface="微软雅黑" pitchFamily="34" charset="-122"/>
                <a:ea typeface="微软雅黑" pitchFamily="34" charset="-122"/>
              </a:rPr>
              <a:t>搜索引擎的方法</a:t>
            </a:r>
            <a:r>
              <a:rPr lang="en-US" altLang="zh-CN" sz="1600" dirty="0">
                <a:latin typeface="微软雅黑" pitchFamily="34" charset="-122"/>
                <a:ea typeface="微软雅黑" pitchFamily="34" charset="-122"/>
              </a:rPr>
              <a:t>(Search engine)</a:t>
            </a:r>
            <a:r>
              <a:rPr lang="zh-CN" altLang="en-US" sz="1600" dirty="0">
                <a:latin typeface="微软雅黑" pitchFamily="34" charset="-122"/>
                <a:ea typeface="微软雅黑" pitchFamily="34" charset="-122"/>
              </a:rPr>
              <a:t>。</a:t>
            </a:r>
          </a:p>
        </p:txBody>
      </p:sp>
      <p:sp>
        <p:nvSpPr>
          <p:cNvPr id="54" name="右箭头 53"/>
          <p:cNvSpPr/>
          <p:nvPr/>
        </p:nvSpPr>
        <p:spPr>
          <a:xfrm>
            <a:off x="3357554" y="4602071"/>
            <a:ext cx="503438" cy="267780"/>
          </a:xfrm>
          <a:prstGeom prst="rightArrow">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5" name="右箭头 54"/>
          <p:cNvSpPr/>
          <p:nvPr/>
        </p:nvSpPr>
        <p:spPr>
          <a:xfrm>
            <a:off x="3509954" y="2837875"/>
            <a:ext cx="503438" cy="267780"/>
          </a:xfrm>
          <a:prstGeom prst="rightArrow">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6" name="右箭头 55"/>
          <p:cNvSpPr/>
          <p:nvPr/>
        </p:nvSpPr>
        <p:spPr>
          <a:xfrm>
            <a:off x="3537574" y="2045787"/>
            <a:ext cx="503438" cy="267780"/>
          </a:xfrm>
          <a:prstGeom prst="rightArrow">
            <a:avLst/>
          </a:prstGeom>
          <a:solidFill>
            <a:srgbClr val="3B8AFF"/>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2">
                                            <p:txEl>
                                              <p:pRg st="0" end="0"/>
                                            </p:txEl>
                                          </p:spTgt>
                                        </p:tgtEl>
                                      </p:cBhvr>
                                    </p:animEffect>
                                    <p:set>
                                      <p:cBhvr>
                                        <p:cTn id="7" dur="1" fill="hold">
                                          <p:stCondLst>
                                            <p:cond delay="499"/>
                                          </p:stCondLst>
                                        </p:cTn>
                                        <p:tgtEl>
                                          <p:spTgt spid="52">
                                            <p:txEl>
                                              <p:pRg st="0" end="0"/>
                                            </p:txEl>
                                          </p:spTgt>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1000"/>
                                        <p:tgtEl>
                                          <p:spTgt spid="54"/>
                                        </p:tgtEl>
                                      </p:cBhvr>
                                    </p:animEffect>
                                    <p:anim calcmode="lin" valueType="num">
                                      <p:cBhvr>
                                        <p:cTn id="12" dur="1000" fill="hold"/>
                                        <p:tgtEl>
                                          <p:spTgt spid="54"/>
                                        </p:tgtEl>
                                        <p:attrNameLst>
                                          <p:attrName>ppt_x</p:attrName>
                                        </p:attrNameLst>
                                      </p:cBhvr>
                                      <p:tavLst>
                                        <p:tav tm="0">
                                          <p:val>
                                            <p:strVal val="#ppt_x"/>
                                          </p:val>
                                        </p:tav>
                                        <p:tav tm="100000">
                                          <p:val>
                                            <p:strVal val="#ppt_x"/>
                                          </p:val>
                                        </p:tav>
                                      </p:tavLst>
                                    </p:anim>
                                    <p:anim calcmode="lin" valueType="num">
                                      <p:cBhvr>
                                        <p:cTn id="13" dur="1000" fill="hold"/>
                                        <p:tgtEl>
                                          <p:spTgt spid="5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53"/>
                                        </p:tgtEl>
                                      </p:cBhvr>
                                    </p:animEffect>
                                    <p:set>
                                      <p:cBhvr>
                                        <p:cTn id="26" dur="1" fill="hold">
                                          <p:stCondLst>
                                            <p:cond delay="499"/>
                                          </p:stCondLst>
                                        </p:cTn>
                                        <p:tgtEl>
                                          <p:spTgt spid="53"/>
                                        </p:tgtEl>
                                        <p:attrNameLst>
                                          <p:attrName>style.visibility</p:attrName>
                                        </p:attrNameLst>
                                      </p:cBhvr>
                                      <p:to>
                                        <p:strVal val="hidden"/>
                                      </p:to>
                                    </p:set>
                                  </p:childTnLst>
                                </p:cTn>
                              </p:par>
                            </p:childTnLst>
                          </p:cTn>
                        </p:par>
                        <p:par>
                          <p:cTn id="27" fill="hold">
                            <p:stCondLst>
                              <p:cond delay="500"/>
                            </p:stCondLst>
                            <p:childTnLst>
                              <p:par>
                                <p:cTn id="28" presetID="42"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500"/>
                                        <p:tgtEl>
                                          <p:spTgt spid="55"/>
                                        </p:tgtEl>
                                      </p:cBhvr>
                                    </p:animEffect>
                                    <p:set>
                                      <p:cBhvr>
                                        <p:cTn id="42" dur="1" fill="hold">
                                          <p:stCondLst>
                                            <p:cond delay="499"/>
                                          </p:stCondLst>
                                        </p:cTn>
                                        <p:tgtEl>
                                          <p:spTgt spid="55"/>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50"/>
                                        </p:tgtEl>
                                      </p:cBhvr>
                                    </p:animEffect>
                                    <p:set>
                                      <p:cBhvr>
                                        <p:cTn id="45" dur="1" fill="hold">
                                          <p:stCondLst>
                                            <p:cond delay="499"/>
                                          </p:stCondLst>
                                        </p:cTn>
                                        <p:tgtEl>
                                          <p:spTgt spid="50"/>
                                        </p:tgtEl>
                                        <p:attrNameLst>
                                          <p:attrName>style.visibility</p:attrName>
                                        </p:attrNameLst>
                                      </p:cBhvr>
                                      <p:to>
                                        <p:strVal val="hidden"/>
                                      </p:to>
                                    </p:set>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1000"/>
                                        <p:tgtEl>
                                          <p:spTgt spid="56"/>
                                        </p:tgtEl>
                                      </p:cBhvr>
                                    </p:animEffect>
                                    <p:anim calcmode="lin" valueType="num">
                                      <p:cBhvr>
                                        <p:cTn id="50" dur="1000" fill="hold"/>
                                        <p:tgtEl>
                                          <p:spTgt spid="56"/>
                                        </p:tgtEl>
                                        <p:attrNameLst>
                                          <p:attrName>ppt_x</p:attrName>
                                        </p:attrNameLst>
                                      </p:cBhvr>
                                      <p:tavLst>
                                        <p:tav tm="0">
                                          <p:val>
                                            <p:strVal val="#ppt_x"/>
                                          </p:val>
                                        </p:tav>
                                        <p:tav tm="100000">
                                          <p:val>
                                            <p:strVal val="#ppt_x"/>
                                          </p:val>
                                        </p:tav>
                                      </p:tavLst>
                                    </p:anim>
                                    <p:anim calcmode="lin" valueType="num">
                                      <p:cBhvr>
                                        <p:cTn id="51" dur="1000" fill="hold"/>
                                        <p:tgtEl>
                                          <p:spTgt spid="5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1000"/>
                                        <p:tgtEl>
                                          <p:spTgt spid="51"/>
                                        </p:tgtEl>
                                      </p:cBhvr>
                                    </p:animEffect>
                                    <p:anim calcmode="lin" valueType="num">
                                      <p:cBhvr>
                                        <p:cTn id="55" dur="1000" fill="hold"/>
                                        <p:tgtEl>
                                          <p:spTgt spid="51"/>
                                        </p:tgtEl>
                                        <p:attrNameLst>
                                          <p:attrName>ppt_x</p:attrName>
                                        </p:attrNameLst>
                                      </p:cBhvr>
                                      <p:tavLst>
                                        <p:tav tm="0">
                                          <p:val>
                                            <p:strVal val="#ppt_x"/>
                                          </p:val>
                                        </p:tav>
                                        <p:tav tm="100000">
                                          <p:val>
                                            <p:strVal val="#ppt_x"/>
                                          </p:val>
                                        </p:tav>
                                      </p:tavLst>
                                    </p:anim>
                                    <p:anim calcmode="lin" valueType="num">
                                      <p:cBhvr>
                                        <p:cTn id="5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1" nodeType="clickEffect">
                                  <p:stCondLst>
                                    <p:cond delay="0"/>
                                  </p:stCondLst>
                                  <p:childTnLst>
                                    <p:animEffect transition="out" filter="wipe(down)">
                                      <p:cBhvr>
                                        <p:cTn id="60" dur="500"/>
                                        <p:tgtEl>
                                          <p:spTgt spid="56"/>
                                        </p:tgtEl>
                                      </p:cBhvr>
                                    </p:animEffect>
                                    <p:set>
                                      <p:cBhvr>
                                        <p:cTn id="61" dur="1" fill="hold">
                                          <p:stCondLst>
                                            <p:cond delay="499"/>
                                          </p:stCondLst>
                                        </p:cTn>
                                        <p:tgtEl>
                                          <p:spTgt spid="56"/>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51"/>
                                        </p:tgtEl>
                                      </p:cBhvr>
                                    </p:animEffect>
                                    <p:set>
                                      <p:cBhvr>
                                        <p:cTn id="64"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build="p"/>
      <p:bldP spid="53" grpId="0" animBg="1"/>
      <p:bldP spid="53" grpId="1" animBg="1"/>
      <p:bldP spid="54" grpId="0" animBg="1"/>
      <p:bldP spid="54" grpId="1" animBg="1"/>
      <p:bldP spid="55" grpId="0" animBg="1"/>
      <p:bldP spid="55" grpId="1" animBg="1"/>
      <p:bldP spid="56" grpId="0" animBg="1"/>
      <p:bldP spid="5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8158" y="3682180"/>
            <a:ext cx="1661674" cy="523220"/>
          </a:xfrm>
          <a:prstGeom prst="rect">
            <a:avLst/>
          </a:prstGeom>
          <a:solidFill>
            <a:srgbClr val="89B9FF"/>
          </a:solidFill>
          <a:ln w="12700">
            <a:noFill/>
            <a:prstDash val="dash"/>
          </a:ln>
        </p:spPr>
        <p:txBody>
          <a:bodyPr wrap="square" rtlCol="0">
            <a:spAutoFit/>
          </a:bodyPr>
          <a:lstStyle/>
          <a:p>
            <a:pPr algn="ctr"/>
            <a:r>
              <a:rPr lang="zh-CN" altLang="en-US" sz="2800" dirty="0">
                <a:solidFill>
                  <a:prstClr val="white"/>
                </a:solidFill>
                <a:latin typeface="微软雅黑" pitchFamily="34" charset="-122"/>
                <a:ea typeface="微软雅黑" pitchFamily="34" charset="-122"/>
              </a:rPr>
              <a:t>前言</a:t>
            </a:r>
          </a:p>
        </p:txBody>
      </p:sp>
      <p:cxnSp>
        <p:nvCxnSpPr>
          <p:cNvPr id="3" name="直接连接符 2"/>
          <p:cNvCxnSpPr/>
          <p:nvPr/>
        </p:nvCxnSpPr>
        <p:spPr>
          <a:xfrm>
            <a:off x="1214966" y="287688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7544" y="354953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66202" y="432372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6" name="TextBox 5"/>
          <p:cNvSpPr txBox="1"/>
          <p:nvPr/>
        </p:nvSpPr>
        <p:spPr>
          <a:xfrm>
            <a:off x="467544" y="1916832"/>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0</a:t>
            </a:r>
            <a:endParaRPr lang="zh-CN" altLang="en-US" sz="13800" dirty="0">
              <a:solidFill>
                <a:srgbClr val="969696"/>
              </a:solidFill>
              <a:latin typeface="Serif Black" pitchFamily="2" charset="0"/>
              <a:ea typeface="DFKai-SB" pitchFamily="65" charset="-120"/>
            </a:endParaRPr>
          </a:p>
        </p:txBody>
      </p:sp>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67436" y="1819809"/>
            <a:ext cx="4176464" cy="1323439"/>
          </a:xfrm>
          <a:prstGeom prst="rect">
            <a:avLst/>
          </a:prstGeom>
        </p:spPr>
        <p:txBody>
          <a:bodyPr wrap="square">
            <a:spAutoFit/>
          </a:bodyPr>
          <a:lstStyle/>
          <a:p>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我们都知道</a:t>
            </a:r>
            <a:r>
              <a:rPr lang="zh-CN" altLang="en-US" sz="2000" dirty="0" smtClean="0">
                <a:solidFill>
                  <a:srgbClr val="FF0000"/>
                </a:solidFill>
                <a:latin typeface="微软雅黑" pitchFamily="34" charset="-122"/>
                <a:ea typeface="微软雅黑" pitchFamily="34" charset="-122"/>
              </a:rPr>
              <a:t>数据</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data</a:t>
            </a:r>
            <a:r>
              <a:rPr lang="zh-CN" altLang="en-US" sz="2000" dirty="0">
                <a:latin typeface="微软雅黑" pitchFamily="34" charset="-122"/>
                <a:ea typeface="微软雅黑" pitchFamily="34" charset="-122"/>
              </a:rPr>
              <a:t>）是对客观事物的符号表示</a:t>
            </a:r>
            <a:r>
              <a:rPr lang="zh-CN" altLang="en-US" sz="2000" dirty="0" smtClean="0">
                <a:latin typeface="微软雅黑" pitchFamily="34" charset="-122"/>
                <a:ea typeface="微软雅黑" pitchFamily="34" charset="-122"/>
              </a:rPr>
              <a:t>，是用于</a:t>
            </a:r>
            <a:r>
              <a:rPr lang="zh-CN" altLang="en-US" sz="2000" dirty="0">
                <a:latin typeface="微软雅黑" pitchFamily="34" charset="-122"/>
                <a:ea typeface="微软雅黑" pitchFamily="34" charset="-122"/>
              </a:rPr>
              <a:t>表示客观事物的未经加工的</a:t>
            </a:r>
            <a:r>
              <a:rPr lang="zh-CN" altLang="en-US" sz="2000" dirty="0" smtClean="0">
                <a:latin typeface="微软雅黑" pitchFamily="34" charset="-122"/>
                <a:ea typeface="微软雅黑" pitchFamily="34" charset="-122"/>
              </a:rPr>
              <a:t>原始</a:t>
            </a:r>
            <a:r>
              <a:rPr lang="zh-CN" altLang="en-US" sz="2000" dirty="0">
                <a:latin typeface="微软雅黑" pitchFamily="34" charset="-122"/>
                <a:ea typeface="微软雅黑" pitchFamily="34" charset="-122"/>
              </a:rPr>
              <a:t>素材，如图形符号、数字、字母等。</a:t>
            </a:r>
            <a:endParaRPr lang="en-US" altLang="zh-CN" sz="2000" dirty="0" smtClean="0">
              <a:solidFill>
                <a:srgbClr val="000000"/>
              </a:solidFill>
              <a:latin typeface="微软雅黑" pitchFamily="34" charset="-122"/>
              <a:ea typeface="微软雅黑" pitchFamily="34" charset="-122"/>
            </a:endParaRPr>
          </a:p>
        </p:txBody>
      </p:sp>
      <p:cxnSp>
        <p:nvCxnSpPr>
          <p:cNvPr id="10" name="直接连接符 9"/>
          <p:cNvCxnSpPr/>
          <p:nvPr/>
        </p:nvCxnSpPr>
        <p:spPr>
          <a:xfrm>
            <a:off x="3707904" y="2222862"/>
            <a:ext cx="0" cy="2646298"/>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3683" t="13977" r="12514" b="3795"/>
          <a:stretch/>
        </p:blipFill>
        <p:spPr bwMode="auto">
          <a:xfrm>
            <a:off x="3923928" y="3397980"/>
            <a:ext cx="3672409" cy="19032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214678" y="2721114"/>
            <a:ext cx="4679486" cy="707886"/>
          </a:xfrm>
          <a:prstGeom prst="rect">
            <a:avLst/>
          </a:prstGeom>
          <a:noFill/>
        </p:spPr>
        <p:txBody>
          <a:bodyPr wrap="none" rtlCol="0">
            <a:spAutoFit/>
          </a:bodyPr>
          <a:lstStyle/>
          <a:p>
            <a:r>
              <a:rPr lang="zh-CN" altLang="en-US" sz="3200" dirty="0" smtClean="0">
                <a:latin typeface="微软雅黑" pitchFamily="34" charset="-122"/>
                <a:ea typeface="微软雅黑" pitchFamily="34" charset="-122"/>
              </a:rPr>
              <a:t>“大数据”</a:t>
            </a:r>
            <a:r>
              <a:rPr lang="en-US" altLang="zh-CN" sz="4000" b="1" dirty="0" smtClean="0">
                <a:solidFill>
                  <a:srgbClr val="00B0F0"/>
                </a:solidFill>
                <a:latin typeface="微软雅黑" pitchFamily="34" charset="-122"/>
                <a:ea typeface="微软雅黑" pitchFamily="34" charset="-122"/>
              </a:rPr>
              <a:t>=</a:t>
            </a:r>
            <a:r>
              <a:rPr lang="zh-CN" altLang="en-US" sz="3200" dirty="0" smtClean="0">
                <a:latin typeface="微软雅黑" pitchFamily="34" charset="-122"/>
                <a:ea typeface="微软雅黑" pitchFamily="34" charset="-122"/>
              </a:rPr>
              <a:t>“大”数据</a:t>
            </a:r>
            <a:endParaRPr lang="zh-CN" altLang="en-US" sz="3200" b="1" dirty="0">
              <a:solidFill>
                <a:srgbClr val="FF0000"/>
              </a:solidFill>
              <a:latin typeface="微软雅黑" pitchFamily="34" charset="-122"/>
              <a:ea typeface="微软雅黑" pitchFamily="34" charset="-122"/>
            </a:endParaRPr>
          </a:p>
        </p:txBody>
      </p:sp>
      <p:sp>
        <p:nvSpPr>
          <p:cNvPr id="13" name="矩形 12"/>
          <p:cNvSpPr/>
          <p:nvPr/>
        </p:nvSpPr>
        <p:spPr>
          <a:xfrm>
            <a:off x="7786710" y="2462751"/>
            <a:ext cx="1210588" cy="1323439"/>
          </a:xfrm>
          <a:prstGeom prst="rect">
            <a:avLst/>
          </a:prstGeom>
        </p:spPr>
        <p:txBody>
          <a:bodyPr wrap="none">
            <a:spAutoFit/>
          </a:bodyPr>
          <a:lstStyle/>
          <a:p>
            <a:r>
              <a:rPr lang="zh-CN" altLang="en-US" sz="8000" b="1" dirty="0" smtClean="0">
                <a:solidFill>
                  <a:srgbClr val="FF0000"/>
                </a:solidFill>
                <a:latin typeface="微软雅黑" pitchFamily="34" charset="-122"/>
                <a:ea typeface="微软雅黑" pitchFamily="34" charset="-122"/>
              </a:rPr>
              <a:t>？</a:t>
            </a:r>
            <a:endParaRPr lang="zh-CN" altLang="en-US" sz="8000" dirty="0"/>
          </a:p>
        </p:txBody>
      </p:sp>
    </p:spTree>
    <p:extLst>
      <p:ext uri="{BB962C8B-B14F-4D97-AF65-F5344CB8AC3E}">
        <p14:creationId xmlns="" xmlns:p14="http://schemas.microsoft.com/office/powerpoint/2010/main" val="384410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6146"/>
                                        </p:tgtEl>
                                        <p:attrNameLst>
                                          <p:attrName>style.visibility</p:attrName>
                                        </p:attrNameLst>
                                      </p:cBhvr>
                                      <p:to>
                                        <p:strVal val="visible"/>
                                      </p:to>
                                    </p:set>
                                    <p:animEffect transition="in" filter="wipe(down)">
                                      <p:cBhvr>
                                        <p:cTn id="37" dur="500"/>
                                        <p:tgtEl>
                                          <p:spTgt spid="61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6146"/>
                                        </p:tgtEl>
                                      </p:cBhvr>
                                    </p:animEffect>
                                    <p:set>
                                      <p:cBhvr>
                                        <p:cTn id="48" dur="1" fill="hold">
                                          <p:stCondLst>
                                            <p:cond delay="499"/>
                                          </p:stCondLst>
                                        </p:cTn>
                                        <p:tgtEl>
                                          <p:spTgt spid="6146"/>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par>
                          <p:cTn id="53" fill="hold">
                            <p:stCondLst>
                              <p:cond delay="1000"/>
                            </p:stCondLst>
                            <p:childTnLst>
                              <p:par>
                                <p:cTn id="54" presetID="26"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80">
                                          <p:stCondLst>
                                            <p:cond delay="0"/>
                                          </p:stCondLst>
                                        </p:cTn>
                                        <p:tgtEl>
                                          <p:spTgt spid="13"/>
                                        </p:tgtEl>
                                      </p:cBhvr>
                                    </p:animEffect>
                                    <p:anim calcmode="lin" valueType="num">
                                      <p:cBhvr>
                                        <p:cTn id="5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gtEl>
                                      </p:cBhvr>
                                      <p:to x="100000" y="60000"/>
                                    </p:animScale>
                                    <p:animScale>
                                      <p:cBhvr>
                                        <p:cTn id="63" dur="166" decel="50000">
                                          <p:stCondLst>
                                            <p:cond delay="676"/>
                                          </p:stCondLst>
                                        </p:cTn>
                                        <p:tgtEl>
                                          <p:spTgt spid="13"/>
                                        </p:tgtEl>
                                      </p:cBhvr>
                                      <p:to x="100000" y="100000"/>
                                    </p:animScale>
                                    <p:animScale>
                                      <p:cBhvr>
                                        <p:cTn id="64" dur="26">
                                          <p:stCondLst>
                                            <p:cond delay="1312"/>
                                          </p:stCondLst>
                                        </p:cTn>
                                        <p:tgtEl>
                                          <p:spTgt spid="13"/>
                                        </p:tgtEl>
                                      </p:cBhvr>
                                      <p:to x="100000" y="80000"/>
                                    </p:animScale>
                                    <p:animScale>
                                      <p:cBhvr>
                                        <p:cTn id="65" dur="166" decel="50000">
                                          <p:stCondLst>
                                            <p:cond delay="1338"/>
                                          </p:stCondLst>
                                        </p:cTn>
                                        <p:tgtEl>
                                          <p:spTgt spid="13"/>
                                        </p:tgtEl>
                                      </p:cBhvr>
                                      <p:to x="100000" y="100000"/>
                                    </p:animScale>
                                    <p:animScale>
                                      <p:cBhvr>
                                        <p:cTn id="66" dur="26">
                                          <p:stCondLst>
                                            <p:cond delay="1642"/>
                                          </p:stCondLst>
                                        </p:cTn>
                                        <p:tgtEl>
                                          <p:spTgt spid="13"/>
                                        </p:tgtEl>
                                      </p:cBhvr>
                                      <p:to x="100000" y="90000"/>
                                    </p:animScale>
                                    <p:animScale>
                                      <p:cBhvr>
                                        <p:cTn id="67" dur="166" decel="50000">
                                          <p:stCondLst>
                                            <p:cond delay="1668"/>
                                          </p:stCondLst>
                                        </p:cTn>
                                        <p:tgtEl>
                                          <p:spTgt spid="13"/>
                                        </p:tgtEl>
                                      </p:cBhvr>
                                      <p:to x="100000" y="100000"/>
                                    </p:animScale>
                                    <p:animScale>
                                      <p:cBhvr>
                                        <p:cTn id="68" dur="26">
                                          <p:stCondLst>
                                            <p:cond delay="1808"/>
                                          </p:stCondLst>
                                        </p:cTn>
                                        <p:tgtEl>
                                          <p:spTgt spid="13"/>
                                        </p:tgtEl>
                                      </p:cBhvr>
                                      <p:to x="100000" y="95000"/>
                                    </p:animScale>
                                    <p:animScale>
                                      <p:cBhvr>
                                        <p:cTn id="69"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9" grpId="1"/>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127"/>
          <p:cNvSpPr>
            <a:spLocks/>
          </p:cNvSpPr>
          <p:nvPr/>
        </p:nvSpPr>
        <p:spPr bwMode="auto">
          <a:xfrm>
            <a:off x="1928794" y="262574"/>
            <a:ext cx="3429024"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大数据处理工具</a:t>
            </a:r>
            <a:endParaRPr lang="zh-CN" altLang="en-US" sz="2800" b="1" dirty="0">
              <a:solidFill>
                <a:srgbClr val="3B8AFF"/>
              </a:solidFill>
              <a:latin typeface="微软雅黑" pitchFamily="34" charset="-122"/>
              <a:ea typeface="微软雅黑" pitchFamily="34" charset="-122"/>
            </a:endParaRPr>
          </a:p>
        </p:txBody>
      </p:sp>
      <p:sp>
        <p:nvSpPr>
          <p:cNvPr id="14" name="内容占位符 2"/>
          <p:cNvSpPr txBox="1">
            <a:spLocks/>
          </p:cNvSpPr>
          <p:nvPr/>
        </p:nvSpPr>
        <p:spPr bwMode="auto">
          <a:xfrm>
            <a:off x="228934" y="1436689"/>
            <a:ext cx="8272155" cy="1063618"/>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大数据处理工具主要为</a:t>
            </a:r>
            <a:r>
              <a:rPr kumimoji="0" lang="en-US" altLang="zh-CN" sz="1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Hadoop</a:t>
            </a:r>
            <a:r>
              <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和</a:t>
            </a:r>
            <a:r>
              <a:rPr kumimoji="0" lang="en-US" altLang="zh-CN" sz="1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MapReduce</a:t>
            </a:r>
            <a:r>
              <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，除此之外还有很多针对大数据的处理工具。这些工具有些是完整的处理平台，有些则是专门针对特定的大数据处理应用。下表归纳总结了现今一些</a:t>
            </a:r>
            <a:r>
              <a:rPr kumimoji="0" lang="zh-CN" altLang="en-US" sz="1400" b="0" i="0" u="none" strike="noStrike" kern="1200" cap="none" spc="0" normalizeH="0" baseline="0" noProof="0" dirty="0" smtClean="0">
                <a:ln>
                  <a:noFill/>
                </a:ln>
                <a:solidFill>
                  <a:srgbClr val="FF0000"/>
                </a:solidFill>
                <a:effectLst/>
                <a:uLnTx/>
                <a:uFillTx/>
                <a:latin typeface="微软雅黑" pitchFamily="34" charset="-122"/>
                <a:ea typeface="微软雅黑" pitchFamily="34" charset="-122"/>
              </a:rPr>
              <a:t>主流的处理平台和工具</a:t>
            </a:r>
            <a:r>
              <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，这些平台和工具或是已经投入商业使用，或是开源软件。在已经投入商业使用的产品中，绝大部分也是在</a:t>
            </a:r>
            <a:r>
              <a:rPr kumimoji="0" lang="en-US" altLang="zh-CN" sz="1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Hadoop</a:t>
            </a:r>
            <a:r>
              <a:rPr kumimoji="0" lang="en-US" altLang="zh-CN"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基础上进行功能扩展，或者提供与</a:t>
            </a:r>
            <a:r>
              <a:rPr kumimoji="0" lang="en-US" altLang="zh-CN" sz="1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Hadoop</a:t>
            </a:r>
            <a:r>
              <a:rPr kumimoji="0" lang="zh-CN" altLang="en-US" sz="1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的数据接口。</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pic>
        <p:nvPicPr>
          <p:cNvPr id="1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t="6866"/>
          <a:stretch>
            <a:fillRect/>
          </a:stretch>
        </p:blipFill>
        <p:spPr bwMode="auto">
          <a:xfrm>
            <a:off x="1046098" y="3092713"/>
            <a:ext cx="6812050" cy="31223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617822" y="6286520"/>
            <a:ext cx="1454244" cy="261610"/>
          </a:xfrm>
          <a:prstGeom prst="rect">
            <a:avLst/>
          </a:prstGeom>
          <a:noFill/>
        </p:spPr>
        <p:txBody>
          <a:bodyPr wrap="none" rtlCol="0">
            <a:spAutoFit/>
          </a:bodyPr>
          <a:lstStyle/>
          <a:p>
            <a:r>
              <a:rPr lang="zh-CN" altLang="en-US" sz="1100" dirty="0" smtClean="0">
                <a:latin typeface="微软雅黑" pitchFamily="34" charset="-122"/>
                <a:ea typeface="微软雅黑" pitchFamily="34" charset="-122"/>
              </a:rPr>
              <a:t>图：大数据工具列表</a:t>
            </a:r>
            <a:endParaRPr lang="zh-CN" altLang="en-US" sz="1100" dirty="0">
              <a:latin typeface="微软雅黑" pitchFamily="34" charset="-122"/>
              <a:ea typeface="微软雅黑" pitchFamily="34" charset="-122"/>
            </a:endParaRPr>
          </a:p>
        </p:txBody>
      </p:sp>
    </p:spTree>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8158" y="3682180"/>
            <a:ext cx="2030834"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特征及趋势</a:t>
            </a:r>
            <a:endParaRPr lang="zh-CN" altLang="en-US" sz="2800" dirty="0">
              <a:solidFill>
                <a:prstClr val="white"/>
              </a:solidFill>
              <a:latin typeface="微软雅黑" pitchFamily="34" charset="-122"/>
              <a:ea typeface="微软雅黑" pitchFamily="34" charset="-122"/>
            </a:endParaRPr>
          </a:p>
        </p:txBody>
      </p:sp>
      <p:cxnSp>
        <p:nvCxnSpPr>
          <p:cNvPr id="3" name="直接连接符 2"/>
          <p:cNvCxnSpPr/>
          <p:nvPr/>
        </p:nvCxnSpPr>
        <p:spPr>
          <a:xfrm>
            <a:off x="1214966" y="287688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7544" y="354953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66202" y="432372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6" name="TextBox 5"/>
          <p:cNvSpPr txBox="1"/>
          <p:nvPr/>
        </p:nvSpPr>
        <p:spPr>
          <a:xfrm>
            <a:off x="467544" y="2293129"/>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2</a:t>
            </a:r>
            <a:endParaRPr lang="zh-CN" altLang="en-US" sz="13800" dirty="0">
              <a:solidFill>
                <a:srgbClr val="969696"/>
              </a:solidFill>
              <a:latin typeface="Serif Black" pitchFamily="2" charset="0"/>
              <a:ea typeface="DFKai-SB" pitchFamily="65" charset="-120"/>
            </a:endParaRPr>
          </a:p>
        </p:txBody>
      </p:sp>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2384755" y="3546011"/>
            <a:ext cx="2646298" cy="1588"/>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23595" y="2059536"/>
            <a:ext cx="5159137"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大量的数据就是大数据吗？</a:t>
            </a:r>
            <a:endParaRPr lang="zh-CN" altLang="en-US" sz="2000" dirty="0">
              <a:latin typeface="微软雅黑" pitchFamily="34" charset="-122"/>
              <a:ea typeface="微软雅黑" pitchFamily="34" charset="-122"/>
            </a:endParaRPr>
          </a:p>
        </p:txBody>
      </p:sp>
      <p:grpSp>
        <p:nvGrpSpPr>
          <p:cNvPr id="11" name="组合 10"/>
          <p:cNvGrpSpPr/>
          <p:nvPr/>
        </p:nvGrpSpPr>
        <p:grpSpPr>
          <a:xfrm>
            <a:off x="4284538" y="3167424"/>
            <a:ext cx="4002238" cy="1618898"/>
            <a:chOff x="4355976" y="3167424"/>
            <a:chExt cx="2520280" cy="1629728"/>
          </a:xfrm>
        </p:grpSpPr>
        <p:sp>
          <p:nvSpPr>
            <p:cNvPr id="15" name="TextBox 14"/>
            <p:cNvSpPr txBox="1"/>
            <p:nvPr/>
          </p:nvSpPr>
          <p:spPr>
            <a:xfrm>
              <a:off x="4499992" y="3221360"/>
              <a:ext cx="2376264" cy="1289905"/>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大数据不仅仅是大量的数据，如果非要我们把大数据和数据区分开来，那么就是大数据具备</a:t>
              </a:r>
              <a:r>
                <a:rPr lang="en-US" altLang="zh-CN" dirty="0" err="1" smtClean="0">
                  <a:latin typeface="微软雅黑" pitchFamily="34" charset="-122"/>
                  <a:ea typeface="微软雅黑" pitchFamily="34" charset="-122"/>
                </a:rPr>
                <a:t>4V</a:t>
              </a:r>
              <a:r>
                <a:rPr lang="zh-CN" altLang="en-US" dirty="0" smtClean="0">
                  <a:latin typeface="微软雅黑" pitchFamily="34" charset="-122"/>
                  <a:ea typeface="微软雅黑" pitchFamily="34" charset="-122"/>
                </a:rPr>
                <a:t>特征。</a:t>
              </a:r>
              <a:endParaRPr lang="zh-CN" altLang="en-US" dirty="0">
                <a:latin typeface="微软雅黑" pitchFamily="34" charset="-122"/>
                <a:ea typeface="微软雅黑" pitchFamily="34" charset="-122"/>
              </a:endParaRPr>
            </a:p>
          </p:txBody>
        </p:sp>
        <p:sp>
          <p:nvSpPr>
            <p:cNvPr id="17" name="圆角矩形 1"/>
            <p:cNvSpPr>
              <a:spLocks noChangeArrowheads="1"/>
            </p:cNvSpPr>
            <p:nvPr/>
          </p:nvSpPr>
          <p:spPr bwMode="auto">
            <a:xfrm>
              <a:off x="4355976" y="3167424"/>
              <a:ext cx="2448272" cy="1629728"/>
            </a:xfrm>
            <a:prstGeom prst="roundRect">
              <a:avLst>
                <a:gd name="adj" fmla="val 16667"/>
              </a:avLst>
            </a:prstGeom>
            <a:noFill/>
            <a:ln w="28575" algn="ctr">
              <a:solidFill>
                <a:srgbClr val="00A7E2"/>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latin typeface="微软雅黑" pitchFamily="34" charset="-122"/>
                <a:ea typeface="微软雅黑" pitchFamily="34" charset="-122"/>
              </a:endParaRPr>
            </a:p>
          </p:txBody>
        </p:sp>
      </p:grpSp>
    </p:spTree>
    <p:extLst>
      <p:ext uri="{BB962C8B-B14F-4D97-AF65-F5344CB8AC3E}">
        <p14:creationId xmlns="" xmlns:p14="http://schemas.microsoft.com/office/powerpoint/2010/main" val="2707299981"/>
      </p:ext>
    </p:extLst>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14:presetBounceEnd="64000">
                                      <p:stCondLst>
                                        <p:cond delay="0"/>
                                      </p:stCondLst>
                                      <p:childTnLst>
                                        <p:animMotion origin="layout" path="M 3.61111E-6 2.22222E-6 L 0.43698 0.00389 " pathEditMode="relative" rAng="0" ptsTypes="AA" p14:bounceEnd="64000">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9422" y="1357298"/>
            <a:ext cx="8035982" cy="4599014"/>
            <a:chOff x="0" y="0"/>
            <a:chExt cx="5034" cy="2987"/>
          </a:xfrm>
        </p:grpSpPr>
        <p:pic>
          <p:nvPicPr>
            <p:cNvPr id="3" name="AutoShape 127"/>
            <p:cNvPicPr>
              <a:picLocks noChangeArrowheads="1"/>
            </p:cNvPicPr>
            <p:nvPr/>
          </p:nvPicPr>
          <p:blipFill>
            <a:blip r:embed="rId2"/>
            <a:srcRect/>
            <a:stretch>
              <a:fillRect/>
            </a:stretch>
          </p:blipFill>
          <p:spPr bwMode="auto">
            <a:xfrm>
              <a:off x="0" y="0"/>
              <a:ext cx="5034" cy="2987"/>
            </a:xfrm>
            <a:prstGeom prst="rect">
              <a:avLst/>
            </a:prstGeom>
            <a:noFill/>
            <a:ln w="9525">
              <a:noFill/>
              <a:miter lim="800000"/>
              <a:headEnd/>
              <a:tailEnd/>
            </a:ln>
          </p:spPr>
        </p:pic>
        <p:sp>
          <p:nvSpPr>
            <p:cNvPr id="4" name="Text Box 4"/>
            <p:cNvSpPr txBox="1">
              <a:spLocks noChangeArrowheads="1"/>
            </p:cNvSpPr>
            <p:nvPr/>
          </p:nvSpPr>
          <p:spPr bwMode="auto">
            <a:xfrm>
              <a:off x="106" y="103"/>
              <a:ext cx="4713" cy="2664"/>
            </a:xfrm>
            <a:prstGeom prst="rect">
              <a:avLst/>
            </a:prstGeom>
            <a:noFill/>
            <a:ln w="9525">
              <a:noFill/>
              <a:miter lim="800000"/>
              <a:headEnd/>
              <a:tailEnd/>
            </a:ln>
          </p:spPr>
          <p:txBody>
            <a:bodyPr wrap="none" lIns="72000" tIns="0" rIns="72000" bIns="0" anchor="ctr"/>
            <a:lstStyle/>
            <a:p>
              <a:pPr algn="ctr" latinLnBrk="0"/>
              <a:endParaRPr lang="ko-KR" altLang="en-US" sz="2000" b="1">
                <a:solidFill>
                  <a:schemeClr val="bg1"/>
                </a:solidFill>
                <a:latin typeface="Times New Roman" pitchFamily="18" charset="0"/>
                <a:cs typeface="Times New Roman" pitchFamily="18" charset="0"/>
              </a:endParaRPr>
            </a:p>
          </p:txBody>
        </p:sp>
      </p:grpSp>
      <p:grpSp>
        <p:nvGrpSpPr>
          <p:cNvPr id="5" name="组合 4"/>
          <p:cNvGrpSpPr/>
          <p:nvPr/>
        </p:nvGrpSpPr>
        <p:grpSpPr>
          <a:xfrm>
            <a:off x="1135819" y="1698349"/>
            <a:ext cx="7127978" cy="4275551"/>
            <a:chOff x="755650" y="1846263"/>
            <a:chExt cx="7888316" cy="4408351"/>
          </a:xfrm>
        </p:grpSpPr>
        <p:sp>
          <p:nvSpPr>
            <p:cNvPr id="6" name="AutoShape 44"/>
            <p:cNvSpPr>
              <a:spLocks noChangeArrowheads="1"/>
            </p:cNvSpPr>
            <p:nvPr/>
          </p:nvSpPr>
          <p:spPr bwMode="auto">
            <a:xfrm>
              <a:off x="4716463" y="1846263"/>
              <a:ext cx="3887787" cy="1871662"/>
            </a:xfrm>
            <a:prstGeom prst="roundRect">
              <a:avLst>
                <a:gd name="adj" fmla="val 8579"/>
              </a:avLst>
            </a:prstGeom>
            <a:gradFill rotWithShape="1">
              <a:gsLst>
                <a:gs pos="0">
                  <a:srgbClr val="B7DEE8"/>
                </a:gs>
                <a:gs pos="100000">
                  <a:srgbClr val="FFFFFF"/>
                </a:gs>
              </a:gsLst>
              <a:lin ang="5400000" scaled="1"/>
            </a:gradFill>
            <a:ln w="19050">
              <a:solidFill>
                <a:srgbClr val="FFFFFF"/>
              </a:solidFill>
              <a:round/>
              <a:headEnd/>
              <a:tailEnd/>
            </a:ln>
          </p:spPr>
          <p:txBody>
            <a:bodyPr wrap="none" lIns="342000" tIns="36000" bIns="36000" anchor="ctr"/>
            <a:lstStyle/>
            <a:p>
              <a:endParaRPr lang="ko-KR" altLang="en-US">
                <a:solidFill>
                  <a:srgbClr val="333333"/>
                </a:solidFill>
                <a:latin typeface="HY헤드라인M" pitchFamily="2" charset="-127"/>
                <a:ea typeface="HY헤드라인M" pitchFamily="2" charset="-127"/>
              </a:endParaRPr>
            </a:p>
          </p:txBody>
        </p:sp>
        <p:sp>
          <p:nvSpPr>
            <p:cNvPr id="7" name="AutoShape 45"/>
            <p:cNvSpPr>
              <a:spLocks noChangeArrowheads="1"/>
            </p:cNvSpPr>
            <p:nvPr/>
          </p:nvSpPr>
          <p:spPr bwMode="auto">
            <a:xfrm>
              <a:off x="755650" y="1846263"/>
              <a:ext cx="3817938" cy="1871662"/>
            </a:xfrm>
            <a:prstGeom prst="roundRect">
              <a:avLst>
                <a:gd name="adj" fmla="val 8579"/>
              </a:avLst>
            </a:prstGeom>
            <a:gradFill rotWithShape="1">
              <a:gsLst>
                <a:gs pos="0">
                  <a:srgbClr val="B7DEE8"/>
                </a:gs>
                <a:gs pos="100000">
                  <a:srgbClr val="FFFFFF"/>
                </a:gs>
              </a:gsLst>
              <a:lin ang="5400000" scaled="1"/>
            </a:gradFill>
            <a:ln w="19050">
              <a:solidFill>
                <a:srgbClr val="FFFFFF"/>
              </a:solidFill>
              <a:round/>
              <a:headEnd/>
              <a:tailEnd/>
            </a:ln>
          </p:spPr>
          <p:txBody>
            <a:bodyPr wrap="none" lIns="342000" tIns="36000" bIns="36000" anchor="ctr"/>
            <a:lstStyle/>
            <a:p>
              <a:endParaRPr lang="ko-KR" altLang="en-US">
                <a:solidFill>
                  <a:srgbClr val="333333"/>
                </a:solidFill>
                <a:latin typeface="HY헤드라인M" pitchFamily="2" charset="-127"/>
                <a:ea typeface="HY헤드라인M" pitchFamily="2" charset="-127"/>
              </a:endParaRPr>
            </a:p>
          </p:txBody>
        </p:sp>
        <p:sp>
          <p:nvSpPr>
            <p:cNvPr id="9" name="AutoShape 47"/>
            <p:cNvSpPr>
              <a:spLocks noChangeArrowheads="1"/>
            </p:cNvSpPr>
            <p:nvPr/>
          </p:nvSpPr>
          <p:spPr bwMode="auto">
            <a:xfrm>
              <a:off x="4716463" y="3863975"/>
              <a:ext cx="3887787" cy="1871663"/>
            </a:xfrm>
            <a:prstGeom prst="roundRect">
              <a:avLst>
                <a:gd name="adj" fmla="val 8579"/>
              </a:avLst>
            </a:prstGeom>
            <a:gradFill rotWithShape="1">
              <a:gsLst>
                <a:gs pos="0">
                  <a:srgbClr val="B7DEE8"/>
                </a:gs>
                <a:gs pos="100000">
                  <a:srgbClr val="FFFFFF"/>
                </a:gs>
              </a:gsLst>
              <a:lin ang="5400000" scaled="1"/>
            </a:gradFill>
            <a:ln w="19050">
              <a:solidFill>
                <a:srgbClr val="FFFFFF"/>
              </a:solidFill>
              <a:round/>
              <a:headEnd/>
              <a:tailEnd/>
            </a:ln>
          </p:spPr>
          <p:txBody>
            <a:bodyPr wrap="none" lIns="342000" tIns="36000" bIns="36000" anchor="ctr"/>
            <a:lstStyle/>
            <a:p>
              <a:endParaRPr lang="ko-KR" altLang="en-US">
                <a:solidFill>
                  <a:srgbClr val="333333"/>
                </a:solidFill>
                <a:latin typeface="HY헤드라인M" pitchFamily="2" charset="-127"/>
                <a:ea typeface="HY헤드라인M" pitchFamily="2" charset="-127"/>
              </a:endParaRPr>
            </a:p>
          </p:txBody>
        </p:sp>
        <p:sp>
          <p:nvSpPr>
            <p:cNvPr id="10" name="AutoShape 48"/>
            <p:cNvSpPr>
              <a:spLocks noChangeArrowheads="1"/>
            </p:cNvSpPr>
            <p:nvPr/>
          </p:nvSpPr>
          <p:spPr bwMode="auto">
            <a:xfrm>
              <a:off x="755650" y="3863975"/>
              <a:ext cx="3817938" cy="1871663"/>
            </a:xfrm>
            <a:prstGeom prst="roundRect">
              <a:avLst>
                <a:gd name="adj" fmla="val 8579"/>
              </a:avLst>
            </a:prstGeom>
            <a:gradFill rotWithShape="1">
              <a:gsLst>
                <a:gs pos="0">
                  <a:srgbClr val="B7DEE8"/>
                </a:gs>
                <a:gs pos="100000">
                  <a:srgbClr val="FFFFFF"/>
                </a:gs>
              </a:gsLst>
              <a:lin ang="5400000" scaled="1"/>
            </a:gradFill>
            <a:ln w="19050">
              <a:solidFill>
                <a:srgbClr val="FFFFFF"/>
              </a:solidFill>
              <a:round/>
              <a:headEnd/>
              <a:tailEnd/>
            </a:ln>
          </p:spPr>
          <p:txBody>
            <a:bodyPr wrap="none" lIns="342000" tIns="36000" bIns="36000" anchor="ctr"/>
            <a:lstStyle/>
            <a:p>
              <a:endParaRPr lang="ko-KR" altLang="en-US">
                <a:solidFill>
                  <a:srgbClr val="333333"/>
                </a:solidFill>
                <a:latin typeface="HY헤드라인M" pitchFamily="2" charset="-127"/>
                <a:ea typeface="HY헤드라인M" pitchFamily="2" charset="-127"/>
              </a:endParaRPr>
            </a:p>
          </p:txBody>
        </p:sp>
        <p:sp>
          <p:nvSpPr>
            <p:cNvPr id="14" name="Oval 52"/>
            <p:cNvSpPr>
              <a:spLocks noChangeArrowheads="1"/>
            </p:cNvSpPr>
            <p:nvPr/>
          </p:nvSpPr>
          <p:spPr bwMode="auto">
            <a:xfrm>
              <a:off x="2844800" y="1990725"/>
              <a:ext cx="3600450" cy="3600450"/>
            </a:xfrm>
            <a:prstGeom prst="ellipse">
              <a:avLst/>
            </a:prstGeom>
            <a:gradFill rotWithShape="1">
              <a:gsLst>
                <a:gs pos="0">
                  <a:schemeClr val="tx1">
                    <a:alpha val="50000"/>
                  </a:schemeClr>
                </a:gs>
                <a:gs pos="100000">
                  <a:schemeClr val="bg1">
                    <a:alpha val="0"/>
                  </a:schemeClr>
                </a:gs>
              </a:gsLst>
              <a:path path="shape">
                <a:fillToRect l="50000" t="50000" r="50000" b="50000"/>
              </a:path>
            </a:gradFill>
            <a:ln w="9525">
              <a:noFill/>
              <a:round/>
              <a:headEnd/>
              <a:tailEnd/>
            </a:ln>
          </p:spPr>
          <p:txBody>
            <a:bodyPr wrap="none" anchor="ctr"/>
            <a:lstStyle/>
            <a:p>
              <a:endParaRPr lang="ko-KR" altLang="en-US"/>
            </a:p>
          </p:txBody>
        </p:sp>
        <p:grpSp>
          <p:nvGrpSpPr>
            <p:cNvPr id="15" name="Group 14"/>
            <p:cNvGrpSpPr>
              <a:grpSpLocks/>
            </p:cNvGrpSpPr>
            <p:nvPr/>
          </p:nvGrpSpPr>
          <p:grpSpPr bwMode="auto">
            <a:xfrm>
              <a:off x="3243263" y="2378075"/>
              <a:ext cx="2640012" cy="2632075"/>
              <a:chOff x="0" y="0"/>
              <a:chExt cx="1663" cy="1658"/>
            </a:xfrm>
          </p:grpSpPr>
          <p:pic>
            <p:nvPicPr>
              <p:cNvPr id="23" name="Oval 54"/>
              <p:cNvPicPr>
                <a:picLocks noChangeArrowheads="1"/>
              </p:cNvPicPr>
              <p:nvPr/>
            </p:nvPicPr>
            <p:blipFill>
              <a:blip r:embed="rId3"/>
              <a:srcRect/>
              <a:stretch>
                <a:fillRect/>
              </a:stretch>
            </p:blipFill>
            <p:spPr bwMode="auto">
              <a:xfrm>
                <a:off x="0" y="0"/>
                <a:ext cx="1663" cy="1658"/>
              </a:xfrm>
              <a:prstGeom prst="rect">
                <a:avLst/>
              </a:prstGeom>
              <a:noFill/>
              <a:ln w="9525">
                <a:noFill/>
                <a:miter lim="800000"/>
                <a:headEnd/>
                <a:tailEnd/>
              </a:ln>
            </p:spPr>
          </p:pic>
          <p:sp>
            <p:nvSpPr>
              <p:cNvPr id="24" name="Text Box 16"/>
              <p:cNvSpPr txBox="1">
                <a:spLocks noChangeArrowheads="1"/>
              </p:cNvSpPr>
              <p:nvPr/>
            </p:nvSpPr>
            <p:spPr bwMode="auto">
              <a:xfrm rot="10800000">
                <a:off x="369" y="376"/>
                <a:ext cx="1031" cy="1026"/>
              </a:xfrm>
              <a:prstGeom prst="rect">
                <a:avLst/>
              </a:prstGeom>
              <a:noFill/>
              <a:ln w="9525">
                <a:noFill/>
                <a:miter lim="800000"/>
                <a:headEnd/>
                <a:tailEnd/>
              </a:ln>
            </p:spPr>
            <p:txBody>
              <a:bodyPr wrap="none" lIns="72000" tIns="0" rIns="72000" bIns="0" anchor="ctr"/>
              <a:lstStyle/>
              <a:p>
                <a:pPr algn="ctr" latinLnBrk="0"/>
                <a:endParaRPr lang="ko-KR" altLang="en-US" sz="2000" b="1">
                  <a:solidFill>
                    <a:schemeClr val="bg1"/>
                  </a:solidFill>
                  <a:latin typeface="Times New Roman" pitchFamily="18" charset="0"/>
                  <a:cs typeface="Times New Roman" pitchFamily="18" charset="0"/>
                </a:endParaRPr>
              </a:p>
            </p:txBody>
          </p:sp>
        </p:grpSp>
        <p:sp>
          <p:nvSpPr>
            <p:cNvPr id="16" name="Oval 55"/>
            <p:cNvSpPr>
              <a:spLocks noChangeArrowheads="1"/>
            </p:cNvSpPr>
            <p:nvPr/>
          </p:nvSpPr>
          <p:spPr bwMode="auto">
            <a:xfrm>
              <a:off x="3948113" y="2927350"/>
              <a:ext cx="388937" cy="385763"/>
            </a:xfrm>
            <a:prstGeom prst="ellipse">
              <a:avLst/>
            </a:prstGeom>
            <a:gradFill rotWithShape="1">
              <a:gsLst>
                <a:gs pos="0">
                  <a:schemeClr val="bg1"/>
                </a:gs>
                <a:gs pos="100000">
                  <a:srgbClr val="67ABF5">
                    <a:alpha val="0"/>
                  </a:srgbClr>
                </a:gs>
              </a:gsLst>
              <a:path path="shape">
                <a:fillToRect l="50000" t="50000" r="50000" b="50000"/>
              </a:path>
            </a:gradFill>
            <a:ln w="9525">
              <a:noFill/>
              <a:round/>
              <a:headEnd/>
              <a:tailEnd/>
            </a:ln>
          </p:spPr>
          <p:txBody>
            <a:bodyPr wrap="none" anchor="ctr"/>
            <a:lstStyle/>
            <a:p>
              <a:endParaRPr lang="ko-KR" altLang="en-US"/>
            </a:p>
          </p:txBody>
        </p:sp>
        <p:sp>
          <p:nvSpPr>
            <p:cNvPr id="17" name="Freeform 56"/>
            <p:cNvSpPr>
              <a:spLocks/>
            </p:cNvSpPr>
            <p:nvPr/>
          </p:nvSpPr>
          <p:spPr bwMode="auto">
            <a:xfrm>
              <a:off x="3613150" y="2674938"/>
              <a:ext cx="2073275" cy="692150"/>
            </a:xfrm>
            <a:custGeom>
              <a:avLst/>
              <a:gdLst>
                <a:gd name="T0" fmla="*/ 0 w 4756"/>
                <a:gd name="T1" fmla="*/ 2147483647 h 1576"/>
                <a:gd name="T2" fmla="*/ 2147483647 w 4756"/>
                <a:gd name="T3" fmla="*/ 2147483647 h 1576"/>
                <a:gd name="T4" fmla="*/ 2147483647 w 4756"/>
                <a:gd name="T5" fmla="*/ 2147483647 h 1576"/>
                <a:gd name="T6" fmla="*/ 2147483647 w 4756"/>
                <a:gd name="T7" fmla="*/ 2147483647 h 1576"/>
                <a:gd name="T8" fmla="*/ 2147483647 w 4756"/>
                <a:gd name="T9" fmla="*/ 2147483647 h 1576"/>
                <a:gd name="T10" fmla="*/ 2147483647 w 4756"/>
                <a:gd name="T11" fmla="*/ 2147483647 h 1576"/>
                <a:gd name="T12" fmla="*/ 2147483647 w 4756"/>
                <a:gd name="T13" fmla="*/ 2147483647 h 1576"/>
                <a:gd name="T14" fmla="*/ 2147483647 w 4756"/>
                <a:gd name="T15" fmla="*/ 2147483647 h 1576"/>
                <a:gd name="T16" fmla="*/ 2147483647 w 4756"/>
                <a:gd name="T17" fmla="*/ 2147483647 h 1576"/>
                <a:gd name="T18" fmla="*/ 2147483647 w 4756"/>
                <a:gd name="T19" fmla="*/ 2147483647 h 1576"/>
                <a:gd name="T20" fmla="*/ 2147483647 w 4756"/>
                <a:gd name="T21" fmla="*/ 2147483647 h 1576"/>
                <a:gd name="T22" fmla="*/ 2147483647 w 4756"/>
                <a:gd name="T23" fmla="*/ 2147483647 h 1576"/>
                <a:gd name="T24" fmla="*/ 2147483647 w 4756"/>
                <a:gd name="T25" fmla="*/ 2147483647 h 1576"/>
                <a:gd name="T26" fmla="*/ 2147483647 w 4756"/>
                <a:gd name="T27" fmla="*/ 2147483647 h 1576"/>
                <a:gd name="T28" fmla="*/ 2147483647 w 4756"/>
                <a:gd name="T29" fmla="*/ 2147483647 h 1576"/>
                <a:gd name="T30" fmla="*/ 2147483647 w 4756"/>
                <a:gd name="T31" fmla="*/ 2147483647 h 1576"/>
                <a:gd name="T32" fmla="*/ 2147483647 w 4756"/>
                <a:gd name="T33" fmla="*/ 2147483647 h 1576"/>
                <a:gd name="T34" fmla="*/ 2147483647 w 4756"/>
                <a:gd name="T35" fmla="*/ 2147483647 h 1576"/>
                <a:gd name="T36" fmla="*/ 2147483647 w 4756"/>
                <a:gd name="T37" fmla="*/ 2147483647 h 1576"/>
                <a:gd name="T38" fmla="*/ 2147483647 w 4756"/>
                <a:gd name="T39" fmla="*/ 2147483647 h 1576"/>
                <a:gd name="T40" fmla="*/ 2147483647 w 4756"/>
                <a:gd name="T41" fmla="*/ 2147483647 h 1576"/>
                <a:gd name="T42" fmla="*/ 2147483647 w 4756"/>
                <a:gd name="T43" fmla="*/ 2147483647 h 1576"/>
                <a:gd name="T44" fmla="*/ 2147483647 w 4756"/>
                <a:gd name="T45" fmla="*/ 2147483647 h 1576"/>
                <a:gd name="T46" fmla="*/ 2147483647 w 4756"/>
                <a:gd name="T47" fmla="*/ 2147483647 h 1576"/>
                <a:gd name="T48" fmla="*/ 2147483647 w 4756"/>
                <a:gd name="T49" fmla="*/ 0 h 1576"/>
                <a:gd name="T50" fmla="*/ 2147483647 w 4756"/>
                <a:gd name="T51" fmla="*/ 2147483647 h 1576"/>
                <a:gd name="T52" fmla="*/ 2147483647 w 4756"/>
                <a:gd name="T53" fmla="*/ 2147483647 h 1576"/>
                <a:gd name="T54" fmla="*/ 2147483647 w 4756"/>
                <a:gd name="T55" fmla="*/ 2147483647 h 1576"/>
                <a:gd name="T56" fmla="*/ 2147483647 w 4756"/>
                <a:gd name="T57" fmla="*/ 2147483647 h 1576"/>
                <a:gd name="T58" fmla="*/ 2147483647 w 4756"/>
                <a:gd name="T59" fmla="*/ 2147483647 h 1576"/>
                <a:gd name="T60" fmla="*/ 2147483647 w 4756"/>
                <a:gd name="T61" fmla="*/ 2147483647 h 1576"/>
                <a:gd name="T62" fmla="*/ 2147483647 w 4756"/>
                <a:gd name="T63" fmla="*/ 2147483647 h 1576"/>
                <a:gd name="T64" fmla="*/ 2147483647 w 4756"/>
                <a:gd name="T65" fmla="*/ 2147483647 h 1576"/>
                <a:gd name="T66" fmla="*/ 2147483647 w 4756"/>
                <a:gd name="T67" fmla="*/ 2147483647 h 1576"/>
                <a:gd name="T68" fmla="*/ 2147483647 w 4756"/>
                <a:gd name="T69" fmla="*/ 2147483647 h 1576"/>
                <a:gd name="T70" fmla="*/ 2147483647 w 4756"/>
                <a:gd name="T71" fmla="*/ 2147483647 h 1576"/>
                <a:gd name="T72" fmla="*/ 2147483647 w 4756"/>
                <a:gd name="T73" fmla="*/ 2147483647 h 1576"/>
                <a:gd name="T74" fmla="*/ 2147483647 w 4756"/>
                <a:gd name="T75" fmla="*/ 2147483647 h 1576"/>
                <a:gd name="T76" fmla="*/ 2147483647 w 4756"/>
                <a:gd name="T77" fmla="*/ 2147483647 h 1576"/>
                <a:gd name="T78" fmla="*/ 2147483647 w 4756"/>
                <a:gd name="T79" fmla="*/ 2147483647 h 1576"/>
                <a:gd name="T80" fmla="*/ 2147483647 w 4756"/>
                <a:gd name="T81" fmla="*/ 2147483647 h 1576"/>
                <a:gd name="T82" fmla="*/ 2147483647 w 4756"/>
                <a:gd name="T83" fmla="*/ 2147483647 h 1576"/>
                <a:gd name="T84" fmla="*/ 2147483647 w 4756"/>
                <a:gd name="T85" fmla="*/ 2147483647 h 1576"/>
                <a:gd name="T86" fmla="*/ 2147483647 w 4756"/>
                <a:gd name="T87" fmla="*/ 2147483647 h 1576"/>
                <a:gd name="T88" fmla="*/ 2147483647 w 4756"/>
                <a:gd name="T89" fmla="*/ 2147483647 h 1576"/>
                <a:gd name="T90" fmla="*/ 2147483647 w 4756"/>
                <a:gd name="T91" fmla="*/ 2147483647 h 1576"/>
                <a:gd name="T92" fmla="*/ 2147483647 w 4756"/>
                <a:gd name="T93" fmla="*/ 2147483647 h 1576"/>
                <a:gd name="T94" fmla="*/ 2147483647 w 4756"/>
                <a:gd name="T95" fmla="*/ 2147483647 h 1576"/>
                <a:gd name="T96" fmla="*/ 2147483647 w 4756"/>
                <a:gd name="T97" fmla="*/ 2147483647 h 157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56"/>
                <a:gd name="T148" fmla="*/ 0 h 1576"/>
                <a:gd name="T149" fmla="*/ 4756 w 4756"/>
                <a:gd name="T150" fmla="*/ 1576 h 157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767676">
                    <a:alpha val="0"/>
                  </a:srgbClr>
                </a:gs>
              </a:gsLst>
              <a:lin ang="5400000" scaled="1"/>
            </a:gradFill>
            <a:ln w="9525">
              <a:noFill/>
              <a:round/>
              <a:headEnd/>
              <a:tailEnd/>
            </a:ln>
          </p:spPr>
          <p:txBody>
            <a:bodyPr/>
            <a:lstStyle/>
            <a:p>
              <a:endParaRPr lang="zh-CN" altLang="en-US"/>
            </a:p>
          </p:txBody>
        </p:sp>
        <p:sp>
          <p:nvSpPr>
            <p:cNvPr id="18" name="Text Box 57"/>
            <p:cNvSpPr txBox="1">
              <a:spLocks noChangeArrowheads="1"/>
            </p:cNvSpPr>
            <p:nvPr/>
          </p:nvSpPr>
          <p:spPr bwMode="auto">
            <a:xfrm>
              <a:off x="4078183" y="3363116"/>
              <a:ext cx="1112650" cy="856808"/>
            </a:xfrm>
            <a:prstGeom prst="rect">
              <a:avLst/>
            </a:prstGeom>
            <a:noFill/>
            <a:ln w="9525">
              <a:noFill/>
              <a:miter lim="800000"/>
              <a:headEnd/>
              <a:tailEnd/>
            </a:ln>
          </p:spPr>
          <p:txBody>
            <a:bodyPr wrap="none">
              <a:spAutoFit/>
            </a:bodyPr>
            <a:lstStyle/>
            <a:p>
              <a:pPr algn="ctr"/>
              <a:r>
                <a:rPr lang="en-US" altLang="zh-CN" sz="4800" b="1" dirty="0" smtClean="0">
                  <a:solidFill>
                    <a:schemeClr val="bg1"/>
                  </a:solidFill>
                  <a:latin typeface="微软雅黑" pitchFamily="34" charset="-122"/>
                  <a:ea typeface="微软雅黑" pitchFamily="34" charset="-122"/>
                </a:rPr>
                <a:t>4V</a:t>
              </a:r>
              <a:endParaRPr lang="ko-KR" altLang="en-US" sz="4800" b="1" dirty="0">
                <a:solidFill>
                  <a:schemeClr val="bg1"/>
                </a:solidFill>
                <a:latin typeface="微软雅黑" pitchFamily="34" charset="-122"/>
              </a:endParaRPr>
            </a:p>
          </p:txBody>
        </p:sp>
        <p:sp>
          <p:nvSpPr>
            <p:cNvPr id="19" name="Text Box 58"/>
            <p:cNvSpPr txBox="1">
              <a:spLocks noChangeArrowheads="1"/>
            </p:cNvSpPr>
            <p:nvPr/>
          </p:nvSpPr>
          <p:spPr bwMode="auto">
            <a:xfrm>
              <a:off x="785786" y="3915512"/>
              <a:ext cx="3429024" cy="2339102"/>
            </a:xfrm>
            <a:prstGeom prst="rect">
              <a:avLst/>
            </a:prstGeom>
            <a:noFill/>
            <a:ln w="9525">
              <a:noFill/>
              <a:miter lim="800000"/>
              <a:headEnd/>
              <a:tailEnd/>
            </a:ln>
          </p:spPr>
          <p:txBody>
            <a:bodyPr wrap="square">
              <a:spAutoFit/>
            </a:bodyPr>
            <a:lstStyle/>
            <a:p>
              <a:r>
                <a:rPr lang="en-US" altLang="zh-CN" b="1" dirty="0" smtClean="0">
                  <a:solidFill>
                    <a:srgbClr val="FF0000"/>
                  </a:solidFill>
                  <a:latin typeface="微软雅黑" pitchFamily="34" charset="-122"/>
                  <a:ea typeface="微软雅黑" pitchFamily="34" charset="-122"/>
                </a:rPr>
                <a:t>Value</a:t>
              </a:r>
              <a:r>
                <a:rPr lang="zh-CN" altLang="en-US" b="1" dirty="0" smtClean="0">
                  <a:solidFill>
                    <a:srgbClr val="FF0000"/>
                  </a:solidFill>
                  <a:latin typeface="微软雅黑" pitchFamily="34" charset="-122"/>
                  <a:ea typeface="微软雅黑" pitchFamily="34" charset="-122"/>
                </a:rPr>
                <a:t>（价值性）</a:t>
              </a:r>
              <a:endParaRPr lang="en-US" altLang="zh-CN" b="1" dirty="0">
                <a:solidFill>
                  <a:srgbClr val="FF0000"/>
                </a:solidFill>
                <a:latin typeface="微软雅黑" pitchFamily="34" charset="-122"/>
                <a:ea typeface="微软雅黑" pitchFamily="34" charset="-122"/>
              </a:endParaRPr>
            </a:p>
            <a:p>
              <a:r>
                <a:rPr lang="zh-CN" altLang="en-US" dirty="0">
                  <a:solidFill>
                    <a:srgbClr val="3B8AFF"/>
                  </a:solidFill>
                  <a:latin typeface="微软雅黑" pitchFamily="34" charset="-122"/>
                  <a:ea typeface="微软雅黑" pitchFamily="34" charset="-122"/>
                </a:rPr>
                <a:t>沙里淘金，价值密度</a:t>
              </a:r>
              <a:r>
                <a:rPr lang="zh-CN" altLang="en-US" dirty="0" smtClean="0">
                  <a:solidFill>
                    <a:srgbClr val="3B8AFF"/>
                  </a:solidFill>
                  <a:latin typeface="微软雅黑" pitchFamily="34" charset="-122"/>
                  <a:ea typeface="微软雅黑" pitchFamily="34" charset="-122"/>
                </a:rPr>
                <a:t>低</a:t>
              </a:r>
              <a:endParaRPr lang="en-US" altLang="zh-CN" dirty="0" smtClean="0">
                <a:solidFill>
                  <a:srgbClr val="3B8AFF"/>
                </a:solidFill>
                <a:latin typeface="微软雅黑" pitchFamily="34" charset="-122"/>
                <a:ea typeface="微软雅黑" pitchFamily="34" charset="-122"/>
              </a:endParaRPr>
            </a:p>
            <a:p>
              <a:endParaRPr lang="en-US" altLang="zh-CN" sz="1400" dirty="0" smtClean="0">
                <a:latin typeface="楷体" pitchFamily="49" charset="-122"/>
                <a:ea typeface="楷体" pitchFamily="49" charset="-122"/>
              </a:endParaRPr>
            </a:p>
            <a:p>
              <a:r>
                <a:rPr lang="zh-CN" altLang="en-US" sz="1400" dirty="0" smtClean="0">
                  <a:latin typeface="楷体" pitchFamily="49" charset="-122"/>
                  <a:ea typeface="楷体" pitchFamily="49" charset="-122"/>
                </a:rPr>
                <a:t>大量的不相关信息对未来趋势与模式的可预测分析，深度复杂分析（机器学习、人工智能</a:t>
              </a:r>
              <a:r>
                <a:rPr lang="en-US" altLang="zh-CN" sz="1400" dirty="0" smtClean="0">
                  <a:latin typeface="楷体" pitchFamily="49" charset="-122"/>
                  <a:ea typeface="楷体" pitchFamily="49" charset="-122"/>
                </a:rPr>
                <a:t>Vs</a:t>
              </a:r>
              <a:r>
                <a:rPr lang="zh-CN" altLang="en-US" sz="1400" dirty="0" smtClean="0">
                  <a:latin typeface="楷体" pitchFamily="49" charset="-122"/>
                  <a:ea typeface="楷体" pitchFamily="49" charset="-122"/>
                </a:rPr>
                <a:t>传统商务智能）</a:t>
              </a:r>
            </a:p>
            <a:p>
              <a:endParaRPr lang="en-US" altLang="zh-CN" dirty="0"/>
            </a:p>
            <a:p>
              <a:endParaRPr lang="en-US" altLang="zh-CN" dirty="0"/>
            </a:p>
            <a:p>
              <a:endParaRPr lang="ko-KR" altLang="en-US" dirty="0"/>
            </a:p>
          </p:txBody>
        </p:sp>
        <p:sp>
          <p:nvSpPr>
            <p:cNvPr id="20" name="Text Box 59"/>
            <p:cNvSpPr txBox="1">
              <a:spLocks noChangeArrowheads="1"/>
            </p:cNvSpPr>
            <p:nvPr/>
          </p:nvSpPr>
          <p:spPr bwMode="auto">
            <a:xfrm>
              <a:off x="900113" y="1876846"/>
              <a:ext cx="3205162" cy="2123658"/>
            </a:xfrm>
            <a:prstGeom prst="rect">
              <a:avLst/>
            </a:prstGeom>
            <a:noFill/>
            <a:ln w="9525">
              <a:noFill/>
              <a:miter lim="800000"/>
              <a:headEnd/>
              <a:tailEnd/>
            </a:ln>
          </p:spPr>
          <p:txBody>
            <a:bodyPr>
              <a:spAutoFit/>
            </a:bodyPr>
            <a:lstStyle/>
            <a:p>
              <a:r>
                <a:rPr lang="en-US" altLang="zh-CN" b="1" dirty="0" smtClean="0">
                  <a:solidFill>
                    <a:srgbClr val="FF0000"/>
                  </a:solidFill>
                  <a:latin typeface="微软雅黑" pitchFamily="34" charset="-122"/>
                  <a:ea typeface="微软雅黑" pitchFamily="34" charset="-122"/>
                </a:rPr>
                <a:t>Volume</a:t>
              </a:r>
              <a:r>
                <a:rPr lang="zh-CN" altLang="en-US" dirty="0" smtClean="0">
                  <a:solidFill>
                    <a:srgbClr val="FF0000"/>
                  </a:solidFill>
                  <a:latin typeface="微软雅黑" pitchFamily="34" charset="-122"/>
                  <a:ea typeface="微软雅黑" pitchFamily="34" charset="-122"/>
                </a:rPr>
                <a:t>（规模性）</a:t>
              </a:r>
              <a:endParaRPr lang="en-US" altLang="zh-CN" dirty="0" smtClean="0">
                <a:solidFill>
                  <a:srgbClr val="FF0000"/>
                </a:solidFill>
                <a:latin typeface="微软雅黑" pitchFamily="34" charset="-122"/>
                <a:ea typeface="微软雅黑" pitchFamily="34" charset="-122"/>
              </a:endParaRPr>
            </a:p>
            <a:p>
              <a:r>
                <a:rPr lang="zh-CN" altLang="en-US" dirty="0" smtClean="0">
                  <a:solidFill>
                    <a:srgbClr val="3B8AFF"/>
                  </a:solidFill>
                  <a:latin typeface="微软雅黑" pitchFamily="34" charset="-122"/>
                  <a:ea typeface="微软雅黑" pitchFamily="34" charset="-122"/>
                </a:rPr>
                <a:t>数量巨大</a:t>
              </a:r>
              <a:endParaRPr lang="en-US" altLang="zh-CN" dirty="0">
                <a:solidFill>
                  <a:srgbClr val="3B8AFF"/>
                </a:solidFill>
                <a:latin typeface="微软雅黑" pitchFamily="34" charset="-122"/>
                <a:ea typeface="微软雅黑" pitchFamily="34" charset="-122"/>
              </a:endParaRPr>
            </a:p>
            <a:p>
              <a:pPr>
                <a:defRPr/>
              </a:pPr>
              <a:endParaRPr lang="en-US" altLang="zh-CN" dirty="0" smtClean="0">
                <a:latin typeface="楷体" pitchFamily="49" charset="-122"/>
                <a:ea typeface="楷体" pitchFamily="49" charset="-122"/>
              </a:endParaRPr>
            </a:p>
            <a:p>
              <a:pPr>
                <a:defRPr/>
              </a:pPr>
              <a:r>
                <a:rPr lang="zh-CN" altLang="en-US" sz="1400" dirty="0" smtClean="0">
                  <a:latin typeface="楷体" pitchFamily="49" charset="-122"/>
                  <a:ea typeface="楷体" pitchFamily="49" charset="-122"/>
                </a:rPr>
                <a:t>全球</a:t>
              </a:r>
              <a:r>
                <a:rPr lang="zh-CN" altLang="en-US" sz="1400" dirty="0">
                  <a:latin typeface="楷体" pitchFamily="49" charset="-122"/>
                  <a:ea typeface="楷体" pitchFamily="49" charset="-122"/>
                </a:rPr>
                <a:t>在</a:t>
              </a:r>
              <a:r>
                <a:rPr lang="en-US" altLang="zh-CN" sz="1400" dirty="0">
                  <a:ea typeface="楷体" pitchFamily="49" charset="-122"/>
                </a:rPr>
                <a:t>2010</a:t>
              </a:r>
              <a:r>
                <a:rPr lang="zh-CN" altLang="en-US" sz="1400" dirty="0" smtClean="0">
                  <a:latin typeface="楷体" pitchFamily="49" charset="-122"/>
                  <a:ea typeface="楷体" pitchFamily="49" charset="-122"/>
                </a:rPr>
                <a:t>年正式进入</a:t>
              </a:r>
              <a:r>
                <a:rPr lang="en-US" altLang="zh-CN" sz="1400" dirty="0">
                  <a:ea typeface="楷体" pitchFamily="49" charset="-122"/>
                </a:rPr>
                <a:t>ZB</a:t>
              </a:r>
              <a:r>
                <a:rPr lang="zh-CN" altLang="en-US" sz="1400" dirty="0" smtClean="0">
                  <a:latin typeface="楷体" pitchFamily="49" charset="-122"/>
                  <a:ea typeface="楷体" pitchFamily="49" charset="-122"/>
                </a:rPr>
                <a:t>时代，</a:t>
              </a:r>
              <a:r>
                <a:rPr lang="en-US" altLang="zh-CN" sz="1400" dirty="0" smtClean="0">
                  <a:ea typeface="楷体" pitchFamily="49" charset="-122"/>
                </a:rPr>
                <a:t>IDC</a:t>
              </a:r>
              <a:r>
                <a:rPr lang="zh-CN" altLang="en-US" sz="1400" dirty="0">
                  <a:latin typeface="楷体" pitchFamily="49" charset="-122"/>
                  <a:ea typeface="楷体" pitchFamily="49" charset="-122"/>
                </a:rPr>
                <a:t>预计在</a:t>
              </a:r>
              <a:r>
                <a:rPr lang="en-US" altLang="zh-CN" sz="1400" dirty="0" smtClean="0">
                  <a:ea typeface="楷体" pitchFamily="49" charset="-122"/>
                </a:rPr>
                <a:t>2020</a:t>
              </a:r>
              <a:r>
                <a:rPr lang="zh-CN" altLang="en-US" sz="1400" dirty="0" smtClean="0">
                  <a:latin typeface="楷体" pitchFamily="49" charset="-122"/>
                  <a:ea typeface="楷体" pitchFamily="49" charset="-122"/>
                </a:rPr>
                <a:t>年</a:t>
              </a:r>
              <a:r>
                <a:rPr lang="zh-CN" altLang="en-US" sz="1400" dirty="0">
                  <a:latin typeface="楷体" pitchFamily="49" charset="-122"/>
                  <a:ea typeface="楷体" pitchFamily="49" charset="-122"/>
                </a:rPr>
                <a:t>，全球总共拥有</a:t>
              </a:r>
              <a:r>
                <a:rPr lang="en-US" altLang="zh-CN" sz="1400" dirty="0" smtClean="0">
                  <a:ea typeface="楷体" pitchFamily="49" charset="-122"/>
                </a:rPr>
                <a:t>35ZB</a:t>
              </a:r>
              <a:r>
                <a:rPr lang="zh-CN" altLang="en-US" sz="1400" dirty="0" smtClean="0">
                  <a:latin typeface="楷体" pitchFamily="49" charset="-122"/>
                  <a:ea typeface="楷体" pitchFamily="49" charset="-122"/>
                </a:rPr>
                <a:t>的数据量</a:t>
              </a:r>
              <a:r>
                <a:rPr lang="zh-CN" altLang="en-US" sz="1400" dirty="0" smtClean="0"/>
                <a:t>。</a:t>
              </a:r>
              <a:endParaRPr lang="en-US" altLang="zh-CN" sz="1400" dirty="0" smtClean="0">
                <a:latin typeface="楷体" pitchFamily="49" charset="-122"/>
                <a:ea typeface="楷体" pitchFamily="49" charset="-122"/>
              </a:endParaRPr>
            </a:p>
            <a:p>
              <a:pPr>
                <a:defRPr/>
              </a:pPr>
              <a:endParaRPr lang="zh-CN" altLang="en-US" dirty="0" smtClean="0">
                <a:latin typeface="楷体" pitchFamily="49" charset="-122"/>
                <a:ea typeface="楷体" pitchFamily="49" charset="-122"/>
              </a:endParaRPr>
            </a:p>
            <a:p>
              <a:endParaRPr lang="ko-KR" altLang="en-US" dirty="0"/>
            </a:p>
          </p:txBody>
        </p:sp>
        <p:sp>
          <p:nvSpPr>
            <p:cNvPr id="21" name="Text Box 60"/>
            <p:cNvSpPr txBox="1">
              <a:spLocks noChangeArrowheads="1"/>
            </p:cNvSpPr>
            <p:nvPr/>
          </p:nvSpPr>
          <p:spPr bwMode="auto">
            <a:xfrm>
              <a:off x="5214942" y="3929066"/>
              <a:ext cx="3429024" cy="1508105"/>
            </a:xfrm>
            <a:prstGeom prst="rect">
              <a:avLst/>
            </a:prstGeom>
            <a:noFill/>
            <a:ln w="9525">
              <a:noFill/>
              <a:miter lim="800000"/>
              <a:headEnd/>
              <a:tailEnd/>
            </a:ln>
          </p:spPr>
          <p:txBody>
            <a:bodyPr wrap="square">
              <a:spAutoFit/>
            </a:bodyPr>
            <a:lstStyle/>
            <a:p>
              <a:pPr algn="r"/>
              <a:r>
                <a:rPr lang="zh-CN" altLang="en-US" b="1" dirty="0" smtClean="0">
                  <a:solidFill>
                    <a:srgbClr val="FF0000"/>
                  </a:solidFill>
                  <a:latin typeface="微软雅黑" pitchFamily="34" charset="-122"/>
                  <a:ea typeface="微软雅黑" pitchFamily="34" charset="-122"/>
                </a:rPr>
                <a:t>（高速性）</a:t>
              </a:r>
              <a:r>
                <a:rPr lang="en-US" altLang="zh-CN" b="1" dirty="0" smtClean="0">
                  <a:solidFill>
                    <a:srgbClr val="FF0000"/>
                  </a:solidFill>
                  <a:latin typeface="微软雅黑" pitchFamily="34" charset="-122"/>
                  <a:ea typeface="微软雅黑" pitchFamily="34" charset="-122"/>
                </a:rPr>
                <a:t>Velocity</a:t>
              </a:r>
              <a:endParaRPr lang="en-US" altLang="zh-CN" b="1" dirty="0">
                <a:solidFill>
                  <a:srgbClr val="FF0000"/>
                </a:solidFill>
                <a:latin typeface="微软雅黑" pitchFamily="34" charset="-122"/>
                <a:ea typeface="微软雅黑" pitchFamily="34" charset="-122"/>
              </a:endParaRPr>
            </a:p>
            <a:p>
              <a:pPr algn="r"/>
              <a:r>
                <a:rPr lang="zh-CN" altLang="en-US" dirty="0">
                  <a:solidFill>
                    <a:srgbClr val="3B8AFF"/>
                  </a:solidFill>
                  <a:latin typeface="微软雅黑" pitchFamily="34" charset="-122"/>
                  <a:ea typeface="微软雅黑" pitchFamily="34" charset="-122"/>
                </a:rPr>
                <a:t>时实获取需要的信息</a:t>
              </a:r>
              <a:endParaRPr lang="en-US" altLang="zh-CN" dirty="0">
                <a:solidFill>
                  <a:srgbClr val="3B8AFF"/>
                </a:solidFill>
                <a:latin typeface="微软雅黑" pitchFamily="34" charset="-122"/>
                <a:ea typeface="微软雅黑" pitchFamily="34" charset="-122"/>
              </a:endParaRPr>
            </a:p>
            <a:p>
              <a:pPr algn="r"/>
              <a:endParaRPr lang="en-US" altLang="zh-CN" sz="1400" dirty="0" smtClean="0">
                <a:latin typeface="楷体" pitchFamily="49" charset="-122"/>
                <a:ea typeface="楷体" pitchFamily="49" charset="-122"/>
              </a:endParaRPr>
            </a:p>
            <a:p>
              <a:pPr algn="r"/>
              <a:r>
                <a:rPr lang="zh-CN" altLang="en-US" sz="1400" dirty="0" smtClean="0">
                  <a:latin typeface="楷体" pitchFamily="49" charset="-122"/>
                  <a:ea typeface="楷体" pitchFamily="49" charset="-122"/>
                </a:rPr>
                <a:t>大数据区分与传统数据最显著的特征，实时分析而非批量式分析，数据输入、处理与丢弃立竿见影而非事后见效</a:t>
              </a:r>
              <a:endParaRPr lang="ko-KR" altLang="en-US" sz="1400" dirty="0">
                <a:latin typeface="楷体" pitchFamily="49" charset="-122"/>
              </a:endParaRPr>
            </a:p>
          </p:txBody>
        </p:sp>
        <p:sp>
          <p:nvSpPr>
            <p:cNvPr id="22" name="Text Box 61"/>
            <p:cNvSpPr txBox="1">
              <a:spLocks noChangeArrowheads="1"/>
            </p:cNvSpPr>
            <p:nvPr/>
          </p:nvSpPr>
          <p:spPr bwMode="auto">
            <a:xfrm>
              <a:off x="5357818" y="1920895"/>
              <a:ext cx="3276599" cy="1508105"/>
            </a:xfrm>
            <a:prstGeom prst="rect">
              <a:avLst/>
            </a:prstGeom>
            <a:noFill/>
            <a:ln w="9525">
              <a:noFill/>
              <a:miter lim="800000"/>
              <a:headEnd/>
              <a:tailEnd/>
            </a:ln>
          </p:spPr>
          <p:txBody>
            <a:bodyPr wrap="square">
              <a:spAutoFit/>
            </a:bodyPr>
            <a:lstStyle/>
            <a:p>
              <a:pPr algn="r"/>
              <a:r>
                <a:rPr lang="zh-CN" altLang="en-US" b="1" dirty="0" smtClean="0">
                  <a:solidFill>
                    <a:srgbClr val="FF0000"/>
                  </a:solidFill>
                  <a:latin typeface="微软雅黑" pitchFamily="34" charset="-122"/>
                  <a:ea typeface="微软雅黑" pitchFamily="34" charset="-122"/>
                </a:rPr>
                <a:t>（多样性）</a:t>
              </a:r>
              <a:r>
                <a:rPr lang="en-US" altLang="zh-CN" b="1" dirty="0" smtClean="0">
                  <a:solidFill>
                    <a:srgbClr val="FF0000"/>
                  </a:solidFill>
                  <a:latin typeface="微软雅黑" pitchFamily="34" charset="-122"/>
                  <a:ea typeface="微软雅黑" pitchFamily="34" charset="-122"/>
                </a:rPr>
                <a:t>Variety</a:t>
              </a:r>
              <a:endParaRPr lang="en-US" altLang="zh-CN" b="1" dirty="0">
                <a:solidFill>
                  <a:srgbClr val="FF0000"/>
                </a:solidFill>
                <a:latin typeface="微软雅黑" pitchFamily="34" charset="-122"/>
                <a:ea typeface="微软雅黑" pitchFamily="34" charset="-122"/>
              </a:endParaRPr>
            </a:p>
            <a:p>
              <a:pPr algn="r"/>
              <a:r>
                <a:rPr lang="zh-CN" altLang="en-US" dirty="0" smtClean="0">
                  <a:solidFill>
                    <a:srgbClr val="3B8AFF"/>
                  </a:solidFill>
                  <a:latin typeface="微软雅黑" pitchFamily="34" charset="-122"/>
                  <a:ea typeface="微软雅黑" pitchFamily="34" charset="-122"/>
                </a:rPr>
                <a:t>多类型数据</a:t>
              </a:r>
              <a:endParaRPr lang="en-US" altLang="zh-CN" dirty="0" smtClean="0">
                <a:solidFill>
                  <a:srgbClr val="3B8AFF"/>
                </a:solidFill>
                <a:latin typeface="微软雅黑" pitchFamily="34" charset="-122"/>
                <a:ea typeface="微软雅黑" pitchFamily="34" charset="-122"/>
              </a:endParaRPr>
            </a:p>
            <a:p>
              <a:pPr algn="r"/>
              <a:endParaRPr lang="en-US" altLang="zh-CN" sz="1400" dirty="0" smtClean="0">
                <a:latin typeface="楷体" pitchFamily="49" charset="-122"/>
                <a:ea typeface="楷体" pitchFamily="49" charset="-122"/>
              </a:endParaRPr>
            </a:p>
            <a:p>
              <a:pPr algn="r"/>
              <a:r>
                <a:rPr lang="zh-CN" altLang="en-US" sz="1400" dirty="0" smtClean="0">
                  <a:latin typeface="楷体" pitchFamily="49" charset="-122"/>
                  <a:ea typeface="楷体" pitchFamily="49" charset="-122"/>
                </a:rPr>
                <a:t>如今</a:t>
              </a:r>
              <a:r>
                <a:rPr lang="zh-CN" altLang="en-US" sz="1400" dirty="0">
                  <a:latin typeface="楷体" pitchFamily="49" charset="-122"/>
                  <a:ea typeface="楷体" pitchFamily="49" charset="-122"/>
                </a:rPr>
                <a:t>的数据类型早已不是单一的文本形式，订单、日志、音频，能力提出来更高的要求。</a:t>
              </a:r>
              <a:endParaRPr lang="ko-KR" altLang="en-US" sz="1400" dirty="0">
                <a:latin typeface="楷体" pitchFamily="49" charset="-122"/>
              </a:endParaRPr>
            </a:p>
          </p:txBody>
        </p:sp>
      </p:grpSp>
      <p:sp>
        <p:nvSpPr>
          <p:cNvPr id="26" name="TextBox 25"/>
          <p:cNvSpPr txBox="1"/>
          <p:nvPr/>
        </p:nvSpPr>
        <p:spPr>
          <a:xfrm>
            <a:off x="1785918" y="5977614"/>
            <a:ext cx="5497018" cy="523220"/>
          </a:xfrm>
          <a:prstGeom prst="rect">
            <a:avLst/>
          </a:prstGeom>
          <a:noFill/>
        </p:spPr>
        <p:txBody>
          <a:bodyPr wrap="none" rtlCol="0">
            <a:spAutoFit/>
          </a:bodyPr>
          <a:lstStyle/>
          <a:p>
            <a:r>
              <a:rPr lang="zh-CN" altLang="en-US" sz="2800" b="1" dirty="0" smtClean="0">
                <a:solidFill>
                  <a:srgbClr val="FF0000"/>
                </a:solidFill>
                <a:latin typeface="微软雅黑" pitchFamily="34" charset="-122"/>
                <a:ea typeface="微软雅黑" pitchFamily="34" charset="-122"/>
              </a:rPr>
              <a:t>所以：</a:t>
            </a:r>
            <a:r>
              <a:rPr lang="zh-CN" altLang="en-US" sz="2800" b="1" dirty="0" smtClean="0">
                <a:latin typeface="微软雅黑" pitchFamily="34" charset="-122"/>
                <a:ea typeface="微软雅黑" pitchFamily="34" charset="-122"/>
              </a:rPr>
              <a:t>“大数据”      “大”数据</a:t>
            </a:r>
            <a:endParaRPr lang="zh-CN" altLang="en-US" sz="2800" b="1" dirty="0">
              <a:solidFill>
                <a:srgbClr val="FF0000"/>
              </a:solidFill>
              <a:latin typeface="微软雅黑" pitchFamily="34" charset="-122"/>
              <a:ea typeface="微软雅黑" pitchFamily="34" charset="-122"/>
            </a:endParaRPr>
          </a:p>
        </p:txBody>
      </p:sp>
      <p:sp>
        <p:nvSpPr>
          <p:cNvPr id="27" name="不等于号 26"/>
          <p:cNvSpPr/>
          <p:nvPr/>
        </p:nvSpPr>
        <p:spPr>
          <a:xfrm>
            <a:off x="4714876" y="6072206"/>
            <a:ext cx="642942" cy="357190"/>
          </a:xfrm>
          <a:prstGeom prst="mathNotEqual">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大数据特征</a:t>
            </a:r>
            <a:endParaRPr lang="zh-CN" altLang="en-US" sz="2800" b="1" dirty="0">
              <a:solidFill>
                <a:srgbClr val="3B8AFF"/>
              </a:solidFill>
              <a:latin typeface="微软雅黑" pitchFamily="34" charset="-122"/>
              <a:ea typeface="微软雅黑" pitchFamily="34" charset="-122"/>
            </a:endParaRPr>
          </a:p>
        </p:txBody>
      </p:sp>
      <p:sp>
        <p:nvSpPr>
          <p:cNvPr id="25" name="矩形 24"/>
          <p:cNvSpPr/>
          <p:nvPr/>
        </p:nvSpPr>
        <p:spPr>
          <a:xfrm>
            <a:off x="428596" y="3714752"/>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29" name="矩形 28"/>
          <p:cNvSpPr/>
          <p:nvPr/>
        </p:nvSpPr>
        <p:spPr>
          <a:xfrm>
            <a:off x="8286776" y="1785926"/>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30" name="矩形 29"/>
          <p:cNvSpPr/>
          <p:nvPr/>
        </p:nvSpPr>
        <p:spPr>
          <a:xfrm>
            <a:off x="8286776" y="3786190"/>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868" y="2143116"/>
            <a:ext cx="4752528" cy="1015663"/>
          </a:xfrm>
          <a:prstGeom prst="rect">
            <a:avLst/>
          </a:prstGeom>
          <a:noFill/>
          <a:ln w="38100">
            <a:solidFill>
              <a:srgbClr val="89B9FF"/>
            </a:solidFill>
            <a:prstDash val="dash"/>
          </a:ln>
        </p:spPr>
        <p:txBody>
          <a:bodyPr wrap="square" rtlCol="0">
            <a:spAutoFit/>
          </a:bodyPr>
          <a:lstStyle/>
          <a:p>
            <a:r>
              <a:rPr lang="zh-CN" altLang="en-US" sz="2000" dirty="0" smtClean="0">
                <a:latin typeface="微软雅黑" pitchFamily="34" charset="-122"/>
                <a:ea typeface="微软雅黑" pitchFamily="34" charset="-122"/>
              </a:rPr>
              <a:t>      大数据由传统的数据组成，但不仅仅是数据。除了数据量大小区别以外，还有其他区别吗？</a:t>
            </a:r>
            <a:endParaRPr lang="zh-CN" altLang="en-US" sz="2000"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28581" y="1152528"/>
            <a:ext cx="1628775" cy="2705100"/>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14282" y="4071942"/>
            <a:ext cx="3917216" cy="20669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143636" y="3807950"/>
            <a:ext cx="2549838" cy="2264256"/>
          </a:xfrm>
          <a:prstGeom prst="rect">
            <a:avLst/>
          </a:prstGeom>
        </p:spPr>
      </p:pic>
      <p:sp>
        <p:nvSpPr>
          <p:cNvPr id="9" name="TextBox 8"/>
          <p:cNvSpPr txBox="1"/>
          <p:nvPr/>
        </p:nvSpPr>
        <p:spPr>
          <a:xfrm>
            <a:off x="4353126" y="4357694"/>
            <a:ext cx="1219006" cy="923330"/>
          </a:xfrm>
          <a:prstGeom prst="rect">
            <a:avLst/>
          </a:prstGeom>
          <a:noFill/>
        </p:spPr>
        <p:txBody>
          <a:bodyPr wrap="square" rtlCol="0">
            <a:spAutoFit/>
          </a:bodyPr>
          <a:lstStyle/>
          <a:p>
            <a:r>
              <a:rPr lang="en-US" altLang="zh-CN" sz="5400" b="1" dirty="0" smtClean="0">
                <a:solidFill>
                  <a:srgbClr val="FF0000"/>
                </a:solidFill>
              </a:rPr>
              <a:t>VS</a:t>
            </a:r>
            <a:endParaRPr lang="zh-CN" altLang="en-US" sz="5400" b="1" dirty="0">
              <a:solidFill>
                <a:srgbClr val="FF0000"/>
              </a:solidFill>
            </a:endParaRPr>
          </a:p>
        </p:txBody>
      </p:sp>
      <p:sp>
        <p:nvSpPr>
          <p:cNvPr id="10" name="TextBox 9"/>
          <p:cNvSpPr txBox="1"/>
          <p:nvPr/>
        </p:nvSpPr>
        <p:spPr>
          <a:xfrm>
            <a:off x="6250902" y="4610409"/>
            <a:ext cx="1728192"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传统数据</a:t>
            </a:r>
            <a:endParaRPr lang="zh-CN" altLang="en-US" sz="2400" b="1" dirty="0">
              <a:latin typeface="微软雅黑" pitchFamily="34" charset="-122"/>
              <a:ea typeface="微软雅黑" pitchFamily="34" charset="-122"/>
            </a:endParaRPr>
          </a:p>
        </p:txBody>
      </p:sp>
      <p:sp>
        <p:nvSpPr>
          <p:cNvPr id="11"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大数据与传统数据</a:t>
            </a:r>
            <a:endParaRPr lang="zh-CN" altLang="en-US" sz="2800" b="1" dirty="0">
              <a:solidFill>
                <a:srgbClr val="3B8A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1199032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reeform 12"/>
          <p:cNvSpPr>
            <a:spLocks/>
          </p:cNvSpPr>
          <p:nvPr/>
        </p:nvSpPr>
        <p:spPr bwMode="auto">
          <a:xfrm>
            <a:off x="395536" y="1454194"/>
            <a:ext cx="1111250" cy="1144588"/>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92D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3" name="Freeform 13"/>
          <p:cNvSpPr>
            <a:spLocks/>
          </p:cNvSpPr>
          <p:nvPr/>
        </p:nvSpPr>
        <p:spPr bwMode="auto">
          <a:xfrm>
            <a:off x="563811" y="1547857"/>
            <a:ext cx="844550" cy="728662"/>
          </a:xfrm>
          <a:custGeom>
            <a:avLst/>
            <a:gdLst>
              <a:gd name="T0" fmla="*/ 2147483646 w 1518"/>
              <a:gd name="T1" fmla="*/ 2147483646 h 1310"/>
              <a:gd name="T2" fmla="*/ 2147483646 w 1518"/>
              <a:gd name="T3" fmla="*/ 2147483646 h 1310"/>
              <a:gd name="T4" fmla="*/ 2147483646 w 1518"/>
              <a:gd name="T5" fmla="*/ 2147483646 h 1310"/>
              <a:gd name="T6" fmla="*/ 2147483646 w 1518"/>
              <a:gd name="T7" fmla="*/ 2147483646 h 1310"/>
              <a:gd name="T8" fmla="*/ 2147483646 w 1518"/>
              <a:gd name="T9" fmla="*/ 2147483646 h 1310"/>
              <a:gd name="T10" fmla="*/ 2147483646 w 1518"/>
              <a:gd name="T11" fmla="*/ 2147483646 h 1310"/>
              <a:gd name="T12" fmla="*/ 2147483646 w 1518"/>
              <a:gd name="T13" fmla="*/ 2147483646 h 1310"/>
              <a:gd name="T14" fmla="*/ 2147483646 w 1518"/>
              <a:gd name="T15" fmla="*/ 2147483646 h 1310"/>
              <a:gd name="T16" fmla="*/ 2147483646 w 1518"/>
              <a:gd name="T17" fmla="*/ 2147483646 h 1310"/>
              <a:gd name="T18" fmla="*/ 2147483646 w 1518"/>
              <a:gd name="T19" fmla="*/ 2147483646 h 1310"/>
              <a:gd name="T20" fmla="*/ 2147483646 w 1518"/>
              <a:gd name="T21" fmla="*/ 2147483646 h 1310"/>
              <a:gd name="T22" fmla="*/ 2147483646 w 1518"/>
              <a:gd name="T23" fmla="*/ 2147483646 h 1310"/>
              <a:gd name="T24" fmla="*/ 2147483646 w 1518"/>
              <a:gd name="T25" fmla="*/ 2147483646 h 1310"/>
              <a:gd name="T26" fmla="*/ 2147483646 w 1518"/>
              <a:gd name="T27" fmla="*/ 2147483646 h 1310"/>
              <a:gd name="T28" fmla="*/ 2147483646 w 1518"/>
              <a:gd name="T29" fmla="*/ 2147483646 h 1310"/>
              <a:gd name="T30" fmla="*/ 2147483646 w 1518"/>
              <a:gd name="T31" fmla="*/ 2147483646 h 1310"/>
              <a:gd name="T32" fmla="*/ 2147483646 w 1518"/>
              <a:gd name="T33" fmla="*/ 0 h 1310"/>
              <a:gd name="T34" fmla="*/ 2147483646 w 1518"/>
              <a:gd name="T35" fmla="*/ 0 h 1310"/>
              <a:gd name="T36" fmla="*/ 2147483646 w 1518"/>
              <a:gd name="T37" fmla="*/ 2147483646 h 1310"/>
              <a:gd name="T38" fmla="*/ 2147483646 w 1518"/>
              <a:gd name="T39" fmla="*/ 2147483646 h 1310"/>
              <a:gd name="T40" fmla="*/ 2147483646 w 1518"/>
              <a:gd name="T41" fmla="*/ 2147483646 h 1310"/>
              <a:gd name="T42" fmla="*/ 2147483646 w 1518"/>
              <a:gd name="T43" fmla="*/ 2147483646 h 1310"/>
              <a:gd name="T44" fmla="*/ 2147483646 w 1518"/>
              <a:gd name="T45" fmla="*/ 2147483646 h 1310"/>
              <a:gd name="T46" fmla="*/ 2147483646 w 1518"/>
              <a:gd name="T47" fmla="*/ 2147483646 h 1310"/>
              <a:gd name="T48" fmla="*/ 2147483646 w 1518"/>
              <a:gd name="T49" fmla="*/ 2147483646 h 1310"/>
              <a:gd name="T50" fmla="*/ 2147483646 w 1518"/>
              <a:gd name="T51" fmla="*/ 2147483646 h 1310"/>
              <a:gd name="T52" fmla="*/ 2147483646 w 1518"/>
              <a:gd name="T53" fmla="*/ 2147483646 h 1310"/>
              <a:gd name="T54" fmla="*/ 2147483646 w 1518"/>
              <a:gd name="T55" fmla="*/ 2147483646 h 1310"/>
              <a:gd name="T56" fmla="*/ 2147483646 w 1518"/>
              <a:gd name="T57" fmla="*/ 2147483646 h 1310"/>
              <a:gd name="T58" fmla="*/ 2147483646 w 1518"/>
              <a:gd name="T59" fmla="*/ 2147483646 h 1310"/>
              <a:gd name="T60" fmla="*/ 2147483646 w 1518"/>
              <a:gd name="T61" fmla="*/ 2147483646 h 1310"/>
              <a:gd name="T62" fmla="*/ 2147483646 w 1518"/>
              <a:gd name="T63" fmla="*/ 2147483646 h 1310"/>
              <a:gd name="T64" fmla="*/ 2147483646 w 1518"/>
              <a:gd name="T65" fmla="*/ 2147483646 h 1310"/>
              <a:gd name="T66" fmla="*/ 0 w 1518"/>
              <a:gd name="T67" fmla="*/ 2147483646 h 1310"/>
              <a:gd name="T68" fmla="*/ 0 w 1518"/>
              <a:gd name="T69" fmla="*/ 2147483646 h 1310"/>
              <a:gd name="T70" fmla="*/ 2147483646 w 1518"/>
              <a:gd name="T71" fmla="*/ 2147483646 h 1310"/>
              <a:gd name="T72" fmla="*/ 2147483646 w 1518"/>
              <a:gd name="T73" fmla="*/ 2147483646 h 13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8"/>
              <a:gd name="T112" fmla="*/ 0 h 1310"/>
              <a:gd name="T113" fmla="*/ 1518 w 1518"/>
              <a:gd name="T114" fmla="*/ 1310 h 13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8" h="1310">
                <a:moveTo>
                  <a:pt x="11" y="1308"/>
                </a:moveTo>
                <a:lnTo>
                  <a:pt x="11" y="1308"/>
                </a:lnTo>
                <a:lnTo>
                  <a:pt x="68" y="1215"/>
                </a:lnTo>
                <a:lnTo>
                  <a:pt x="97" y="1168"/>
                </a:lnTo>
                <a:lnTo>
                  <a:pt x="128" y="1124"/>
                </a:lnTo>
                <a:lnTo>
                  <a:pt x="165" y="1071"/>
                </a:lnTo>
                <a:lnTo>
                  <a:pt x="206" y="1022"/>
                </a:lnTo>
                <a:lnTo>
                  <a:pt x="247" y="972"/>
                </a:lnTo>
                <a:lnTo>
                  <a:pt x="290" y="925"/>
                </a:lnTo>
                <a:lnTo>
                  <a:pt x="335" y="876"/>
                </a:lnTo>
                <a:lnTo>
                  <a:pt x="381" y="830"/>
                </a:lnTo>
                <a:lnTo>
                  <a:pt x="428" y="783"/>
                </a:lnTo>
                <a:lnTo>
                  <a:pt x="477" y="738"/>
                </a:lnTo>
                <a:lnTo>
                  <a:pt x="525" y="695"/>
                </a:lnTo>
                <a:lnTo>
                  <a:pt x="576" y="651"/>
                </a:lnTo>
                <a:lnTo>
                  <a:pt x="677" y="567"/>
                </a:lnTo>
                <a:lnTo>
                  <a:pt x="782" y="485"/>
                </a:lnTo>
                <a:lnTo>
                  <a:pt x="889" y="407"/>
                </a:lnTo>
                <a:lnTo>
                  <a:pt x="998" y="331"/>
                </a:lnTo>
                <a:lnTo>
                  <a:pt x="1111" y="257"/>
                </a:lnTo>
                <a:lnTo>
                  <a:pt x="1208" y="197"/>
                </a:lnTo>
                <a:lnTo>
                  <a:pt x="1308" y="141"/>
                </a:lnTo>
                <a:lnTo>
                  <a:pt x="1510" y="30"/>
                </a:lnTo>
                <a:lnTo>
                  <a:pt x="1514" y="24"/>
                </a:lnTo>
                <a:lnTo>
                  <a:pt x="1518" y="20"/>
                </a:lnTo>
                <a:lnTo>
                  <a:pt x="1518" y="14"/>
                </a:lnTo>
                <a:lnTo>
                  <a:pt x="1516" y="8"/>
                </a:lnTo>
                <a:lnTo>
                  <a:pt x="1514" y="4"/>
                </a:lnTo>
                <a:lnTo>
                  <a:pt x="1508" y="0"/>
                </a:lnTo>
                <a:lnTo>
                  <a:pt x="1502" y="0"/>
                </a:lnTo>
                <a:lnTo>
                  <a:pt x="1496" y="0"/>
                </a:lnTo>
                <a:lnTo>
                  <a:pt x="1444" y="26"/>
                </a:lnTo>
                <a:lnTo>
                  <a:pt x="1393" y="51"/>
                </a:lnTo>
                <a:lnTo>
                  <a:pt x="1343" y="78"/>
                </a:lnTo>
                <a:lnTo>
                  <a:pt x="1292" y="108"/>
                </a:lnTo>
                <a:lnTo>
                  <a:pt x="1195" y="168"/>
                </a:lnTo>
                <a:lnTo>
                  <a:pt x="1097" y="228"/>
                </a:lnTo>
                <a:lnTo>
                  <a:pt x="985" y="304"/>
                </a:lnTo>
                <a:lnTo>
                  <a:pt x="872" y="380"/>
                </a:lnTo>
                <a:lnTo>
                  <a:pt x="763" y="462"/>
                </a:lnTo>
                <a:lnTo>
                  <a:pt x="658" y="544"/>
                </a:lnTo>
                <a:lnTo>
                  <a:pt x="554" y="629"/>
                </a:lnTo>
                <a:lnTo>
                  <a:pt x="504" y="672"/>
                </a:lnTo>
                <a:lnTo>
                  <a:pt x="455" y="717"/>
                </a:lnTo>
                <a:lnTo>
                  <a:pt x="407" y="763"/>
                </a:lnTo>
                <a:lnTo>
                  <a:pt x="360" y="810"/>
                </a:lnTo>
                <a:lnTo>
                  <a:pt x="313" y="857"/>
                </a:lnTo>
                <a:lnTo>
                  <a:pt x="268" y="906"/>
                </a:lnTo>
                <a:lnTo>
                  <a:pt x="228" y="952"/>
                </a:lnTo>
                <a:lnTo>
                  <a:pt x="187" y="1001"/>
                </a:lnTo>
                <a:lnTo>
                  <a:pt x="150" y="1050"/>
                </a:lnTo>
                <a:lnTo>
                  <a:pt x="113" y="1100"/>
                </a:lnTo>
                <a:lnTo>
                  <a:pt x="80" y="1147"/>
                </a:lnTo>
                <a:lnTo>
                  <a:pt x="48" y="1198"/>
                </a:lnTo>
                <a:lnTo>
                  <a:pt x="35" y="1223"/>
                </a:lnTo>
                <a:lnTo>
                  <a:pt x="21" y="1248"/>
                </a:lnTo>
                <a:lnTo>
                  <a:pt x="10" y="1275"/>
                </a:lnTo>
                <a:lnTo>
                  <a:pt x="0" y="1303"/>
                </a:lnTo>
                <a:lnTo>
                  <a:pt x="0" y="1307"/>
                </a:lnTo>
                <a:lnTo>
                  <a:pt x="4" y="1310"/>
                </a:lnTo>
                <a:lnTo>
                  <a:pt x="8" y="1310"/>
                </a:lnTo>
                <a:lnTo>
                  <a:pt x="11" y="1308"/>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4" name="Freeform 14"/>
          <p:cNvSpPr>
            <a:spLocks/>
          </p:cNvSpPr>
          <p:nvPr/>
        </p:nvSpPr>
        <p:spPr bwMode="auto">
          <a:xfrm>
            <a:off x="1190873" y="1514519"/>
            <a:ext cx="117475" cy="163513"/>
          </a:xfrm>
          <a:custGeom>
            <a:avLst/>
            <a:gdLst>
              <a:gd name="T0" fmla="*/ 2147483646 w 212"/>
              <a:gd name="T1" fmla="*/ 0 h 294"/>
              <a:gd name="T2" fmla="*/ 2147483646 w 212"/>
              <a:gd name="T3" fmla="*/ 0 h 294"/>
              <a:gd name="T4" fmla="*/ 2147483646 w 212"/>
              <a:gd name="T5" fmla="*/ 2147483646 h 294"/>
              <a:gd name="T6" fmla="*/ 2147483646 w 212"/>
              <a:gd name="T7" fmla="*/ 2147483646 h 294"/>
              <a:gd name="T8" fmla="*/ 2147483646 w 212"/>
              <a:gd name="T9" fmla="*/ 2147483646 h 294"/>
              <a:gd name="T10" fmla="*/ 2147483646 w 212"/>
              <a:gd name="T11" fmla="*/ 2147483646 h 294"/>
              <a:gd name="T12" fmla="*/ 2147483646 w 212"/>
              <a:gd name="T13" fmla="*/ 2147483646 h 294"/>
              <a:gd name="T14" fmla="*/ 2147483646 w 212"/>
              <a:gd name="T15" fmla="*/ 2147483646 h 294"/>
              <a:gd name="T16" fmla="*/ 2147483646 w 212"/>
              <a:gd name="T17" fmla="*/ 2147483646 h 294"/>
              <a:gd name="T18" fmla="*/ 2147483646 w 212"/>
              <a:gd name="T19" fmla="*/ 2147483646 h 294"/>
              <a:gd name="T20" fmla="*/ 2147483646 w 212"/>
              <a:gd name="T21" fmla="*/ 2147483646 h 294"/>
              <a:gd name="T22" fmla="*/ 2147483646 w 212"/>
              <a:gd name="T23" fmla="*/ 2147483646 h 294"/>
              <a:gd name="T24" fmla="*/ 2147483646 w 212"/>
              <a:gd name="T25" fmla="*/ 2147483646 h 294"/>
              <a:gd name="T26" fmla="*/ 0 w 212"/>
              <a:gd name="T27" fmla="*/ 2147483646 h 294"/>
              <a:gd name="T28" fmla="*/ 0 w 212"/>
              <a:gd name="T29" fmla="*/ 2147483646 h 294"/>
              <a:gd name="T30" fmla="*/ 2147483646 w 212"/>
              <a:gd name="T31" fmla="*/ 2147483646 h 294"/>
              <a:gd name="T32" fmla="*/ 2147483646 w 212"/>
              <a:gd name="T33" fmla="*/ 2147483646 h 294"/>
              <a:gd name="T34" fmla="*/ 2147483646 w 212"/>
              <a:gd name="T35" fmla="*/ 2147483646 h 294"/>
              <a:gd name="T36" fmla="*/ 2147483646 w 212"/>
              <a:gd name="T37" fmla="*/ 2147483646 h 294"/>
              <a:gd name="T38" fmla="*/ 2147483646 w 212"/>
              <a:gd name="T39" fmla="*/ 2147483646 h 294"/>
              <a:gd name="T40" fmla="*/ 2147483646 w 212"/>
              <a:gd name="T41" fmla="*/ 2147483646 h 294"/>
              <a:gd name="T42" fmla="*/ 2147483646 w 212"/>
              <a:gd name="T43" fmla="*/ 2147483646 h 294"/>
              <a:gd name="T44" fmla="*/ 2147483646 w 212"/>
              <a:gd name="T45" fmla="*/ 2147483646 h 294"/>
              <a:gd name="T46" fmla="*/ 2147483646 w 212"/>
              <a:gd name="T47" fmla="*/ 2147483646 h 294"/>
              <a:gd name="T48" fmla="*/ 2147483646 w 212"/>
              <a:gd name="T49" fmla="*/ 2147483646 h 294"/>
              <a:gd name="T50" fmla="*/ 2147483646 w 212"/>
              <a:gd name="T51" fmla="*/ 2147483646 h 294"/>
              <a:gd name="T52" fmla="*/ 2147483646 w 212"/>
              <a:gd name="T53" fmla="*/ 2147483646 h 294"/>
              <a:gd name="T54" fmla="*/ 2147483646 w 212"/>
              <a:gd name="T55" fmla="*/ 2147483646 h 294"/>
              <a:gd name="T56" fmla="*/ 2147483646 w 212"/>
              <a:gd name="T57" fmla="*/ 2147483646 h 294"/>
              <a:gd name="T58" fmla="*/ 2147483646 w 212"/>
              <a:gd name="T59" fmla="*/ 2147483646 h 294"/>
              <a:gd name="T60" fmla="*/ 2147483646 w 212"/>
              <a:gd name="T61" fmla="*/ 2147483646 h 294"/>
              <a:gd name="T62" fmla="*/ 2147483646 w 212"/>
              <a:gd name="T63" fmla="*/ 2147483646 h 294"/>
              <a:gd name="T64" fmla="*/ 2147483646 w 212"/>
              <a:gd name="T65" fmla="*/ 2147483646 h 294"/>
              <a:gd name="T66" fmla="*/ 2147483646 w 212"/>
              <a:gd name="T67" fmla="*/ 2147483646 h 294"/>
              <a:gd name="T68" fmla="*/ 2147483646 w 212"/>
              <a:gd name="T69" fmla="*/ 2147483646 h 294"/>
              <a:gd name="T70" fmla="*/ 2147483646 w 212"/>
              <a:gd name="T71" fmla="*/ 0 h 294"/>
              <a:gd name="T72" fmla="*/ 2147483646 w 212"/>
              <a:gd name="T73" fmla="*/ 0 h 294"/>
              <a:gd name="T74" fmla="*/ 2147483646 w 212"/>
              <a:gd name="T75" fmla="*/ 0 h 294"/>
              <a:gd name="T76" fmla="*/ 2147483646 w 212"/>
              <a:gd name="T77" fmla="*/ 0 h 2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2"/>
              <a:gd name="T118" fmla="*/ 0 h 294"/>
              <a:gd name="T119" fmla="*/ 212 w 212"/>
              <a:gd name="T120" fmla="*/ 294 h 2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0" y="277"/>
                </a:lnTo>
                <a:lnTo>
                  <a:pt x="0" y="282"/>
                </a:lnTo>
                <a:lnTo>
                  <a:pt x="4" y="288"/>
                </a:lnTo>
                <a:lnTo>
                  <a:pt x="7" y="292"/>
                </a:lnTo>
                <a:lnTo>
                  <a:pt x="11" y="294"/>
                </a:lnTo>
                <a:lnTo>
                  <a:pt x="17" y="294"/>
                </a:lnTo>
                <a:lnTo>
                  <a:pt x="23" y="292"/>
                </a:lnTo>
                <a:lnTo>
                  <a:pt x="27" y="288"/>
                </a:lnTo>
                <a:lnTo>
                  <a:pt x="48" y="253"/>
                </a:lnTo>
                <a:lnTo>
                  <a:pt x="68" y="216"/>
                </a:lnTo>
                <a:lnTo>
                  <a:pt x="107" y="146"/>
                </a:lnTo>
                <a:lnTo>
                  <a:pt x="130" y="111"/>
                </a:lnTo>
                <a:lnTo>
                  <a:pt x="153" y="78"/>
                </a:lnTo>
                <a:lnTo>
                  <a:pt x="179" y="47"/>
                </a:lnTo>
                <a:lnTo>
                  <a:pt x="208" y="18"/>
                </a:lnTo>
                <a:lnTo>
                  <a:pt x="210" y="16"/>
                </a:lnTo>
                <a:lnTo>
                  <a:pt x="212" y="12"/>
                </a:lnTo>
                <a:lnTo>
                  <a:pt x="212" y="8"/>
                </a:lnTo>
                <a:lnTo>
                  <a:pt x="210" y="4"/>
                </a:lnTo>
                <a:lnTo>
                  <a:pt x="208" y="2"/>
                </a:lnTo>
                <a:lnTo>
                  <a:pt x="204" y="0"/>
                </a:lnTo>
                <a:lnTo>
                  <a:pt x="200" y="0"/>
                </a:lnTo>
                <a:lnTo>
                  <a:pt x="196"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5" name="Freeform 15"/>
          <p:cNvSpPr>
            <a:spLocks/>
          </p:cNvSpPr>
          <p:nvPr/>
        </p:nvSpPr>
        <p:spPr bwMode="auto">
          <a:xfrm>
            <a:off x="917823" y="1541507"/>
            <a:ext cx="142875" cy="325437"/>
          </a:xfrm>
          <a:custGeom>
            <a:avLst/>
            <a:gdLst>
              <a:gd name="T0" fmla="*/ 2147483646 w 257"/>
              <a:gd name="T1" fmla="*/ 2147483646 h 584"/>
              <a:gd name="T2" fmla="*/ 2147483646 w 257"/>
              <a:gd name="T3" fmla="*/ 2147483646 h 584"/>
              <a:gd name="T4" fmla="*/ 2147483646 w 257"/>
              <a:gd name="T5" fmla="*/ 2147483646 h 584"/>
              <a:gd name="T6" fmla="*/ 2147483646 w 257"/>
              <a:gd name="T7" fmla="*/ 2147483646 h 584"/>
              <a:gd name="T8" fmla="*/ 2147483646 w 257"/>
              <a:gd name="T9" fmla="*/ 2147483646 h 584"/>
              <a:gd name="T10" fmla="*/ 2147483646 w 257"/>
              <a:gd name="T11" fmla="*/ 2147483646 h 584"/>
              <a:gd name="T12" fmla="*/ 2147483646 w 257"/>
              <a:gd name="T13" fmla="*/ 2147483646 h 584"/>
              <a:gd name="T14" fmla="*/ 2147483646 w 257"/>
              <a:gd name="T15" fmla="*/ 2147483646 h 584"/>
              <a:gd name="T16" fmla="*/ 2147483646 w 257"/>
              <a:gd name="T17" fmla="*/ 2147483646 h 584"/>
              <a:gd name="T18" fmla="*/ 2147483646 w 257"/>
              <a:gd name="T19" fmla="*/ 2147483646 h 584"/>
              <a:gd name="T20" fmla="*/ 2147483646 w 257"/>
              <a:gd name="T21" fmla="*/ 2147483646 h 584"/>
              <a:gd name="T22" fmla="*/ 2147483646 w 257"/>
              <a:gd name="T23" fmla="*/ 2147483646 h 584"/>
              <a:gd name="T24" fmla="*/ 0 w 257"/>
              <a:gd name="T25" fmla="*/ 2147483646 h 584"/>
              <a:gd name="T26" fmla="*/ 2147483646 w 257"/>
              <a:gd name="T27" fmla="*/ 2147483646 h 584"/>
              <a:gd name="T28" fmla="*/ 2147483646 w 257"/>
              <a:gd name="T29" fmla="*/ 2147483646 h 584"/>
              <a:gd name="T30" fmla="*/ 2147483646 w 257"/>
              <a:gd name="T31" fmla="*/ 2147483646 h 584"/>
              <a:gd name="T32" fmla="*/ 2147483646 w 257"/>
              <a:gd name="T33" fmla="*/ 2147483646 h 584"/>
              <a:gd name="T34" fmla="*/ 2147483646 w 257"/>
              <a:gd name="T35" fmla="*/ 2147483646 h 584"/>
              <a:gd name="T36" fmla="*/ 2147483646 w 257"/>
              <a:gd name="T37" fmla="*/ 2147483646 h 584"/>
              <a:gd name="T38" fmla="*/ 2147483646 w 257"/>
              <a:gd name="T39" fmla="*/ 2147483646 h 584"/>
              <a:gd name="T40" fmla="*/ 2147483646 w 257"/>
              <a:gd name="T41" fmla="*/ 2147483646 h 584"/>
              <a:gd name="T42" fmla="*/ 2147483646 w 257"/>
              <a:gd name="T43" fmla="*/ 2147483646 h 584"/>
              <a:gd name="T44" fmla="*/ 2147483646 w 257"/>
              <a:gd name="T45" fmla="*/ 2147483646 h 584"/>
              <a:gd name="T46" fmla="*/ 2147483646 w 257"/>
              <a:gd name="T47" fmla="*/ 2147483646 h 584"/>
              <a:gd name="T48" fmla="*/ 2147483646 w 257"/>
              <a:gd name="T49" fmla="*/ 2147483646 h 584"/>
              <a:gd name="T50" fmla="*/ 2147483646 w 257"/>
              <a:gd name="T51" fmla="*/ 2147483646 h 584"/>
              <a:gd name="T52" fmla="*/ 2147483646 w 257"/>
              <a:gd name="T53" fmla="*/ 2147483646 h 584"/>
              <a:gd name="T54" fmla="*/ 2147483646 w 257"/>
              <a:gd name="T55" fmla="*/ 2147483646 h 584"/>
              <a:gd name="T56" fmla="*/ 2147483646 w 257"/>
              <a:gd name="T57" fmla="*/ 2147483646 h 584"/>
              <a:gd name="T58" fmla="*/ 2147483646 w 257"/>
              <a:gd name="T59" fmla="*/ 2147483646 h 584"/>
              <a:gd name="T60" fmla="*/ 2147483646 w 257"/>
              <a:gd name="T61" fmla="*/ 2147483646 h 584"/>
              <a:gd name="T62" fmla="*/ 2147483646 w 257"/>
              <a:gd name="T63" fmla="*/ 2147483646 h 584"/>
              <a:gd name="T64" fmla="*/ 2147483646 w 257"/>
              <a:gd name="T65" fmla="*/ 2147483646 h 584"/>
              <a:gd name="T66" fmla="*/ 2147483646 w 257"/>
              <a:gd name="T67" fmla="*/ 2147483646 h 584"/>
              <a:gd name="T68" fmla="*/ 2147483646 w 257"/>
              <a:gd name="T69" fmla="*/ 2147483646 h 584"/>
              <a:gd name="T70" fmla="*/ 2147483646 w 257"/>
              <a:gd name="T71" fmla="*/ 2147483646 h 584"/>
              <a:gd name="T72" fmla="*/ 2147483646 w 257"/>
              <a:gd name="T73" fmla="*/ 0 h 584"/>
              <a:gd name="T74" fmla="*/ 2147483646 w 257"/>
              <a:gd name="T75" fmla="*/ 2147483646 h 584"/>
              <a:gd name="T76" fmla="*/ 2147483646 w 257"/>
              <a:gd name="T77" fmla="*/ 2147483646 h 584"/>
              <a:gd name="T78" fmla="*/ 2147483646 w 257"/>
              <a:gd name="T79" fmla="*/ 2147483646 h 5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584"/>
              <a:gd name="T122" fmla="*/ 257 w 257"/>
              <a:gd name="T123" fmla="*/ 584 h 5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584">
                <a:moveTo>
                  <a:pt x="242" y="4"/>
                </a:moveTo>
                <a:lnTo>
                  <a:pt x="242" y="4"/>
                </a:lnTo>
                <a:lnTo>
                  <a:pt x="209" y="70"/>
                </a:lnTo>
                <a:lnTo>
                  <a:pt x="175" y="138"/>
                </a:lnTo>
                <a:lnTo>
                  <a:pt x="113" y="272"/>
                </a:lnTo>
                <a:lnTo>
                  <a:pt x="80" y="344"/>
                </a:lnTo>
                <a:lnTo>
                  <a:pt x="51" y="416"/>
                </a:lnTo>
                <a:lnTo>
                  <a:pt x="24" y="488"/>
                </a:lnTo>
                <a:lnTo>
                  <a:pt x="12" y="525"/>
                </a:lnTo>
                <a:lnTo>
                  <a:pt x="2" y="564"/>
                </a:lnTo>
                <a:lnTo>
                  <a:pt x="0" y="570"/>
                </a:lnTo>
                <a:lnTo>
                  <a:pt x="2" y="576"/>
                </a:lnTo>
                <a:lnTo>
                  <a:pt x="6" y="580"/>
                </a:lnTo>
                <a:lnTo>
                  <a:pt x="12" y="582"/>
                </a:lnTo>
                <a:lnTo>
                  <a:pt x="18" y="584"/>
                </a:lnTo>
                <a:lnTo>
                  <a:pt x="22" y="582"/>
                </a:lnTo>
                <a:lnTo>
                  <a:pt x="26" y="580"/>
                </a:lnTo>
                <a:lnTo>
                  <a:pt x="29" y="574"/>
                </a:lnTo>
                <a:lnTo>
                  <a:pt x="39" y="537"/>
                </a:lnTo>
                <a:lnTo>
                  <a:pt x="51" y="502"/>
                </a:lnTo>
                <a:lnTo>
                  <a:pt x="76" y="432"/>
                </a:lnTo>
                <a:lnTo>
                  <a:pt x="103" y="364"/>
                </a:lnTo>
                <a:lnTo>
                  <a:pt x="135" y="296"/>
                </a:lnTo>
                <a:lnTo>
                  <a:pt x="168" y="226"/>
                </a:lnTo>
                <a:lnTo>
                  <a:pt x="201" y="156"/>
                </a:lnTo>
                <a:lnTo>
                  <a:pt x="216" y="120"/>
                </a:lnTo>
                <a:lnTo>
                  <a:pt x="232" y="84"/>
                </a:lnTo>
                <a:lnTo>
                  <a:pt x="245" y="48"/>
                </a:lnTo>
                <a:lnTo>
                  <a:pt x="257" y="11"/>
                </a:lnTo>
                <a:lnTo>
                  <a:pt x="255" y="6"/>
                </a:lnTo>
                <a:lnTo>
                  <a:pt x="251" y="2"/>
                </a:lnTo>
                <a:lnTo>
                  <a:pt x="247" y="0"/>
                </a:lnTo>
                <a:lnTo>
                  <a:pt x="244" y="2"/>
                </a:lnTo>
                <a:lnTo>
                  <a:pt x="242" y="4"/>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6" name="Freeform 16"/>
          <p:cNvSpPr>
            <a:spLocks/>
          </p:cNvSpPr>
          <p:nvPr/>
        </p:nvSpPr>
        <p:spPr bwMode="auto">
          <a:xfrm>
            <a:off x="671761" y="1652632"/>
            <a:ext cx="187325" cy="454025"/>
          </a:xfrm>
          <a:custGeom>
            <a:avLst/>
            <a:gdLst>
              <a:gd name="T0" fmla="*/ 2147483646 w 338"/>
              <a:gd name="T1" fmla="*/ 0 h 816"/>
              <a:gd name="T2" fmla="*/ 2147483646 w 338"/>
              <a:gd name="T3" fmla="*/ 0 h 816"/>
              <a:gd name="T4" fmla="*/ 2147483646 w 338"/>
              <a:gd name="T5" fmla="*/ 2147483646 h 816"/>
              <a:gd name="T6" fmla="*/ 2147483646 w 338"/>
              <a:gd name="T7" fmla="*/ 2147483646 h 816"/>
              <a:gd name="T8" fmla="*/ 2147483646 w 338"/>
              <a:gd name="T9" fmla="*/ 2147483646 h 816"/>
              <a:gd name="T10" fmla="*/ 2147483646 w 338"/>
              <a:gd name="T11" fmla="*/ 2147483646 h 816"/>
              <a:gd name="T12" fmla="*/ 2147483646 w 338"/>
              <a:gd name="T13" fmla="*/ 2147483646 h 816"/>
              <a:gd name="T14" fmla="*/ 2147483646 w 338"/>
              <a:gd name="T15" fmla="*/ 2147483646 h 816"/>
              <a:gd name="T16" fmla="*/ 2147483646 w 338"/>
              <a:gd name="T17" fmla="*/ 2147483646 h 816"/>
              <a:gd name="T18" fmla="*/ 2147483646 w 338"/>
              <a:gd name="T19" fmla="*/ 2147483646 h 816"/>
              <a:gd name="T20" fmla="*/ 2147483646 w 338"/>
              <a:gd name="T21" fmla="*/ 2147483646 h 816"/>
              <a:gd name="T22" fmla="*/ 2147483646 w 338"/>
              <a:gd name="T23" fmla="*/ 2147483646 h 816"/>
              <a:gd name="T24" fmla="*/ 2147483646 w 338"/>
              <a:gd name="T25" fmla="*/ 2147483646 h 816"/>
              <a:gd name="T26" fmla="*/ 2147483646 w 338"/>
              <a:gd name="T27" fmla="*/ 2147483646 h 816"/>
              <a:gd name="T28" fmla="*/ 2147483646 w 338"/>
              <a:gd name="T29" fmla="*/ 2147483646 h 816"/>
              <a:gd name="T30" fmla="*/ 2147483646 w 338"/>
              <a:gd name="T31" fmla="*/ 2147483646 h 816"/>
              <a:gd name="T32" fmla="*/ 2147483646 w 338"/>
              <a:gd name="T33" fmla="*/ 2147483646 h 816"/>
              <a:gd name="T34" fmla="*/ 2147483646 w 338"/>
              <a:gd name="T35" fmla="*/ 2147483646 h 816"/>
              <a:gd name="T36" fmla="*/ 2147483646 w 338"/>
              <a:gd name="T37" fmla="*/ 2147483646 h 816"/>
              <a:gd name="T38" fmla="*/ 2147483646 w 338"/>
              <a:gd name="T39" fmla="*/ 2147483646 h 816"/>
              <a:gd name="T40" fmla="*/ 2147483646 w 338"/>
              <a:gd name="T41" fmla="*/ 2147483646 h 816"/>
              <a:gd name="T42" fmla="*/ 0 w 338"/>
              <a:gd name="T43" fmla="*/ 2147483646 h 816"/>
              <a:gd name="T44" fmla="*/ 0 w 338"/>
              <a:gd name="T45" fmla="*/ 2147483646 h 816"/>
              <a:gd name="T46" fmla="*/ 0 w 338"/>
              <a:gd name="T47" fmla="*/ 2147483646 h 816"/>
              <a:gd name="T48" fmla="*/ 2147483646 w 338"/>
              <a:gd name="T49" fmla="*/ 2147483646 h 816"/>
              <a:gd name="T50" fmla="*/ 2147483646 w 338"/>
              <a:gd name="T51" fmla="*/ 2147483646 h 816"/>
              <a:gd name="T52" fmla="*/ 2147483646 w 338"/>
              <a:gd name="T53" fmla="*/ 2147483646 h 816"/>
              <a:gd name="T54" fmla="*/ 2147483646 w 338"/>
              <a:gd name="T55" fmla="*/ 2147483646 h 816"/>
              <a:gd name="T56" fmla="*/ 2147483646 w 338"/>
              <a:gd name="T57" fmla="*/ 2147483646 h 816"/>
              <a:gd name="T58" fmla="*/ 2147483646 w 338"/>
              <a:gd name="T59" fmla="*/ 2147483646 h 816"/>
              <a:gd name="T60" fmla="*/ 2147483646 w 338"/>
              <a:gd name="T61" fmla="*/ 2147483646 h 816"/>
              <a:gd name="T62" fmla="*/ 2147483646 w 338"/>
              <a:gd name="T63" fmla="*/ 2147483646 h 816"/>
              <a:gd name="T64" fmla="*/ 2147483646 w 338"/>
              <a:gd name="T65" fmla="*/ 2147483646 h 816"/>
              <a:gd name="T66" fmla="*/ 2147483646 w 338"/>
              <a:gd name="T67" fmla="*/ 2147483646 h 816"/>
              <a:gd name="T68" fmla="*/ 2147483646 w 338"/>
              <a:gd name="T69" fmla="*/ 2147483646 h 816"/>
              <a:gd name="T70" fmla="*/ 2147483646 w 338"/>
              <a:gd name="T71" fmla="*/ 2147483646 h 816"/>
              <a:gd name="T72" fmla="*/ 2147483646 w 338"/>
              <a:gd name="T73" fmla="*/ 2147483646 h 816"/>
              <a:gd name="T74" fmla="*/ 2147483646 w 338"/>
              <a:gd name="T75" fmla="*/ 2147483646 h 816"/>
              <a:gd name="T76" fmla="*/ 2147483646 w 338"/>
              <a:gd name="T77" fmla="*/ 2147483646 h 816"/>
              <a:gd name="T78" fmla="*/ 2147483646 w 338"/>
              <a:gd name="T79" fmla="*/ 2147483646 h 816"/>
              <a:gd name="T80" fmla="*/ 2147483646 w 338"/>
              <a:gd name="T81" fmla="*/ 2147483646 h 816"/>
              <a:gd name="T82" fmla="*/ 2147483646 w 338"/>
              <a:gd name="T83" fmla="*/ 2147483646 h 816"/>
              <a:gd name="T84" fmla="*/ 2147483646 w 338"/>
              <a:gd name="T85" fmla="*/ 2147483646 h 816"/>
              <a:gd name="T86" fmla="*/ 2147483646 w 338"/>
              <a:gd name="T87" fmla="*/ 2147483646 h 816"/>
              <a:gd name="T88" fmla="*/ 2147483646 w 338"/>
              <a:gd name="T89" fmla="*/ 2147483646 h 816"/>
              <a:gd name="T90" fmla="*/ 2147483646 w 338"/>
              <a:gd name="T91" fmla="*/ 2147483646 h 816"/>
              <a:gd name="T92" fmla="*/ 2147483646 w 338"/>
              <a:gd name="T93" fmla="*/ 2147483646 h 816"/>
              <a:gd name="T94" fmla="*/ 2147483646 w 338"/>
              <a:gd name="T95" fmla="*/ 2147483646 h 816"/>
              <a:gd name="T96" fmla="*/ 2147483646 w 338"/>
              <a:gd name="T97" fmla="*/ 2147483646 h 816"/>
              <a:gd name="T98" fmla="*/ 2147483646 w 338"/>
              <a:gd name="T99" fmla="*/ 2147483646 h 816"/>
              <a:gd name="T100" fmla="*/ 2147483646 w 338"/>
              <a:gd name="T101" fmla="*/ 2147483646 h 816"/>
              <a:gd name="T102" fmla="*/ 2147483646 w 338"/>
              <a:gd name="T103" fmla="*/ 2147483646 h 816"/>
              <a:gd name="T104" fmla="*/ 2147483646 w 338"/>
              <a:gd name="T105" fmla="*/ 2147483646 h 816"/>
              <a:gd name="T106" fmla="*/ 2147483646 w 338"/>
              <a:gd name="T107" fmla="*/ 0 h 816"/>
              <a:gd name="T108" fmla="*/ 2147483646 w 338"/>
              <a:gd name="T109" fmla="*/ 0 h 816"/>
              <a:gd name="T110" fmla="*/ 2147483646 w 338"/>
              <a:gd name="T111" fmla="*/ 0 h 8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8"/>
              <a:gd name="T169" fmla="*/ 0 h 816"/>
              <a:gd name="T170" fmla="*/ 338 w 338"/>
              <a:gd name="T171" fmla="*/ 816 h 8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89" y="419"/>
                </a:lnTo>
                <a:lnTo>
                  <a:pt x="72" y="471"/>
                </a:lnTo>
                <a:lnTo>
                  <a:pt x="54" y="526"/>
                </a:lnTo>
                <a:lnTo>
                  <a:pt x="40" y="580"/>
                </a:lnTo>
                <a:lnTo>
                  <a:pt x="27" y="635"/>
                </a:lnTo>
                <a:lnTo>
                  <a:pt x="15" y="689"/>
                </a:lnTo>
                <a:lnTo>
                  <a:pt x="7" y="744"/>
                </a:lnTo>
                <a:lnTo>
                  <a:pt x="0" y="800"/>
                </a:lnTo>
                <a:lnTo>
                  <a:pt x="0" y="806"/>
                </a:lnTo>
                <a:lnTo>
                  <a:pt x="3" y="812"/>
                </a:lnTo>
                <a:lnTo>
                  <a:pt x="7" y="814"/>
                </a:lnTo>
                <a:lnTo>
                  <a:pt x="13" y="816"/>
                </a:lnTo>
                <a:lnTo>
                  <a:pt x="19" y="816"/>
                </a:lnTo>
                <a:lnTo>
                  <a:pt x="25" y="814"/>
                </a:lnTo>
                <a:lnTo>
                  <a:pt x="29" y="808"/>
                </a:lnTo>
                <a:lnTo>
                  <a:pt x="31" y="802"/>
                </a:lnTo>
                <a:lnTo>
                  <a:pt x="37" y="750"/>
                </a:lnTo>
                <a:lnTo>
                  <a:pt x="46" y="697"/>
                </a:lnTo>
                <a:lnTo>
                  <a:pt x="56" y="645"/>
                </a:lnTo>
                <a:lnTo>
                  <a:pt x="70" y="592"/>
                </a:lnTo>
                <a:lnTo>
                  <a:pt x="83" y="541"/>
                </a:lnTo>
                <a:lnTo>
                  <a:pt x="99" y="489"/>
                </a:lnTo>
                <a:lnTo>
                  <a:pt x="114" y="438"/>
                </a:lnTo>
                <a:lnTo>
                  <a:pt x="132" y="388"/>
                </a:lnTo>
                <a:lnTo>
                  <a:pt x="151" y="337"/>
                </a:lnTo>
                <a:lnTo>
                  <a:pt x="171" y="286"/>
                </a:lnTo>
                <a:lnTo>
                  <a:pt x="192" y="238"/>
                </a:lnTo>
                <a:lnTo>
                  <a:pt x="218" y="189"/>
                </a:lnTo>
                <a:lnTo>
                  <a:pt x="243" y="142"/>
                </a:lnTo>
                <a:lnTo>
                  <a:pt x="272" y="98"/>
                </a:lnTo>
                <a:lnTo>
                  <a:pt x="301" y="53"/>
                </a:lnTo>
                <a:lnTo>
                  <a:pt x="336" y="10"/>
                </a:lnTo>
                <a:lnTo>
                  <a:pt x="338" y="8"/>
                </a:lnTo>
                <a:lnTo>
                  <a:pt x="338" y="6"/>
                </a:lnTo>
                <a:lnTo>
                  <a:pt x="334" y="2"/>
                </a:lnTo>
                <a:lnTo>
                  <a:pt x="330" y="0"/>
                </a:lnTo>
                <a:lnTo>
                  <a:pt x="325"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7" name="Freeform 17"/>
          <p:cNvSpPr>
            <a:spLocks/>
          </p:cNvSpPr>
          <p:nvPr/>
        </p:nvSpPr>
        <p:spPr bwMode="auto">
          <a:xfrm>
            <a:off x="600323" y="2073319"/>
            <a:ext cx="474663" cy="138113"/>
          </a:xfrm>
          <a:custGeom>
            <a:avLst/>
            <a:gdLst>
              <a:gd name="T0" fmla="*/ 2147483646 w 854"/>
              <a:gd name="T1" fmla="*/ 2147483646 h 250"/>
              <a:gd name="T2" fmla="*/ 2147483646 w 854"/>
              <a:gd name="T3" fmla="*/ 2147483646 h 250"/>
              <a:gd name="T4" fmla="*/ 2147483646 w 854"/>
              <a:gd name="T5" fmla="*/ 2147483646 h 250"/>
              <a:gd name="T6" fmla="*/ 2147483646 w 854"/>
              <a:gd name="T7" fmla="*/ 2147483646 h 250"/>
              <a:gd name="T8" fmla="*/ 2147483646 w 854"/>
              <a:gd name="T9" fmla="*/ 2147483646 h 250"/>
              <a:gd name="T10" fmla="*/ 2147483646 w 854"/>
              <a:gd name="T11" fmla="*/ 2147483646 h 250"/>
              <a:gd name="T12" fmla="*/ 2147483646 w 854"/>
              <a:gd name="T13" fmla="*/ 2147483646 h 250"/>
              <a:gd name="T14" fmla="*/ 2147483646 w 854"/>
              <a:gd name="T15" fmla="*/ 2147483646 h 250"/>
              <a:gd name="T16" fmla="*/ 2147483646 w 854"/>
              <a:gd name="T17" fmla="*/ 2147483646 h 250"/>
              <a:gd name="T18" fmla="*/ 2147483646 w 854"/>
              <a:gd name="T19" fmla="*/ 2147483646 h 250"/>
              <a:gd name="T20" fmla="*/ 2147483646 w 854"/>
              <a:gd name="T21" fmla="*/ 2147483646 h 250"/>
              <a:gd name="T22" fmla="*/ 2147483646 w 854"/>
              <a:gd name="T23" fmla="*/ 2147483646 h 250"/>
              <a:gd name="T24" fmla="*/ 2147483646 w 854"/>
              <a:gd name="T25" fmla="*/ 2147483646 h 250"/>
              <a:gd name="T26" fmla="*/ 2147483646 w 854"/>
              <a:gd name="T27" fmla="*/ 2147483646 h 250"/>
              <a:gd name="T28" fmla="*/ 2147483646 w 854"/>
              <a:gd name="T29" fmla="*/ 2147483646 h 250"/>
              <a:gd name="T30" fmla="*/ 2147483646 w 854"/>
              <a:gd name="T31" fmla="*/ 2147483646 h 250"/>
              <a:gd name="T32" fmla="*/ 2147483646 w 854"/>
              <a:gd name="T33" fmla="*/ 2147483646 h 250"/>
              <a:gd name="T34" fmla="*/ 2147483646 w 854"/>
              <a:gd name="T35" fmla="*/ 2147483646 h 250"/>
              <a:gd name="T36" fmla="*/ 2147483646 w 854"/>
              <a:gd name="T37" fmla="*/ 2147483646 h 250"/>
              <a:gd name="T38" fmla="*/ 2147483646 w 854"/>
              <a:gd name="T39" fmla="*/ 2147483646 h 250"/>
              <a:gd name="T40" fmla="*/ 2147483646 w 854"/>
              <a:gd name="T41" fmla="*/ 2147483646 h 250"/>
              <a:gd name="T42" fmla="*/ 2147483646 w 854"/>
              <a:gd name="T43" fmla="*/ 2147483646 h 250"/>
              <a:gd name="T44" fmla="*/ 2147483646 w 854"/>
              <a:gd name="T45" fmla="*/ 2147483646 h 250"/>
              <a:gd name="T46" fmla="*/ 2147483646 w 854"/>
              <a:gd name="T47" fmla="*/ 2147483646 h 250"/>
              <a:gd name="T48" fmla="*/ 2147483646 w 854"/>
              <a:gd name="T49" fmla="*/ 2147483646 h 250"/>
              <a:gd name="T50" fmla="*/ 2147483646 w 854"/>
              <a:gd name="T51" fmla="*/ 2147483646 h 250"/>
              <a:gd name="T52" fmla="*/ 2147483646 w 854"/>
              <a:gd name="T53" fmla="*/ 2147483646 h 250"/>
              <a:gd name="T54" fmla="*/ 2147483646 w 854"/>
              <a:gd name="T55" fmla="*/ 2147483646 h 250"/>
              <a:gd name="T56" fmla="*/ 2147483646 w 854"/>
              <a:gd name="T57" fmla="*/ 2147483646 h 250"/>
              <a:gd name="T58" fmla="*/ 2147483646 w 854"/>
              <a:gd name="T59" fmla="*/ 0 h 250"/>
              <a:gd name="T60" fmla="*/ 2147483646 w 854"/>
              <a:gd name="T61" fmla="*/ 0 h 250"/>
              <a:gd name="T62" fmla="*/ 2147483646 w 854"/>
              <a:gd name="T63" fmla="*/ 0 h 250"/>
              <a:gd name="T64" fmla="*/ 2147483646 w 854"/>
              <a:gd name="T65" fmla="*/ 2147483646 h 250"/>
              <a:gd name="T66" fmla="*/ 2147483646 w 854"/>
              <a:gd name="T67" fmla="*/ 2147483646 h 250"/>
              <a:gd name="T68" fmla="*/ 2147483646 w 854"/>
              <a:gd name="T69" fmla="*/ 2147483646 h 250"/>
              <a:gd name="T70" fmla="*/ 2147483646 w 854"/>
              <a:gd name="T71" fmla="*/ 2147483646 h 250"/>
              <a:gd name="T72" fmla="*/ 2147483646 w 854"/>
              <a:gd name="T73" fmla="*/ 2147483646 h 250"/>
              <a:gd name="T74" fmla="*/ 2147483646 w 854"/>
              <a:gd name="T75" fmla="*/ 2147483646 h 250"/>
              <a:gd name="T76" fmla="*/ 2147483646 w 854"/>
              <a:gd name="T77" fmla="*/ 2147483646 h 250"/>
              <a:gd name="T78" fmla="*/ 2147483646 w 854"/>
              <a:gd name="T79" fmla="*/ 2147483646 h 250"/>
              <a:gd name="T80" fmla="*/ 2147483646 w 854"/>
              <a:gd name="T81" fmla="*/ 2147483646 h 250"/>
              <a:gd name="T82" fmla="*/ 2147483646 w 854"/>
              <a:gd name="T83" fmla="*/ 2147483646 h 250"/>
              <a:gd name="T84" fmla="*/ 2147483646 w 854"/>
              <a:gd name="T85" fmla="*/ 2147483646 h 250"/>
              <a:gd name="T86" fmla="*/ 2147483646 w 854"/>
              <a:gd name="T87" fmla="*/ 2147483646 h 250"/>
              <a:gd name="T88" fmla="*/ 2147483646 w 854"/>
              <a:gd name="T89" fmla="*/ 2147483646 h 250"/>
              <a:gd name="T90" fmla="*/ 2147483646 w 854"/>
              <a:gd name="T91" fmla="*/ 2147483646 h 250"/>
              <a:gd name="T92" fmla="*/ 2147483646 w 854"/>
              <a:gd name="T93" fmla="*/ 2147483646 h 250"/>
              <a:gd name="T94" fmla="*/ 2147483646 w 854"/>
              <a:gd name="T95" fmla="*/ 2147483646 h 250"/>
              <a:gd name="T96" fmla="*/ 2147483646 w 854"/>
              <a:gd name="T97" fmla="*/ 2147483646 h 250"/>
              <a:gd name="T98" fmla="*/ 2147483646 w 854"/>
              <a:gd name="T99" fmla="*/ 2147483646 h 250"/>
              <a:gd name="T100" fmla="*/ 2147483646 w 854"/>
              <a:gd name="T101" fmla="*/ 2147483646 h 250"/>
              <a:gd name="T102" fmla="*/ 0 w 854"/>
              <a:gd name="T103" fmla="*/ 2147483646 h 250"/>
              <a:gd name="T104" fmla="*/ 0 w 854"/>
              <a:gd name="T105" fmla="*/ 2147483646 h 250"/>
              <a:gd name="T106" fmla="*/ 0 w 854"/>
              <a:gd name="T107" fmla="*/ 2147483646 h 250"/>
              <a:gd name="T108" fmla="*/ 0 w 854"/>
              <a:gd name="T109" fmla="*/ 2147483646 h 250"/>
              <a:gd name="T110" fmla="*/ 0 w 854"/>
              <a:gd name="T111" fmla="*/ 2147483646 h 250"/>
              <a:gd name="T112" fmla="*/ 2147483646 w 854"/>
              <a:gd name="T113" fmla="*/ 2147483646 h 250"/>
              <a:gd name="T114" fmla="*/ 2147483646 w 854"/>
              <a:gd name="T115" fmla="*/ 2147483646 h 2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4"/>
              <a:gd name="T175" fmla="*/ 0 h 250"/>
              <a:gd name="T176" fmla="*/ 854 w 854"/>
              <a:gd name="T177" fmla="*/ 250 h 2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4" h="250">
                <a:moveTo>
                  <a:pt x="4" y="250"/>
                </a:moveTo>
                <a:lnTo>
                  <a:pt x="4" y="250"/>
                </a:lnTo>
                <a:lnTo>
                  <a:pt x="14" y="250"/>
                </a:lnTo>
                <a:lnTo>
                  <a:pt x="25" y="250"/>
                </a:lnTo>
                <a:lnTo>
                  <a:pt x="49" y="248"/>
                </a:lnTo>
                <a:lnTo>
                  <a:pt x="95" y="238"/>
                </a:lnTo>
                <a:lnTo>
                  <a:pt x="212" y="215"/>
                </a:lnTo>
                <a:lnTo>
                  <a:pt x="331" y="189"/>
                </a:lnTo>
                <a:lnTo>
                  <a:pt x="448" y="162"/>
                </a:lnTo>
                <a:lnTo>
                  <a:pt x="559" y="133"/>
                </a:lnTo>
                <a:lnTo>
                  <a:pt x="613" y="115"/>
                </a:lnTo>
                <a:lnTo>
                  <a:pt x="670" y="98"/>
                </a:lnTo>
                <a:lnTo>
                  <a:pt x="718" y="80"/>
                </a:lnTo>
                <a:lnTo>
                  <a:pt x="769" y="63"/>
                </a:lnTo>
                <a:lnTo>
                  <a:pt x="790" y="53"/>
                </a:lnTo>
                <a:lnTo>
                  <a:pt x="816" y="45"/>
                </a:lnTo>
                <a:lnTo>
                  <a:pt x="825" y="39"/>
                </a:lnTo>
                <a:lnTo>
                  <a:pt x="837" y="34"/>
                </a:lnTo>
                <a:lnTo>
                  <a:pt x="845" y="26"/>
                </a:lnTo>
                <a:lnTo>
                  <a:pt x="853" y="16"/>
                </a:lnTo>
                <a:lnTo>
                  <a:pt x="854" y="12"/>
                </a:lnTo>
                <a:lnTo>
                  <a:pt x="853" y="6"/>
                </a:lnTo>
                <a:lnTo>
                  <a:pt x="851" y="2"/>
                </a:lnTo>
                <a:lnTo>
                  <a:pt x="845" y="0"/>
                </a:lnTo>
                <a:lnTo>
                  <a:pt x="835" y="0"/>
                </a:lnTo>
                <a:lnTo>
                  <a:pt x="825" y="2"/>
                </a:lnTo>
                <a:lnTo>
                  <a:pt x="804" y="10"/>
                </a:lnTo>
                <a:lnTo>
                  <a:pt x="767" y="30"/>
                </a:lnTo>
                <a:lnTo>
                  <a:pt x="716" y="49"/>
                </a:lnTo>
                <a:lnTo>
                  <a:pt x="668" y="67"/>
                </a:lnTo>
                <a:lnTo>
                  <a:pt x="609" y="86"/>
                </a:lnTo>
                <a:lnTo>
                  <a:pt x="549" y="104"/>
                </a:lnTo>
                <a:lnTo>
                  <a:pt x="430" y="135"/>
                </a:lnTo>
                <a:lnTo>
                  <a:pt x="313" y="162"/>
                </a:lnTo>
                <a:lnTo>
                  <a:pt x="197" y="187"/>
                </a:lnTo>
                <a:lnTo>
                  <a:pt x="90" y="213"/>
                </a:lnTo>
                <a:lnTo>
                  <a:pt x="45" y="222"/>
                </a:lnTo>
                <a:lnTo>
                  <a:pt x="22" y="230"/>
                </a:lnTo>
                <a:lnTo>
                  <a:pt x="10" y="236"/>
                </a:lnTo>
                <a:lnTo>
                  <a:pt x="0" y="242"/>
                </a:lnTo>
                <a:lnTo>
                  <a:pt x="0" y="244"/>
                </a:lnTo>
                <a:lnTo>
                  <a:pt x="0" y="246"/>
                </a:lnTo>
                <a:lnTo>
                  <a:pt x="0" y="248"/>
                </a:lnTo>
                <a:lnTo>
                  <a:pt x="4" y="25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8" name="Freeform 18"/>
          <p:cNvSpPr>
            <a:spLocks/>
          </p:cNvSpPr>
          <p:nvPr/>
        </p:nvSpPr>
        <p:spPr bwMode="auto">
          <a:xfrm>
            <a:off x="792411" y="1852657"/>
            <a:ext cx="438150" cy="133350"/>
          </a:xfrm>
          <a:custGeom>
            <a:avLst/>
            <a:gdLst>
              <a:gd name="T0" fmla="*/ 2147483646 w 788"/>
              <a:gd name="T1" fmla="*/ 2147483646 h 240"/>
              <a:gd name="T2" fmla="*/ 2147483646 w 788"/>
              <a:gd name="T3" fmla="*/ 2147483646 h 240"/>
              <a:gd name="T4" fmla="*/ 2147483646 w 788"/>
              <a:gd name="T5" fmla="*/ 2147483646 h 240"/>
              <a:gd name="T6" fmla="*/ 2147483646 w 788"/>
              <a:gd name="T7" fmla="*/ 2147483646 h 240"/>
              <a:gd name="T8" fmla="*/ 2147483646 w 788"/>
              <a:gd name="T9" fmla="*/ 2147483646 h 240"/>
              <a:gd name="T10" fmla="*/ 2147483646 w 788"/>
              <a:gd name="T11" fmla="*/ 2147483646 h 240"/>
              <a:gd name="T12" fmla="*/ 2147483646 w 788"/>
              <a:gd name="T13" fmla="*/ 2147483646 h 240"/>
              <a:gd name="T14" fmla="*/ 2147483646 w 788"/>
              <a:gd name="T15" fmla="*/ 2147483646 h 240"/>
              <a:gd name="T16" fmla="*/ 2147483646 w 788"/>
              <a:gd name="T17" fmla="*/ 2147483646 h 240"/>
              <a:gd name="T18" fmla="*/ 2147483646 w 788"/>
              <a:gd name="T19" fmla="*/ 2147483646 h 240"/>
              <a:gd name="T20" fmla="*/ 2147483646 w 788"/>
              <a:gd name="T21" fmla="*/ 2147483646 h 240"/>
              <a:gd name="T22" fmla="*/ 2147483646 w 788"/>
              <a:gd name="T23" fmla="*/ 2147483646 h 240"/>
              <a:gd name="T24" fmla="*/ 2147483646 w 788"/>
              <a:gd name="T25" fmla="*/ 2147483646 h 240"/>
              <a:gd name="T26" fmla="*/ 2147483646 w 788"/>
              <a:gd name="T27" fmla="*/ 2147483646 h 240"/>
              <a:gd name="T28" fmla="*/ 2147483646 w 788"/>
              <a:gd name="T29" fmla="*/ 2147483646 h 240"/>
              <a:gd name="T30" fmla="*/ 2147483646 w 788"/>
              <a:gd name="T31" fmla="*/ 2147483646 h 240"/>
              <a:gd name="T32" fmla="*/ 2147483646 w 788"/>
              <a:gd name="T33" fmla="*/ 2147483646 h 240"/>
              <a:gd name="T34" fmla="*/ 2147483646 w 788"/>
              <a:gd name="T35" fmla="*/ 2147483646 h 240"/>
              <a:gd name="T36" fmla="*/ 2147483646 w 788"/>
              <a:gd name="T37" fmla="*/ 2147483646 h 240"/>
              <a:gd name="T38" fmla="*/ 2147483646 w 788"/>
              <a:gd name="T39" fmla="*/ 2147483646 h 240"/>
              <a:gd name="T40" fmla="*/ 2147483646 w 788"/>
              <a:gd name="T41" fmla="*/ 2147483646 h 240"/>
              <a:gd name="T42" fmla="*/ 2147483646 w 788"/>
              <a:gd name="T43" fmla="*/ 2147483646 h 240"/>
              <a:gd name="T44" fmla="*/ 2147483646 w 788"/>
              <a:gd name="T45" fmla="*/ 2147483646 h 240"/>
              <a:gd name="T46" fmla="*/ 2147483646 w 788"/>
              <a:gd name="T47" fmla="*/ 2147483646 h 240"/>
              <a:gd name="T48" fmla="*/ 2147483646 w 788"/>
              <a:gd name="T49" fmla="*/ 2147483646 h 240"/>
              <a:gd name="T50" fmla="*/ 2147483646 w 788"/>
              <a:gd name="T51" fmla="*/ 2147483646 h 240"/>
              <a:gd name="T52" fmla="*/ 2147483646 w 788"/>
              <a:gd name="T53" fmla="*/ 0 h 240"/>
              <a:gd name="T54" fmla="*/ 2147483646 w 788"/>
              <a:gd name="T55" fmla="*/ 0 h 240"/>
              <a:gd name="T56" fmla="*/ 2147483646 w 788"/>
              <a:gd name="T57" fmla="*/ 0 h 240"/>
              <a:gd name="T58" fmla="*/ 2147483646 w 788"/>
              <a:gd name="T59" fmla="*/ 2147483646 h 240"/>
              <a:gd name="T60" fmla="*/ 2147483646 w 788"/>
              <a:gd name="T61" fmla="*/ 2147483646 h 240"/>
              <a:gd name="T62" fmla="*/ 2147483646 w 788"/>
              <a:gd name="T63" fmla="*/ 2147483646 h 240"/>
              <a:gd name="T64" fmla="*/ 2147483646 w 788"/>
              <a:gd name="T65" fmla="*/ 2147483646 h 240"/>
              <a:gd name="T66" fmla="*/ 2147483646 w 788"/>
              <a:gd name="T67" fmla="*/ 2147483646 h 240"/>
              <a:gd name="T68" fmla="*/ 2147483646 w 788"/>
              <a:gd name="T69" fmla="*/ 2147483646 h 240"/>
              <a:gd name="T70" fmla="*/ 2147483646 w 788"/>
              <a:gd name="T71" fmla="*/ 2147483646 h 240"/>
              <a:gd name="T72" fmla="*/ 2147483646 w 788"/>
              <a:gd name="T73" fmla="*/ 2147483646 h 240"/>
              <a:gd name="T74" fmla="*/ 2147483646 w 788"/>
              <a:gd name="T75" fmla="*/ 2147483646 h 240"/>
              <a:gd name="T76" fmla="*/ 2147483646 w 788"/>
              <a:gd name="T77" fmla="*/ 2147483646 h 240"/>
              <a:gd name="T78" fmla="*/ 2147483646 w 788"/>
              <a:gd name="T79" fmla="*/ 2147483646 h 240"/>
              <a:gd name="T80" fmla="*/ 2147483646 w 788"/>
              <a:gd name="T81" fmla="*/ 2147483646 h 240"/>
              <a:gd name="T82" fmla="*/ 2147483646 w 788"/>
              <a:gd name="T83" fmla="*/ 2147483646 h 240"/>
              <a:gd name="T84" fmla="*/ 2147483646 w 788"/>
              <a:gd name="T85" fmla="*/ 2147483646 h 240"/>
              <a:gd name="T86" fmla="*/ 2147483646 w 788"/>
              <a:gd name="T87" fmla="*/ 2147483646 h 240"/>
              <a:gd name="T88" fmla="*/ 2147483646 w 788"/>
              <a:gd name="T89" fmla="*/ 2147483646 h 240"/>
              <a:gd name="T90" fmla="*/ 2147483646 w 788"/>
              <a:gd name="T91" fmla="*/ 2147483646 h 240"/>
              <a:gd name="T92" fmla="*/ 2147483646 w 788"/>
              <a:gd name="T93" fmla="*/ 2147483646 h 240"/>
              <a:gd name="T94" fmla="*/ 2147483646 w 788"/>
              <a:gd name="T95" fmla="*/ 2147483646 h 240"/>
              <a:gd name="T96" fmla="*/ 2147483646 w 788"/>
              <a:gd name="T97" fmla="*/ 2147483646 h 240"/>
              <a:gd name="T98" fmla="*/ 0 w 788"/>
              <a:gd name="T99" fmla="*/ 2147483646 h 240"/>
              <a:gd name="T100" fmla="*/ 0 w 788"/>
              <a:gd name="T101" fmla="*/ 2147483646 h 240"/>
              <a:gd name="T102" fmla="*/ 0 w 788"/>
              <a:gd name="T103" fmla="*/ 2147483646 h 240"/>
              <a:gd name="T104" fmla="*/ 2147483646 w 788"/>
              <a:gd name="T105" fmla="*/ 2147483646 h 240"/>
              <a:gd name="T106" fmla="*/ 2147483646 w 788"/>
              <a:gd name="T107" fmla="*/ 2147483646 h 240"/>
              <a:gd name="T108" fmla="*/ 2147483646 w 788"/>
              <a:gd name="T109" fmla="*/ 2147483646 h 2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88"/>
              <a:gd name="T166" fmla="*/ 0 h 240"/>
              <a:gd name="T167" fmla="*/ 788 w 788"/>
              <a:gd name="T168" fmla="*/ 240 h 24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88" h="240">
                <a:moveTo>
                  <a:pt x="9" y="240"/>
                </a:moveTo>
                <a:lnTo>
                  <a:pt x="9" y="240"/>
                </a:lnTo>
                <a:lnTo>
                  <a:pt x="107" y="203"/>
                </a:lnTo>
                <a:lnTo>
                  <a:pt x="157" y="187"/>
                </a:lnTo>
                <a:lnTo>
                  <a:pt x="206" y="172"/>
                </a:lnTo>
                <a:lnTo>
                  <a:pt x="258" y="160"/>
                </a:lnTo>
                <a:lnTo>
                  <a:pt x="309" y="148"/>
                </a:lnTo>
                <a:lnTo>
                  <a:pt x="412" y="127"/>
                </a:lnTo>
                <a:lnTo>
                  <a:pt x="515" y="106"/>
                </a:lnTo>
                <a:lnTo>
                  <a:pt x="566" y="96"/>
                </a:lnTo>
                <a:lnTo>
                  <a:pt x="618" y="82"/>
                </a:lnTo>
                <a:lnTo>
                  <a:pt x="659" y="70"/>
                </a:lnTo>
                <a:lnTo>
                  <a:pt x="700" y="57"/>
                </a:lnTo>
                <a:lnTo>
                  <a:pt x="722" y="51"/>
                </a:lnTo>
                <a:lnTo>
                  <a:pt x="745" y="43"/>
                </a:lnTo>
                <a:lnTo>
                  <a:pt x="766" y="34"/>
                </a:lnTo>
                <a:lnTo>
                  <a:pt x="776" y="26"/>
                </a:lnTo>
                <a:lnTo>
                  <a:pt x="784" y="20"/>
                </a:lnTo>
                <a:lnTo>
                  <a:pt x="788" y="12"/>
                </a:lnTo>
                <a:lnTo>
                  <a:pt x="788" y="6"/>
                </a:lnTo>
                <a:lnTo>
                  <a:pt x="782" y="2"/>
                </a:lnTo>
                <a:lnTo>
                  <a:pt x="776" y="0"/>
                </a:lnTo>
                <a:lnTo>
                  <a:pt x="766" y="0"/>
                </a:lnTo>
                <a:lnTo>
                  <a:pt x="757" y="4"/>
                </a:lnTo>
                <a:lnTo>
                  <a:pt x="737" y="10"/>
                </a:lnTo>
                <a:lnTo>
                  <a:pt x="698" y="28"/>
                </a:lnTo>
                <a:lnTo>
                  <a:pt x="644" y="45"/>
                </a:lnTo>
                <a:lnTo>
                  <a:pt x="589" y="59"/>
                </a:lnTo>
                <a:lnTo>
                  <a:pt x="539" y="72"/>
                </a:lnTo>
                <a:lnTo>
                  <a:pt x="486" y="84"/>
                </a:lnTo>
                <a:lnTo>
                  <a:pt x="383" y="106"/>
                </a:lnTo>
                <a:lnTo>
                  <a:pt x="286" y="125"/>
                </a:lnTo>
                <a:lnTo>
                  <a:pt x="237" y="135"/>
                </a:lnTo>
                <a:lnTo>
                  <a:pt x="186" y="148"/>
                </a:lnTo>
                <a:lnTo>
                  <a:pt x="138" y="162"/>
                </a:lnTo>
                <a:lnTo>
                  <a:pt x="89" y="179"/>
                </a:lnTo>
                <a:lnTo>
                  <a:pt x="44" y="201"/>
                </a:lnTo>
                <a:lnTo>
                  <a:pt x="23" y="215"/>
                </a:lnTo>
                <a:lnTo>
                  <a:pt x="1" y="226"/>
                </a:lnTo>
                <a:lnTo>
                  <a:pt x="0" y="228"/>
                </a:lnTo>
                <a:lnTo>
                  <a:pt x="0" y="232"/>
                </a:lnTo>
                <a:lnTo>
                  <a:pt x="0" y="236"/>
                </a:lnTo>
                <a:lnTo>
                  <a:pt x="5" y="240"/>
                </a:lnTo>
                <a:lnTo>
                  <a:pt x="9" y="24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29" name="Freeform 19"/>
          <p:cNvSpPr>
            <a:spLocks/>
          </p:cNvSpPr>
          <p:nvPr/>
        </p:nvSpPr>
        <p:spPr bwMode="auto">
          <a:xfrm>
            <a:off x="1103561" y="1674857"/>
            <a:ext cx="317500" cy="69850"/>
          </a:xfrm>
          <a:custGeom>
            <a:avLst/>
            <a:gdLst>
              <a:gd name="T0" fmla="*/ 2147483646 w 570"/>
              <a:gd name="T1" fmla="*/ 2147483646 h 127"/>
              <a:gd name="T2" fmla="*/ 2147483646 w 570"/>
              <a:gd name="T3" fmla="*/ 2147483646 h 127"/>
              <a:gd name="T4" fmla="*/ 2147483646 w 570"/>
              <a:gd name="T5" fmla="*/ 2147483646 h 127"/>
              <a:gd name="T6" fmla="*/ 2147483646 w 570"/>
              <a:gd name="T7" fmla="*/ 2147483646 h 127"/>
              <a:gd name="T8" fmla="*/ 2147483646 w 570"/>
              <a:gd name="T9" fmla="*/ 2147483646 h 127"/>
              <a:gd name="T10" fmla="*/ 2147483646 w 570"/>
              <a:gd name="T11" fmla="*/ 2147483646 h 127"/>
              <a:gd name="T12" fmla="*/ 2147483646 w 570"/>
              <a:gd name="T13" fmla="*/ 2147483646 h 127"/>
              <a:gd name="T14" fmla="*/ 2147483646 w 570"/>
              <a:gd name="T15" fmla="*/ 2147483646 h 127"/>
              <a:gd name="T16" fmla="*/ 2147483646 w 570"/>
              <a:gd name="T17" fmla="*/ 2147483646 h 127"/>
              <a:gd name="T18" fmla="*/ 2147483646 w 570"/>
              <a:gd name="T19" fmla="*/ 2147483646 h 127"/>
              <a:gd name="T20" fmla="*/ 2147483646 w 570"/>
              <a:gd name="T21" fmla="*/ 2147483646 h 127"/>
              <a:gd name="T22" fmla="*/ 2147483646 w 570"/>
              <a:gd name="T23" fmla="*/ 2147483646 h 127"/>
              <a:gd name="T24" fmla="*/ 2147483646 w 570"/>
              <a:gd name="T25" fmla="*/ 2147483646 h 127"/>
              <a:gd name="T26" fmla="*/ 2147483646 w 570"/>
              <a:gd name="T27" fmla="*/ 2147483646 h 127"/>
              <a:gd name="T28" fmla="*/ 2147483646 w 570"/>
              <a:gd name="T29" fmla="*/ 2147483646 h 127"/>
              <a:gd name="T30" fmla="*/ 2147483646 w 570"/>
              <a:gd name="T31" fmla="*/ 2147483646 h 127"/>
              <a:gd name="T32" fmla="*/ 2147483646 w 570"/>
              <a:gd name="T33" fmla="*/ 2147483646 h 127"/>
              <a:gd name="T34" fmla="*/ 2147483646 w 570"/>
              <a:gd name="T35" fmla="*/ 2147483646 h 127"/>
              <a:gd name="T36" fmla="*/ 2147483646 w 570"/>
              <a:gd name="T37" fmla="*/ 2147483646 h 127"/>
              <a:gd name="T38" fmla="*/ 2147483646 w 570"/>
              <a:gd name="T39" fmla="*/ 2147483646 h 127"/>
              <a:gd name="T40" fmla="*/ 2147483646 w 570"/>
              <a:gd name="T41" fmla="*/ 0 h 127"/>
              <a:gd name="T42" fmla="*/ 2147483646 w 570"/>
              <a:gd name="T43" fmla="*/ 0 h 127"/>
              <a:gd name="T44" fmla="*/ 2147483646 w 570"/>
              <a:gd name="T45" fmla="*/ 0 h 127"/>
              <a:gd name="T46" fmla="*/ 2147483646 w 570"/>
              <a:gd name="T47" fmla="*/ 2147483646 h 127"/>
              <a:gd name="T48" fmla="*/ 2147483646 w 570"/>
              <a:gd name="T49" fmla="*/ 2147483646 h 127"/>
              <a:gd name="T50" fmla="*/ 2147483646 w 570"/>
              <a:gd name="T51" fmla="*/ 2147483646 h 127"/>
              <a:gd name="T52" fmla="*/ 2147483646 w 570"/>
              <a:gd name="T53" fmla="*/ 2147483646 h 127"/>
              <a:gd name="T54" fmla="*/ 2147483646 w 570"/>
              <a:gd name="T55" fmla="*/ 2147483646 h 127"/>
              <a:gd name="T56" fmla="*/ 2147483646 w 570"/>
              <a:gd name="T57" fmla="*/ 2147483646 h 127"/>
              <a:gd name="T58" fmla="*/ 2147483646 w 570"/>
              <a:gd name="T59" fmla="*/ 2147483646 h 127"/>
              <a:gd name="T60" fmla="*/ 2147483646 w 570"/>
              <a:gd name="T61" fmla="*/ 2147483646 h 127"/>
              <a:gd name="T62" fmla="*/ 2147483646 w 570"/>
              <a:gd name="T63" fmla="*/ 2147483646 h 127"/>
              <a:gd name="T64" fmla="*/ 2147483646 w 570"/>
              <a:gd name="T65" fmla="*/ 2147483646 h 127"/>
              <a:gd name="T66" fmla="*/ 2147483646 w 570"/>
              <a:gd name="T67" fmla="*/ 2147483646 h 127"/>
              <a:gd name="T68" fmla="*/ 2147483646 w 570"/>
              <a:gd name="T69" fmla="*/ 2147483646 h 127"/>
              <a:gd name="T70" fmla="*/ 0 w 570"/>
              <a:gd name="T71" fmla="*/ 2147483646 h 127"/>
              <a:gd name="T72" fmla="*/ 2147483646 w 570"/>
              <a:gd name="T73" fmla="*/ 2147483646 h 127"/>
              <a:gd name="T74" fmla="*/ 2147483646 w 570"/>
              <a:gd name="T75" fmla="*/ 2147483646 h 127"/>
              <a:gd name="T76" fmla="*/ 2147483646 w 570"/>
              <a:gd name="T77" fmla="*/ 2147483646 h 1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0"/>
              <a:gd name="T118" fmla="*/ 0 h 127"/>
              <a:gd name="T119" fmla="*/ 570 w 570"/>
              <a:gd name="T120" fmla="*/ 127 h 1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0" h="127">
                <a:moveTo>
                  <a:pt x="6" y="127"/>
                </a:moveTo>
                <a:lnTo>
                  <a:pt x="6" y="127"/>
                </a:lnTo>
                <a:lnTo>
                  <a:pt x="41" y="127"/>
                </a:lnTo>
                <a:lnTo>
                  <a:pt x="74" y="125"/>
                </a:lnTo>
                <a:lnTo>
                  <a:pt x="107" y="121"/>
                </a:lnTo>
                <a:lnTo>
                  <a:pt x="142" y="115"/>
                </a:lnTo>
                <a:lnTo>
                  <a:pt x="208" y="103"/>
                </a:lnTo>
                <a:lnTo>
                  <a:pt x="274" y="92"/>
                </a:lnTo>
                <a:lnTo>
                  <a:pt x="346" y="78"/>
                </a:lnTo>
                <a:lnTo>
                  <a:pt x="418" y="64"/>
                </a:lnTo>
                <a:lnTo>
                  <a:pt x="489" y="47"/>
                </a:lnTo>
                <a:lnTo>
                  <a:pt x="559" y="29"/>
                </a:lnTo>
                <a:lnTo>
                  <a:pt x="564" y="26"/>
                </a:lnTo>
                <a:lnTo>
                  <a:pt x="568" y="22"/>
                </a:lnTo>
                <a:lnTo>
                  <a:pt x="570" y="16"/>
                </a:lnTo>
                <a:lnTo>
                  <a:pt x="570" y="10"/>
                </a:lnTo>
                <a:lnTo>
                  <a:pt x="568" y="6"/>
                </a:lnTo>
                <a:lnTo>
                  <a:pt x="564" y="2"/>
                </a:lnTo>
                <a:lnTo>
                  <a:pt x="561" y="0"/>
                </a:lnTo>
                <a:lnTo>
                  <a:pt x="553" y="0"/>
                </a:lnTo>
                <a:lnTo>
                  <a:pt x="487" y="18"/>
                </a:lnTo>
                <a:lnTo>
                  <a:pt x="418" y="35"/>
                </a:lnTo>
                <a:lnTo>
                  <a:pt x="352" y="49"/>
                </a:lnTo>
                <a:lnTo>
                  <a:pt x="284" y="62"/>
                </a:lnTo>
                <a:lnTo>
                  <a:pt x="214" y="74"/>
                </a:lnTo>
                <a:lnTo>
                  <a:pt x="144" y="84"/>
                </a:lnTo>
                <a:lnTo>
                  <a:pt x="74" y="96"/>
                </a:lnTo>
                <a:lnTo>
                  <a:pt x="39" y="103"/>
                </a:lnTo>
                <a:lnTo>
                  <a:pt x="6" y="113"/>
                </a:lnTo>
                <a:lnTo>
                  <a:pt x="2" y="115"/>
                </a:lnTo>
                <a:lnTo>
                  <a:pt x="0" y="121"/>
                </a:lnTo>
                <a:lnTo>
                  <a:pt x="2" y="125"/>
                </a:lnTo>
                <a:lnTo>
                  <a:pt x="6" y="127"/>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cxnSp>
        <p:nvCxnSpPr>
          <p:cNvPr id="41" name="直接连接符 40"/>
          <p:cNvCxnSpPr/>
          <p:nvPr/>
        </p:nvCxnSpPr>
        <p:spPr>
          <a:xfrm>
            <a:off x="395536" y="2598782"/>
            <a:ext cx="1514475"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5131" name="矩形 87"/>
          <p:cNvSpPr>
            <a:spLocks noChangeArrowheads="1"/>
          </p:cNvSpPr>
          <p:nvPr/>
        </p:nvSpPr>
        <p:spPr bwMode="auto">
          <a:xfrm>
            <a:off x="675828" y="2247944"/>
            <a:ext cx="11079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just"/>
            <a:r>
              <a:rPr lang="zh-CN" altLang="en-US" b="1" dirty="0" smtClean="0">
                <a:solidFill>
                  <a:srgbClr val="92D050"/>
                </a:solidFill>
                <a:latin typeface="微软雅黑" pitchFamily="34" charset="-122"/>
                <a:ea typeface="微软雅黑" pitchFamily="34" charset="-122"/>
              </a:rPr>
              <a:t>应用方向</a:t>
            </a:r>
            <a:endParaRPr lang="zh-CN" altLang="en-US" b="1" dirty="0">
              <a:solidFill>
                <a:srgbClr val="92D050"/>
              </a:solidFill>
              <a:latin typeface="微软雅黑" pitchFamily="34" charset="-122"/>
              <a:ea typeface="微软雅黑" pitchFamily="34" charset="-122"/>
            </a:endParaRPr>
          </a:p>
        </p:txBody>
      </p:sp>
      <p:sp>
        <p:nvSpPr>
          <p:cNvPr id="5132" name="Freeform 12"/>
          <p:cNvSpPr>
            <a:spLocks/>
          </p:cNvSpPr>
          <p:nvPr/>
        </p:nvSpPr>
        <p:spPr bwMode="auto">
          <a:xfrm>
            <a:off x="2623890" y="1454194"/>
            <a:ext cx="1111250" cy="1144588"/>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92D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3" name="Freeform 13"/>
          <p:cNvSpPr>
            <a:spLocks/>
          </p:cNvSpPr>
          <p:nvPr/>
        </p:nvSpPr>
        <p:spPr bwMode="auto">
          <a:xfrm>
            <a:off x="2793752" y="1547857"/>
            <a:ext cx="844550" cy="728662"/>
          </a:xfrm>
          <a:custGeom>
            <a:avLst/>
            <a:gdLst>
              <a:gd name="T0" fmla="*/ 2147483646 w 1518"/>
              <a:gd name="T1" fmla="*/ 2147483646 h 1310"/>
              <a:gd name="T2" fmla="*/ 2147483646 w 1518"/>
              <a:gd name="T3" fmla="*/ 2147483646 h 1310"/>
              <a:gd name="T4" fmla="*/ 2147483646 w 1518"/>
              <a:gd name="T5" fmla="*/ 2147483646 h 1310"/>
              <a:gd name="T6" fmla="*/ 2147483646 w 1518"/>
              <a:gd name="T7" fmla="*/ 2147483646 h 1310"/>
              <a:gd name="T8" fmla="*/ 2147483646 w 1518"/>
              <a:gd name="T9" fmla="*/ 2147483646 h 1310"/>
              <a:gd name="T10" fmla="*/ 2147483646 w 1518"/>
              <a:gd name="T11" fmla="*/ 2147483646 h 1310"/>
              <a:gd name="T12" fmla="*/ 2147483646 w 1518"/>
              <a:gd name="T13" fmla="*/ 2147483646 h 1310"/>
              <a:gd name="T14" fmla="*/ 2147483646 w 1518"/>
              <a:gd name="T15" fmla="*/ 2147483646 h 1310"/>
              <a:gd name="T16" fmla="*/ 2147483646 w 1518"/>
              <a:gd name="T17" fmla="*/ 2147483646 h 1310"/>
              <a:gd name="T18" fmla="*/ 2147483646 w 1518"/>
              <a:gd name="T19" fmla="*/ 2147483646 h 1310"/>
              <a:gd name="T20" fmla="*/ 2147483646 w 1518"/>
              <a:gd name="T21" fmla="*/ 2147483646 h 1310"/>
              <a:gd name="T22" fmla="*/ 2147483646 w 1518"/>
              <a:gd name="T23" fmla="*/ 2147483646 h 1310"/>
              <a:gd name="T24" fmla="*/ 2147483646 w 1518"/>
              <a:gd name="T25" fmla="*/ 2147483646 h 1310"/>
              <a:gd name="T26" fmla="*/ 2147483646 w 1518"/>
              <a:gd name="T27" fmla="*/ 2147483646 h 1310"/>
              <a:gd name="T28" fmla="*/ 2147483646 w 1518"/>
              <a:gd name="T29" fmla="*/ 2147483646 h 1310"/>
              <a:gd name="T30" fmla="*/ 2147483646 w 1518"/>
              <a:gd name="T31" fmla="*/ 2147483646 h 1310"/>
              <a:gd name="T32" fmla="*/ 2147483646 w 1518"/>
              <a:gd name="T33" fmla="*/ 0 h 1310"/>
              <a:gd name="T34" fmla="*/ 2147483646 w 1518"/>
              <a:gd name="T35" fmla="*/ 0 h 1310"/>
              <a:gd name="T36" fmla="*/ 2147483646 w 1518"/>
              <a:gd name="T37" fmla="*/ 2147483646 h 1310"/>
              <a:gd name="T38" fmla="*/ 2147483646 w 1518"/>
              <a:gd name="T39" fmla="*/ 2147483646 h 1310"/>
              <a:gd name="T40" fmla="*/ 2147483646 w 1518"/>
              <a:gd name="T41" fmla="*/ 2147483646 h 1310"/>
              <a:gd name="T42" fmla="*/ 2147483646 w 1518"/>
              <a:gd name="T43" fmla="*/ 2147483646 h 1310"/>
              <a:gd name="T44" fmla="*/ 2147483646 w 1518"/>
              <a:gd name="T45" fmla="*/ 2147483646 h 1310"/>
              <a:gd name="T46" fmla="*/ 2147483646 w 1518"/>
              <a:gd name="T47" fmla="*/ 2147483646 h 1310"/>
              <a:gd name="T48" fmla="*/ 2147483646 w 1518"/>
              <a:gd name="T49" fmla="*/ 2147483646 h 1310"/>
              <a:gd name="T50" fmla="*/ 2147483646 w 1518"/>
              <a:gd name="T51" fmla="*/ 2147483646 h 1310"/>
              <a:gd name="T52" fmla="*/ 2147483646 w 1518"/>
              <a:gd name="T53" fmla="*/ 2147483646 h 1310"/>
              <a:gd name="T54" fmla="*/ 2147483646 w 1518"/>
              <a:gd name="T55" fmla="*/ 2147483646 h 1310"/>
              <a:gd name="T56" fmla="*/ 2147483646 w 1518"/>
              <a:gd name="T57" fmla="*/ 2147483646 h 1310"/>
              <a:gd name="T58" fmla="*/ 2147483646 w 1518"/>
              <a:gd name="T59" fmla="*/ 2147483646 h 1310"/>
              <a:gd name="T60" fmla="*/ 2147483646 w 1518"/>
              <a:gd name="T61" fmla="*/ 2147483646 h 1310"/>
              <a:gd name="T62" fmla="*/ 2147483646 w 1518"/>
              <a:gd name="T63" fmla="*/ 2147483646 h 1310"/>
              <a:gd name="T64" fmla="*/ 2147483646 w 1518"/>
              <a:gd name="T65" fmla="*/ 2147483646 h 1310"/>
              <a:gd name="T66" fmla="*/ 0 w 1518"/>
              <a:gd name="T67" fmla="*/ 2147483646 h 1310"/>
              <a:gd name="T68" fmla="*/ 0 w 1518"/>
              <a:gd name="T69" fmla="*/ 2147483646 h 1310"/>
              <a:gd name="T70" fmla="*/ 2147483646 w 1518"/>
              <a:gd name="T71" fmla="*/ 2147483646 h 1310"/>
              <a:gd name="T72" fmla="*/ 2147483646 w 1518"/>
              <a:gd name="T73" fmla="*/ 2147483646 h 13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8"/>
              <a:gd name="T112" fmla="*/ 0 h 1310"/>
              <a:gd name="T113" fmla="*/ 1518 w 1518"/>
              <a:gd name="T114" fmla="*/ 1310 h 13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8" h="1310">
                <a:moveTo>
                  <a:pt x="11" y="1308"/>
                </a:moveTo>
                <a:lnTo>
                  <a:pt x="11" y="1308"/>
                </a:lnTo>
                <a:lnTo>
                  <a:pt x="68" y="1215"/>
                </a:lnTo>
                <a:lnTo>
                  <a:pt x="97" y="1168"/>
                </a:lnTo>
                <a:lnTo>
                  <a:pt x="128" y="1124"/>
                </a:lnTo>
                <a:lnTo>
                  <a:pt x="165" y="1071"/>
                </a:lnTo>
                <a:lnTo>
                  <a:pt x="206" y="1022"/>
                </a:lnTo>
                <a:lnTo>
                  <a:pt x="247" y="972"/>
                </a:lnTo>
                <a:lnTo>
                  <a:pt x="290" y="925"/>
                </a:lnTo>
                <a:lnTo>
                  <a:pt x="335" y="876"/>
                </a:lnTo>
                <a:lnTo>
                  <a:pt x="381" y="830"/>
                </a:lnTo>
                <a:lnTo>
                  <a:pt x="428" y="783"/>
                </a:lnTo>
                <a:lnTo>
                  <a:pt x="477" y="738"/>
                </a:lnTo>
                <a:lnTo>
                  <a:pt x="525" y="695"/>
                </a:lnTo>
                <a:lnTo>
                  <a:pt x="576" y="651"/>
                </a:lnTo>
                <a:lnTo>
                  <a:pt x="677" y="567"/>
                </a:lnTo>
                <a:lnTo>
                  <a:pt x="782" y="485"/>
                </a:lnTo>
                <a:lnTo>
                  <a:pt x="889" y="407"/>
                </a:lnTo>
                <a:lnTo>
                  <a:pt x="998" y="331"/>
                </a:lnTo>
                <a:lnTo>
                  <a:pt x="1111" y="257"/>
                </a:lnTo>
                <a:lnTo>
                  <a:pt x="1208" y="197"/>
                </a:lnTo>
                <a:lnTo>
                  <a:pt x="1308" y="141"/>
                </a:lnTo>
                <a:lnTo>
                  <a:pt x="1510" y="30"/>
                </a:lnTo>
                <a:lnTo>
                  <a:pt x="1514" y="24"/>
                </a:lnTo>
                <a:lnTo>
                  <a:pt x="1518" y="20"/>
                </a:lnTo>
                <a:lnTo>
                  <a:pt x="1518" y="14"/>
                </a:lnTo>
                <a:lnTo>
                  <a:pt x="1516" y="8"/>
                </a:lnTo>
                <a:lnTo>
                  <a:pt x="1514" y="4"/>
                </a:lnTo>
                <a:lnTo>
                  <a:pt x="1508" y="0"/>
                </a:lnTo>
                <a:lnTo>
                  <a:pt x="1502" y="0"/>
                </a:lnTo>
                <a:lnTo>
                  <a:pt x="1496" y="0"/>
                </a:lnTo>
                <a:lnTo>
                  <a:pt x="1444" y="26"/>
                </a:lnTo>
                <a:lnTo>
                  <a:pt x="1393" y="51"/>
                </a:lnTo>
                <a:lnTo>
                  <a:pt x="1343" y="78"/>
                </a:lnTo>
                <a:lnTo>
                  <a:pt x="1292" y="108"/>
                </a:lnTo>
                <a:lnTo>
                  <a:pt x="1195" y="168"/>
                </a:lnTo>
                <a:lnTo>
                  <a:pt x="1097" y="228"/>
                </a:lnTo>
                <a:lnTo>
                  <a:pt x="985" y="304"/>
                </a:lnTo>
                <a:lnTo>
                  <a:pt x="872" y="380"/>
                </a:lnTo>
                <a:lnTo>
                  <a:pt x="763" y="462"/>
                </a:lnTo>
                <a:lnTo>
                  <a:pt x="658" y="544"/>
                </a:lnTo>
                <a:lnTo>
                  <a:pt x="554" y="629"/>
                </a:lnTo>
                <a:lnTo>
                  <a:pt x="504" y="672"/>
                </a:lnTo>
                <a:lnTo>
                  <a:pt x="455" y="717"/>
                </a:lnTo>
                <a:lnTo>
                  <a:pt x="407" y="763"/>
                </a:lnTo>
                <a:lnTo>
                  <a:pt x="360" y="810"/>
                </a:lnTo>
                <a:lnTo>
                  <a:pt x="313" y="857"/>
                </a:lnTo>
                <a:lnTo>
                  <a:pt x="268" y="906"/>
                </a:lnTo>
                <a:lnTo>
                  <a:pt x="228" y="952"/>
                </a:lnTo>
                <a:lnTo>
                  <a:pt x="187" y="1001"/>
                </a:lnTo>
                <a:lnTo>
                  <a:pt x="150" y="1050"/>
                </a:lnTo>
                <a:lnTo>
                  <a:pt x="113" y="1100"/>
                </a:lnTo>
                <a:lnTo>
                  <a:pt x="80" y="1147"/>
                </a:lnTo>
                <a:lnTo>
                  <a:pt x="48" y="1198"/>
                </a:lnTo>
                <a:lnTo>
                  <a:pt x="35" y="1223"/>
                </a:lnTo>
                <a:lnTo>
                  <a:pt x="21" y="1248"/>
                </a:lnTo>
                <a:lnTo>
                  <a:pt x="10" y="1275"/>
                </a:lnTo>
                <a:lnTo>
                  <a:pt x="0" y="1303"/>
                </a:lnTo>
                <a:lnTo>
                  <a:pt x="0" y="1307"/>
                </a:lnTo>
                <a:lnTo>
                  <a:pt x="4" y="1310"/>
                </a:lnTo>
                <a:lnTo>
                  <a:pt x="8" y="1310"/>
                </a:lnTo>
                <a:lnTo>
                  <a:pt x="11" y="1308"/>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4" name="Freeform 14"/>
          <p:cNvSpPr>
            <a:spLocks/>
          </p:cNvSpPr>
          <p:nvPr/>
        </p:nvSpPr>
        <p:spPr bwMode="auto">
          <a:xfrm>
            <a:off x="3419227" y="1514519"/>
            <a:ext cx="119063" cy="163513"/>
          </a:xfrm>
          <a:custGeom>
            <a:avLst/>
            <a:gdLst>
              <a:gd name="T0" fmla="*/ 2147483646 w 212"/>
              <a:gd name="T1" fmla="*/ 0 h 294"/>
              <a:gd name="T2" fmla="*/ 2147483646 w 212"/>
              <a:gd name="T3" fmla="*/ 0 h 294"/>
              <a:gd name="T4" fmla="*/ 2147483646 w 212"/>
              <a:gd name="T5" fmla="*/ 2147483646 h 294"/>
              <a:gd name="T6" fmla="*/ 2147483646 w 212"/>
              <a:gd name="T7" fmla="*/ 2147483646 h 294"/>
              <a:gd name="T8" fmla="*/ 2147483646 w 212"/>
              <a:gd name="T9" fmla="*/ 2147483646 h 294"/>
              <a:gd name="T10" fmla="*/ 2147483646 w 212"/>
              <a:gd name="T11" fmla="*/ 2147483646 h 294"/>
              <a:gd name="T12" fmla="*/ 2147483646 w 212"/>
              <a:gd name="T13" fmla="*/ 2147483646 h 294"/>
              <a:gd name="T14" fmla="*/ 2147483646 w 212"/>
              <a:gd name="T15" fmla="*/ 2147483646 h 294"/>
              <a:gd name="T16" fmla="*/ 2147483646 w 212"/>
              <a:gd name="T17" fmla="*/ 2147483646 h 294"/>
              <a:gd name="T18" fmla="*/ 2147483646 w 212"/>
              <a:gd name="T19" fmla="*/ 2147483646 h 294"/>
              <a:gd name="T20" fmla="*/ 2147483646 w 212"/>
              <a:gd name="T21" fmla="*/ 2147483646 h 294"/>
              <a:gd name="T22" fmla="*/ 2147483646 w 212"/>
              <a:gd name="T23" fmla="*/ 2147483646 h 294"/>
              <a:gd name="T24" fmla="*/ 2147483646 w 212"/>
              <a:gd name="T25" fmla="*/ 2147483646 h 294"/>
              <a:gd name="T26" fmla="*/ 0 w 212"/>
              <a:gd name="T27" fmla="*/ 2147483646 h 294"/>
              <a:gd name="T28" fmla="*/ 0 w 212"/>
              <a:gd name="T29" fmla="*/ 2147483646 h 294"/>
              <a:gd name="T30" fmla="*/ 2147483646 w 212"/>
              <a:gd name="T31" fmla="*/ 2147483646 h 294"/>
              <a:gd name="T32" fmla="*/ 2147483646 w 212"/>
              <a:gd name="T33" fmla="*/ 2147483646 h 294"/>
              <a:gd name="T34" fmla="*/ 2147483646 w 212"/>
              <a:gd name="T35" fmla="*/ 2147483646 h 294"/>
              <a:gd name="T36" fmla="*/ 2147483646 w 212"/>
              <a:gd name="T37" fmla="*/ 2147483646 h 294"/>
              <a:gd name="T38" fmla="*/ 2147483646 w 212"/>
              <a:gd name="T39" fmla="*/ 2147483646 h 294"/>
              <a:gd name="T40" fmla="*/ 2147483646 w 212"/>
              <a:gd name="T41" fmla="*/ 2147483646 h 294"/>
              <a:gd name="T42" fmla="*/ 2147483646 w 212"/>
              <a:gd name="T43" fmla="*/ 2147483646 h 294"/>
              <a:gd name="T44" fmla="*/ 2147483646 w 212"/>
              <a:gd name="T45" fmla="*/ 2147483646 h 294"/>
              <a:gd name="T46" fmla="*/ 2147483646 w 212"/>
              <a:gd name="T47" fmla="*/ 2147483646 h 294"/>
              <a:gd name="T48" fmla="*/ 2147483646 w 212"/>
              <a:gd name="T49" fmla="*/ 2147483646 h 294"/>
              <a:gd name="T50" fmla="*/ 2147483646 w 212"/>
              <a:gd name="T51" fmla="*/ 2147483646 h 294"/>
              <a:gd name="T52" fmla="*/ 2147483646 w 212"/>
              <a:gd name="T53" fmla="*/ 2147483646 h 294"/>
              <a:gd name="T54" fmla="*/ 2147483646 w 212"/>
              <a:gd name="T55" fmla="*/ 2147483646 h 294"/>
              <a:gd name="T56" fmla="*/ 2147483646 w 212"/>
              <a:gd name="T57" fmla="*/ 2147483646 h 294"/>
              <a:gd name="T58" fmla="*/ 2147483646 w 212"/>
              <a:gd name="T59" fmla="*/ 2147483646 h 294"/>
              <a:gd name="T60" fmla="*/ 2147483646 w 212"/>
              <a:gd name="T61" fmla="*/ 2147483646 h 294"/>
              <a:gd name="T62" fmla="*/ 2147483646 w 212"/>
              <a:gd name="T63" fmla="*/ 2147483646 h 294"/>
              <a:gd name="T64" fmla="*/ 2147483646 w 212"/>
              <a:gd name="T65" fmla="*/ 2147483646 h 294"/>
              <a:gd name="T66" fmla="*/ 2147483646 w 212"/>
              <a:gd name="T67" fmla="*/ 2147483646 h 294"/>
              <a:gd name="T68" fmla="*/ 2147483646 w 212"/>
              <a:gd name="T69" fmla="*/ 2147483646 h 294"/>
              <a:gd name="T70" fmla="*/ 2147483646 w 212"/>
              <a:gd name="T71" fmla="*/ 0 h 294"/>
              <a:gd name="T72" fmla="*/ 2147483646 w 212"/>
              <a:gd name="T73" fmla="*/ 0 h 294"/>
              <a:gd name="T74" fmla="*/ 2147483646 w 212"/>
              <a:gd name="T75" fmla="*/ 0 h 294"/>
              <a:gd name="T76" fmla="*/ 2147483646 w 212"/>
              <a:gd name="T77" fmla="*/ 0 h 2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2"/>
              <a:gd name="T118" fmla="*/ 0 h 294"/>
              <a:gd name="T119" fmla="*/ 212 w 212"/>
              <a:gd name="T120" fmla="*/ 294 h 2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0" y="277"/>
                </a:lnTo>
                <a:lnTo>
                  <a:pt x="0" y="282"/>
                </a:lnTo>
                <a:lnTo>
                  <a:pt x="4" y="288"/>
                </a:lnTo>
                <a:lnTo>
                  <a:pt x="7" y="292"/>
                </a:lnTo>
                <a:lnTo>
                  <a:pt x="11" y="294"/>
                </a:lnTo>
                <a:lnTo>
                  <a:pt x="17" y="294"/>
                </a:lnTo>
                <a:lnTo>
                  <a:pt x="23" y="292"/>
                </a:lnTo>
                <a:lnTo>
                  <a:pt x="27" y="288"/>
                </a:lnTo>
                <a:lnTo>
                  <a:pt x="48" y="253"/>
                </a:lnTo>
                <a:lnTo>
                  <a:pt x="68" y="216"/>
                </a:lnTo>
                <a:lnTo>
                  <a:pt x="107" y="146"/>
                </a:lnTo>
                <a:lnTo>
                  <a:pt x="130" y="111"/>
                </a:lnTo>
                <a:lnTo>
                  <a:pt x="153" y="78"/>
                </a:lnTo>
                <a:lnTo>
                  <a:pt x="179" y="47"/>
                </a:lnTo>
                <a:lnTo>
                  <a:pt x="208" y="18"/>
                </a:lnTo>
                <a:lnTo>
                  <a:pt x="210" y="16"/>
                </a:lnTo>
                <a:lnTo>
                  <a:pt x="212" y="12"/>
                </a:lnTo>
                <a:lnTo>
                  <a:pt x="212" y="8"/>
                </a:lnTo>
                <a:lnTo>
                  <a:pt x="210" y="4"/>
                </a:lnTo>
                <a:lnTo>
                  <a:pt x="208" y="2"/>
                </a:lnTo>
                <a:lnTo>
                  <a:pt x="204" y="0"/>
                </a:lnTo>
                <a:lnTo>
                  <a:pt x="200" y="0"/>
                </a:lnTo>
                <a:lnTo>
                  <a:pt x="196"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5" name="Freeform 15"/>
          <p:cNvSpPr>
            <a:spLocks/>
          </p:cNvSpPr>
          <p:nvPr/>
        </p:nvSpPr>
        <p:spPr bwMode="auto">
          <a:xfrm>
            <a:off x="3147765" y="1541507"/>
            <a:ext cx="141287" cy="325437"/>
          </a:xfrm>
          <a:custGeom>
            <a:avLst/>
            <a:gdLst>
              <a:gd name="T0" fmla="*/ 2147483646 w 257"/>
              <a:gd name="T1" fmla="*/ 2147483646 h 584"/>
              <a:gd name="T2" fmla="*/ 2147483646 w 257"/>
              <a:gd name="T3" fmla="*/ 2147483646 h 584"/>
              <a:gd name="T4" fmla="*/ 2147483646 w 257"/>
              <a:gd name="T5" fmla="*/ 2147483646 h 584"/>
              <a:gd name="T6" fmla="*/ 2147483646 w 257"/>
              <a:gd name="T7" fmla="*/ 2147483646 h 584"/>
              <a:gd name="T8" fmla="*/ 2147483646 w 257"/>
              <a:gd name="T9" fmla="*/ 2147483646 h 584"/>
              <a:gd name="T10" fmla="*/ 2147483646 w 257"/>
              <a:gd name="T11" fmla="*/ 2147483646 h 584"/>
              <a:gd name="T12" fmla="*/ 2147483646 w 257"/>
              <a:gd name="T13" fmla="*/ 2147483646 h 584"/>
              <a:gd name="T14" fmla="*/ 2147483646 w 257"/>
              <a:gd name="T15" fmla="*/ 2147483646 h 584"/>
              <a:gd name="T16" fmla="*/ 2147483646 w 257"/>
              <a:gd name="T17" fmla="*/ 2147483646 h 584"/>
              <a:gd name="T18" fmla="*/ 2147483646 w 257"/>
              <a:gd name="T19" fmla="*/ 2147483646 h 584"/>
              <a:gd name="T20" fmla="*/ 2147483646 w 257"/>
              <a:gd name="T21" fmla="*/ 2147483646 h 584"/>
              <a:gd name="T22" fmla="*/ 2147483646 w 257"/>
              <a:gd name="T23" fmla="*/ 2147483646 h 584"/>
              <a:gd name="T24" fmla="*/ 0 w 257"/>
              <a:gd name="T25" fmla="*/ 2147483646 h 584"/>
              <a:gd name="T26" fmla="*/ 2147483646 w 257"/>
              <a:gd name="T27" fmla="*/ 2147483646 h 584"/>
              <a:gd name="T28" fmla="*/ 2147483646 w 257"/>
              <a:gd name="T29" fmla="*/ 2147483646 h 584"/>
              <a:gd name="T30" fmla="*/ 2147483646 w 257"/>
              <a:gd name="T31" fmla="*/ 2147483646 h 584"/>
              <a:gd name="T32" fmla="*/ 2147483646 w 257"/>
              <a:gd name="T33" fmla="*/ 2147483646 h 584"/>
              <a:gd name="T34" fmla="*/ 2147483646 w 257"/>
              <a:gd name="T35" fmla="*/ 2147483646 h 584"/>
              <a:gd name="T36" fmla="*/ 2147483646 w 257"/>
              <a:gd name="T37" fmla="*/ 2147483646 h 584"/>
              <a:gd name="T38" fmla="*/ 2147483646 w 257"/>
              <a:gd name="T39" fmla="*/ 2147483646 h 584"/>
              <a:gd name="T40" fmla="*/ 2147483646 w 257"/>
              <a:gd name="T41" fmla="*/ 2147483646 h 584"/>
              <a:gd name="T42" fmla="*/ 2147483646 w 257"/>
              <a:gd name="T43" fmla="*/ 2147483646 h 584"/>
              <a:gd name="T44" fmla="*/ 2147483646 w 257"/>
              <a:gd name="T45" fmla="*/ 2147483646 h 584"/>
              <a:gd name="T46" fmla="*/ 2147483646 w 257"/>
              <a:gd name="T47" fmla="*/ 2147483646 h 584"/>
              <a:gd name="T48" fmla="*/ 2147483646 w 257"/>
              <a:gd name="T49" fmla="*/ 2147483646 h 584"/>
              <a:gd name="T50" fmla="*/ 2147483646 w 257"/>
              <a:gd name="T51" fmla="*/ 2147483646 h 584"/>
              <a:gd name="T52" fmla="*/ 2147483646 w 257"/>
              <a:gd name="T53" fmla="*/ 2147483646 h 584"/>
              <a:gd name="T54" fmla="*/ 2147483646 w 257"/>
              <a:gd name="T55" fmla="*/ 2147483646 h 584"/>
              <a:gd name="T56" fmla="*/ 2147483646 w 257"/>
              <a:gd name="T57" fmla="*/ 2147483646 h 584"/>
              <a:gd name="T58" fmla="*/ 2147483646 w 257"/>
              <a:gd name="T59" fmla="*/ 2147483646 h 584"/>
              <a:gd name="T60" fmla="*/ 2147483646 w 257"/>
              <a:gd name="T61" fmla="*/ 2147483646 h 584"/>
              <a:gd name="T62" fmla="*/ 2147483646 w 257"/>
              <a:gd name="T63" fmla="*/ 2147483646 h 584"/>
              <a:gd name="T64" fmla="*/ 2147483646 w 257"/>
              <a:gd name="T65" fmla="*/ 2147483646 h 584"/>
              <a:gd name="T66" fmla="*/ 2147483646 w 257"/>
              <a:gd name="T67" fmla="*/ 2147483646 h 584"/>
              <a:gd name="T68" fmla="*/ 2147483646 w 257"/>
              <a:gd name="T69" fmla="*/ 2147483646 h 584"/>
              <a:gd name="T70" fmla="*/ 2147483646 w 257"/>
              <a:gd name="T71" fmla="*/ 2147483646 h 584"/>
              <a:gd name="T72" fmla="*/ 2147483646 w 257"/>
              <a:gd name="T73" fmla="*/ 0 h 584"/>
              <a:gd name="T74" fmla="*/ 2147483646 w 257"/>
              <a:gd name="T75" fmla="*/ 2147483646 h 584"/>
              <a:gd name="T76" fmla="*/ 2147483646 w 257"/>
              <a:gd name="T77" fmla="*/ 2147483646 h 584"/>
              <a:gd name="T78" fmla="*/ 2147483646 w 257"/>
              <a:gd name="T79" fmla="*/ 2147483646 h 5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584"/>
              <a:gd name="T122" fmla="*/ 257 w 257"/>
              <a:gd name="T123" fmla="*/ 584 h 5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584">
                <a:moveTo>
                  <a:pt x="242" y="4"/>
                </a:moveTo>
                <a:lnTo>
                  <a:pt x="242" y="4"/>
                </a:lnTo>
                <a:lnTo>
                  <a:pt x="209" y="70"/>
                </a:lnTo>
                <a:lnTo>
                  <a:pt x="175" y="138"/>
                </a:lnTo>
                <a:lnTo>
                  <a:pt x="113" y="272"/>
                </a:lnTo>
                <a:lnTo>
                  <a:pt x="80" y="344"/>
                </a:lnTo>
                <a:lnTo>
                  <a:pt x="51" y="416"/>
                </a:lnTo>
                <a:lnTo>
                  <a:pt x="24" y="488"/>
                </a:lnTo>
                <a:lnTo>
                  <a:pt x="12" y="525"/>
                </a:lnTo>
                <a:lnTo>
                  <a:pt x="2" y="564"/>
                </a:lnTo>
                <a:lnTo>
                  <a:pt x="0" y="570"/>
                </a:lnTo>
                <a:lnTo>
                  <a:pt x="2" y="576"/>
                </a:lnTo>
                <a:lnTo>
                  <a:pt x="6" y="580"/>
                </a:lnTo>
                <a:lnTo>
                  <a:pt x="12" y="582"/>
                </a:lnTo>
                <a:lnTo>
                  <a:pt x="18" y="584"/>
                </a:lnTo>
                <a:lnTo>
                  <a:pt x="22" y="582"/>
                </a:lnTo>
                <a:lnTo>
                  <a:pt x="26" y="580"/>
                </a:lnTo>
                <a:lnTo>
                  <a:pt x="29" y="574"/>
                </a:lnTo>
                <a:lnTo>
                  <a:pt x="39" y="537"/>
                </a:lnTo>
                <a:lnTo>
                  <a:pt x="51" y="502"/>
                </a:lnTo>
                <a:lnTo>
                  <a:pt x="76" y="432"/>
                </a:lnTo>
                <a:lnTo>
                  <a:pt x="103" y="364"/>
                </a:lnTo>
                <a:lnTo>
                  <a:pt x="135" y="296"/>
                </a:lnTo>
                <a:lnTo>
                  <a:pt x="168" y="226"/>
                </a:lnTo>
                <a:lnTo>
                  <a:pt x="201" y="156"/>
                </a:lnTo>
                <a:lnTo>
                  <a:pt x="216" y="120"/>
                </a:lnTo>
                <a:lnTo>
                  <a:pt x="232" y="84"/>
                </a:lnTo>
                <a:lnTo>
                  <a:pt x="245" y="48"/>
                </a:lnTo>
                <a:lnTo>
                  <a:pt x="257" y="11"/>
                </a:lnTo>
                <a:lnTo>
                  <a:pt x="255" y="6"/>
                </a:lnTo>
                <a:lnTo>
                  <a:pt x="251" y="2"/>
                </a:lnTo>
                <a:lnTo>
                  <a:pt x="247" y="0"/>
                </a:lnTo>
                <a:lnTo>
                  <a:pt x="244" y="2"/>
                </a:lnTo>
                <a:lnTo>
                  <a:pt x="242" y="4"/>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6" name="Freeform 16"/>
          <p:cNvSpPr>
            <a:spLocks/>
          </p:cNvSpPr>
          <p:nvPr/>
        </p:nvSpPr>
        <p:spPr bwMode="auto">
          <a:xfrm>
            <a:off x="2900115" y="1652632"/>
            <a:ext cx="188912" cy="454025"/>
          </a:xfrm>
          <a:custGeom>
            <a:avLst/>
            <a:gdLst>
              <a:gd name="T0" fmla="*/ 2147483646 w 338"/>
              <a:gd name="T1" fmla="*/ 0 h 816"/>
              <a:gd name="T2" fmla="*/ 2147483646 w 338"/>
              <a:gd name="T3" fmla="*/ 0 h 816"/>
              <a:gd name="T4" fmla="*/ 2147483646 w 338"/>
              <a:gd name="T5" fmla="*/ 2147483646 h 816"/>
              <a:gd name="T6" fmla="*/ 2147483646 w 338"/>
              <a:gd name="T7" fmla="*/ 2147483646 h 816"/>
              <a:gd name="T8" fmla="*/ 2147483646 w 338"/>
              <a:gd name="T9" fmla="*/ 2147483646 h 816"/>
              <a:gd name="T10" fmla="*/ 2147483646 w 338"/>
              <a:gd name="T11" fmla="*/ 2147483646 h 816"/>
              <a:gd name="T12" fmla="*/ 2147483646 w 338"/>
              <a:gd name="T13" fmla="*/ 2147483646 h 816"/>
              <a:gd name="T14" fmla="*/ 2147483646 w 338"/>
              <a:gd name="T15" fmla="*/ 2147483646 h 816"/>
              <a:gd name="T16" fmla="*/ 2147483646 w 338"/>
              <a:gd name="T17" fmla="*/ 2147483646 h 816"/>
              <a:gd name="T18" fmla="*/ 2147483646 w 338"/>
              <a:gd name="T19" fmla="*/ 2147483646 h 816"/>
              <a:gd name="T20" fmla="*/ 2147483646 w 338"/>
              <a:gd name="T21" fmla="*/ 2147483646 h 816"/>
              <a:gd name="T22" fmla="*/ 2147483646 w 338"/>
              <a:gd name="T23" fmla="*/ 2147483646 h 816"/>
              <a:gd name="T24" fmla="*/ 2147483646 w 338"/>
              <a:gd name="T25" fmla="*/ 2147483646 h 816"/>
              <a:gd name="T26" fmla="*/ 2147483646 w 338"/>
              <a:gd name="T27" fmla="*/ 2147483646 h 816"/>
              <a:gd name="T28" fmla="*/ 2147483646 w 338"/>
              <a:gd name="T29" fmla="*/ 2147483646 h 816"/>
              <a:gd name="T30" fmla="*/ 2147483646 w 338"/>
              <a:gd name="T31" fmla="*/ 2147483646 h 816"/>
              <a:gd name="T32" fmla="*/ 2147483646 w 338"/>
              <a:gd name="T33" fmla="*/ 2147483646 h 816"/>
              <a:gd name="T34" fmla="*/ 2147483646 w 338"/>
              <a:gd name="T35" fmla="*/ 2147483646 h 816"/>
              <a:gd name="T36" fmla="*/ 2147483646 w 338"/>
              <a:gd name="T37" fmla="*/ 2147483646 h 816"/>
              <a:gd name="T38" fmla="*/ 2147483646 w 338"/>
              <a:gd name="T39" fmla="*/ 2147483646 h 816"/>
              <a:gd name="T40" fmla="*/ 2147483646 w 338"/>
              <a:gd name="T41" fmla="*/ 2147483646 h 816"/>
              <a:gd name="T42" fmla="*/ 0 w 338"/>
              <a:gd name="T43" fmla="*/ 2147483646 h 816"/>
              <a:gd name="T44" fmla="*/ 0 w 338"/>
              <a:gd name="T45" fmla="*/ 2147483646 h 816"/>
              <a:gd name="T46" fmla="*/ 0 w 338"/>
              <a:gd name="T47" fmla="*/ 2147483646 h 816"/>
              <a:gd name="T48" fmla="*/ 2147483646 w 338"/>
              <a:gd name="T49" fmla="*/ 2147483646 h 816"/>
              <a:gd name="T50" fmla="*/ 2147483646 w 338"/>
              <a:gd name="T51" fmla="*/ 2147483646 h 816"/>
              <a:gd name="T52" fmla="*/ 2147483646 w 338"/>
              <a:gd name="T53" fmla="*/ 2147483646 h 816"/>
              <a:gd name="T54" fmla="*/ 2147483646 w 338"/>
              <a:gd name="T55" fmla="*/ 2147483646 h 816"/>
              <a:gd name="T56" fmla="*/ 2147483646 w 338"/>
              <a:gd name="T57" fmla="*/ 2147483646 h 816"/>
              <a:gd name="T58" fmla="*/ 2147483646 w 338"/>
              <a:gd name="T59" fmla="*/ 2147483646 h 816"/>
              <a:gd name="T60" fmla="*/ 2147483646 w 338"/>
              <a:gd name="T61" fmla="*/ 2147483646 h 816"/>
              <a:gd name="T62" fmla="*/ 2147483646 w 338"/>
              <a:gd name="T63" fmla="*/ 2147483646 h 816"/>
              <a:gd name="T64" fmla="*/ 2147483646 w 338"/>
              <a:gd name="T65" fmla="*/ 2147483646 h 816"/>
              <a:gd name="T66" fmla="*/ 2147483646 w 338"/>
              <a:gd name="T67" fmla="*/ 2147483646 h 816"/>
              <a:gd name="T68" fmla="*/ 2147483646 w 338"/>
              <a:gd name="T69" fmla="*/ 2147483646 h 816"/>
              <a:gd name="T70" fmla="*/ 2147483646 w 338"/>
              <a:gd name="T71" fmla="*/ 2147483646 h 816"/>
              <a:gd name="T72" fmla="*/ 2147483646 w 338"/>
              <a:gd name="T73" fmla="*/ 2147483646 h 816"/>
              <a:gd name="T74" fmla="*/ 2147483646 w 338"/>
              <a:gd name="T75" fmla="*/ 2147483646 h 816"/>
              <a:gd name="T76" fmla="*/ 2147483646 w 338"/>
              <a:gd name="T77" fmla="*/ 2147483646 h 816"/>
              <a:gd name="T78" fmla="*/ 2147483646 w 338"/>
              <a:gd name="T79" fmla="*/ 2147483646 h 816"/>
              <a:gd name="T80" fmla="*/ 2147483646 w 338"/>
              <a:gd name="T81" fmla="*/ 2147483646 h 816"/>
              <a:gd name="T82" fmla="*/ 2147483646 w 338"/>
              <a:gd name="T83" fmla="*/ 2147483646 h 816"/>
              <a:gd name="T84" fmla="*/ 2147483646 w 338"/>
              <a:gd name="T85" fmla="*/ 2147483646 h 816"/>
              <a:gd name="T86" fmla="*/ 2147483646 w 338"/>
              <a:gd name="T87" fmla="*/ 2147483646 h 816"/>
              <a:gd name="T88" fmla="*/ 2147483646 w 338"/>
              <a:gd name="T89" fmla="*/ 2147483646 h 816"/>
              <a:gd name="T90" fmla="*/ 2147483646 w 338"/>
              <a:gd name="T91" fmla="*/ 2147483646 h 816"/>
              <a:gd name="T92" fmla="*/ 2147483646 w 338"/>
              <a:gd name="T93" fmla="*/ 2147483646 h 816"/>
              <a:gd name="T94" fmla="*/ 2147483646 w 338"/>
              <a:gd name="T95" fmla="*/ 2147483646 h 816"/>
              <a:gd name="T96" fmla="*/ 2147483646 w 338"/>
              <a:gd name="T97" fmla="*/ 2147483646 h 816"/>
              <a:gd name="T98" fmla="*/ 2147483646 w 338"/>
              <a:gd name="T99" fmla="*/ 2147483646 h 816"/>
              <a:gd name="T100" fmla="*/ 2147483646 w 338"/>
              <a:gd name="T101" fmla="*/ 2147483646 h 816"/>
              <a:gd name="T102" fmla="*/ 2147483646 w 338"/>
              <a:gd name="T103" fmla="*/ 2147483646 h 816"/>
              <a:gd name="T104" fmla="*/ 2147483646 w 338"/>
              <a:gd name="T105" fmla="*/ 2147483646 h 816"/>
              <a:gd name="T106" fmla="*/ 2147483646 w 338"/>
              <a:gd name="T107" fmla="*/ 0 h 816"/>
              <a:gd name="T108" fmla="*/ 2147483646 w 338"/>
              <a:gd name="T109" fmla="*/ 0 h 816"/>
              <a:gd name="T110" fmla="*/ 2147483646 w 338"/>
              <a:gd name="T111" fmla="*/ 0 h 8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8"/>
              <a:gd name="T169" fmla="*/ 0 h 816"/>
              <a:gd name="T170" fmla="*/ 338 w 338"/>
              <a:gd name="T171" fmla="*/ 816 h 8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89" y="419"/>
                </a:lnTo>
                <a:lnTo>
                  <a:pt x="72" y="471"/>
                </a:lnTo>
                <a:lnTo>
                  <a:pt x="54" y="526"/>
                </a:lnTo>
                <a:lnTo>
                  <a:pt x="40" y="580"/>
                </a:lnTo>
                <a:lnTo>
                  <a:pt x="27" y="635"/>
                </a:lnTo>
                <a:lnTo>
                  <a:pt x="15" y="689"/>
                </a:lnTo>
                <a:lnTo>
                  <a:pt x="7" y="744"/>
                </a:lnTo>
                <a:lnTo>
                  <a:pt x="0" y="800"/>
                </a:lnTo>
                <a:lnTo>
                  <a:pt x="0" y="806"/>
                </a:lnTo>
                <a:lnTo>
                  <a:pt x="3" y="812"/>
                </a:lnTo>
                <a:lnTo>
                  <a:pt x="7" y="814"/>
                </a:lnTo>
                <a:lnTo>
                  <a:pt x="13" y="816"/>
                </a:lnTo>
                <a:lnTo>
                  <a:pt x="19" y="816"/>
                </a:lnTo>
                <a:lnTo>
                  <a:pt x="25" y="814"/>
                </a:lnTo>
                <a:lnTo>
                  <a:pt x="29" y="808"/>
                </a:lnTo>
                <a:lnTo>
                  <a:pt x="31" y="802"/>
                </a:lnTo>
                <a:lnTo>
                  <a:pt x="37" y="750"/>
                </a:lnTo>
                <a:lnTo>
                  <a:pt x="46" y="697"/>
                </a:lnTo>
                <a:lnTo>
                  <a:pt x="56" y="645"/>
                </a:lnTo>
                <a:lnTo>
                  <a:pt x="70" y="592"/>
                </a:lnTo>
                <a:lnTo>
                  <a:pt x="83" y="541"/>
                </a:lnTo>
                <a:lnTo>
                  <a:pt x="99" y="489"/>
                </a:lnTo>
                <a:lnTo>
                  <a:pt x="114" y="438"/>
                </a:lnTo>
                <a:lnTo>
                  <a:pt x="132" y="388"/>
                </a:lnTo>
                <a:lnTo>
                  <a:pt x="151" y="337"/>
                </a:lnTo>
                <a:lnTo>
                  <a:pt x="171" y="286"/>
                </a:lnTo>
                <a:lnTo>
                  <a:pt x="192" y="238"/>
                </a:lnTo>
                <a:lnTo>
                  <a:pt x="218" y="189"/>
                </a:lnTo>
                <a:lnTo>
                  <a:pt x="243" y="142"/>
                </a:lnTo>
                <a:lnTo>
                  <a:pt x="272" y="98"/>
                </a:lnTo>
                <a:lnTo>
                  <a:pt x="301" y="53"/>
                </a:lnTo>
                <a:lnTo>
                  <a:pt x="336" y="10"/>
                </a:lnTo>
                <a:lnTo>
                  <a:pt x="338" y="8"/>
                </a:lnTo>
                <a:lnTo>
                  <a:pt x="338" y="6"/>
                </a:lnTo>
                <a:lnTo>
                  <a:pt x="334" y="2"/>
                </a:lnTo>
                <a:lnTo>
                  <a:pt x="330" y="0"/>
                </a:lnTo>
                <a:lnTo>
                  <a:pt x="325"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7" name="Freeform 17"/>
          <p:cNvSpPr>
            <a:spLocks/>
          </p:cNvSpPr>
          <p:nvPr/>
        </p:nvSpPr>
        <p:spPr bwMode="auto">
          <a:xfrm>
            <a:off x="2828677" y="2073319"/>
            <a:ext cx="476250" cy="138113"/>
          </a:xfrm>
          <a:custGeom>
            <a:avLst/>
            <a:gdLst>
              <a:gd name="T0" fmla="*/ 2147483646 w 854"/>
              <a:gd name="T1" fmla="*/ 2147483646 h 250"/>
              <a:gd name="T2" fmla="*/ 2147483646 w 854"/>
              <a:gd name="T3" fmla="*/ 2147483646 h 250"/>
              <a:gd name="T4" fmla="*/ 2147483646 w 854"/>
              <a:gd name="T5" fmla="*/ 2147483646 h 250"/>
              <a:gd name="T6" fmla="*/ 2147483646 w 854"/>
              <a:gd name="T7" fmla="*/ 2147483646 h 250"/>
              <a:gd name="T8" fmla="*/ 2147483646 w 854"/>
              <a:gd name="T9" fmla="*/ 2147483646 h 250"/>
              <a:gd name="T10" fmla="*/ 2147483646 w 854"/>
              <a:gd name="T11" fmla="*/ 2147483646 h 250"/>
              <a:gd name="T12" fmla="*/ 2147483646 w 854"/>
              <a:gd name="T13" fmla="*/ 2147483646 h 250"/>
              <a:gd name="T14" fmla="*/ 2147483646 w 854"/>
              <a:gd name="T15" fmla="*/ 2147483646 h 250"/>
              <a:gd name="T16" fmla="*/ 2147483646 w 854"/>
              <a:gd name="T17" fmla="*/ 2147483646 h 250"/>
              <a:gd name="T18" fmla="*/ 2147483646 w 854"/>
              <a:gd name="T19" fmla="*/ 2147483646 h 250"/>
              <a:gd name="T20" fmla="*/ 2147483646 w 854"/>
              <a:gd name="T21" fmla="*/ 2147483646 h 250"/>
              <a:gd name="T22" fmla="*/ 2147483646 w 854"/>
              <a:gd name="T23" fmla="*/ 2147483646 h 250"/>
              <a:gd name="T24" fmla="*/ 2147483646 w 854"/>
              <a:gd name="T25" fmla="*/ 2147483646 h 250"/>
              <a:gd name="T26" fmla="*/ 2147483646 w 854"/>
              <a:gd name="T27" fmla="*/ 2147483646 h 250"/>
              <a:gd name="T28" fmla="*/ 2147483646 w 854"/>
              <a:gd name="T29" fmla="*/ 2147483646 h 250"/>
              <a:gd name="T30" fmla="*/ 2147483646 w 854"/>
              <a:gd name="T31" fmla="*/ 2147483646 h 250"/>
              <a:gd name="T32" fmla="*/ 2147483646 w 854"/>
              <a:gd name="T33" fmla="*/ 2147483646 h 250"/>
              <a:gd name="T34" fmla="*/ 2147483646 w 854"/>
              <a:gd name="T35" fmla="*/ 2147483646 h 250"/>
              <a:gd name="T36" fmla="*/ 2147483646 w 854"/>
              <a:gd name="T37" fmla="*/ 2147483646 h 250"/>
              <a:gd name="T38" fmla="*/ 2147483646 w 854"/>
              <a:gd name="T39" fmla="*/ 2147483646 h 250"/>
              <a:gd name="T40" fmla="*/ 2147483646 w 854"/>
              <a:gd name="T41" fmla="*/ 2147483646 h 250"/>
              <a:gd name="T42" fmla="*/ 2147483646 w 854"/>
              <a:gd name="T43" fmla="*/ 2147483646 h 250"/>
              <a:gd name="T44" fmla="*/ 2147483646 w 854"/>
              <a:gd name="T45" fmla="*/ 2147483646 h 250"/>
              <a:gd name="T46" fmla="*/ 2147483646 w 854"/>
              <a:gd name="T47" fmla="*/ 2147483646 h 250"/>
              <a:gd name="T48" fmla="*/ 2147483646 w 854"/>
              <a:gd name="T49" fmla="*/ 2147483646 h 250"/>
              <a:gd name="T50" fmla="*/ 2147483646 w 854"/>
              <a:gd name="T51" fmla="*/ 2147483646 h 250"/>
              <a:gd name="T52" fmla="*/ 2147483646 w 854"/>
              <a:gd name="T53" fmla="*/ 2147483646 h 250"/>
              <a:gd name="T54" fmla="*/ 2147483646 w 854"/>
              <a:gd name="T55" fmla="*/ 2147483646 h 250"/>
              <a:gd name="T56" fmla="*/ 2147483646 w 854"/>
              <a:gd name="T57" fmla="*/ 2147483646 h 250"/>
              <a:gd name="T58" fmla="*/ 2147483646 w 854"/>
              <a:gd name="T59" fmla="*/ 0 h 250"/>
              <a:gd name="T60" fmla="*/ 2147483646 w 854"/>
              <a:gd name="T61" fmla="*/ 0 h 250"/>
              <a:gd name="T62" fmla="*/ 2147483646 w 854"/>
              <a:gd name="T63" fmla="*/ 0 h 250"/>
              <a:gd name="T64" fmla="*/ 2147483646 w 854"/>
              <a:gd name="T65" fmla="*/ 2147483646 h 250"/>
              <a:gd name="T66" fmla="*/ 2147483646 w 854"/>
              <a:gd name="T67" fmla="*/ 2147483646 h 250"/>
              <a:gd name="T68" fmla="*/ 2147483646 w 854"/>
              <a:gd name="T69" fmla="*/ 2147483646 h 250"/>
              <a:gd name="T70" fmla="*/ 2147483646 w 854"/>
              <a:gd name="T71" fmla="*/ 2147483646 h 250"/>
              <a:gd name="T72" fmla="*/ 2147483646 w 854"/>
              <a:gd name="T73" fmla="*/ 2147483646 h 250"/>
              <a:gd name="T74" fmla="*/ 2147483646 w 854"/>
              <a:gd name="T75" fmla="*/ 2147483646 h 250"/>
              <a:gd name="T76" fmla="*/ 2147483646 w 854"/>
              <a:gd name="T77" fmla="*/ 2147483646 h 250"/>
              <a:gd name="T78" fmla="*/ 2147483646 w 854"/>
              <a:gd name="T79" fmla="*/ 2147483646 h 250"/>
              <a:gd name="T80" fmla="*/ 2147483646 w 854"/>
              <a:gd name="T81" fmla="*/ 2147483646 h 250"/>
              <a:gd name="T82" fmla="*/ 2147483646 w 854"/>
              <a:gd name="T83" fmla="*/ 2147483646 h 250"/>
              <a:gd name="T84" fmla="*/ 2147483646 w 854"/>
              <a:gd name="T85" fmla="*/ 2147483646 h 250"/>
              <a:gd name="T86" fmla="*/ 2147483646 w 854"/>
              <a:gd name="T87" fmla="*/ 2147483646 h 250"/>
              <a:gd name="T88" fmla="*/ 2147483646 w 854"/>
              <a:gd name="T89" fmla="*/ 2147483646 h 250"/>
              <a:gd name="T90" fmla="*/ 2147483646 w 854"/>
              <a:gd name="T91" fmla="*/ 2147483646 h 250"/>
              <a:gd name="T92" fmla="*/ 2147483646 w 854"/>
              <a:gd name="T93" fmla="*/ 2147483646 h 250"/>
              <a:gd name="T94" fmla="*/ 2147483646 w 854"/>
              <a:gd name="T95" fmla="*/ 2147483646 h 250"/>
              <a:gd name="T96" fmla="*/ 2147483646 w 854"/>
              <a:gd name="T97" fmla="*/ 2147483646 h 250"/>
              <a:gd name="T98" fmla="*/ 2147483646 w 854"/>
              <a:gd name="T99" fmla="*/ 2147483646 h 250"/>
              <a:gd name="T100" fmla="*/ 2147483646 w 854"/>
              <a:gd name="T101" fmla="*/ 2147483646 h 250"/>
              <a:gd name="T102" fmla="*/ 0 w 854"/>
              <a:gd name="T103" fmla="*/ 2147483646 h 250"/>
              <a:gd name="T104" fmla="*/ 0 w 854"/>
              <a:gd name="T105" fmla="*/ 2147483646 h 250"/>
              <a:gd name="T106" fmla="*/ 0 w 854"/>
              <a:gd name="T107" fmla="*/ 2147483646 h 250"/>
              <a:gd name="T108" fmla="*/ 0 w 854"/>
              <a:gd name="T109" fmla="*/ 2147483646 h 250"/>
              <a:gd name="T110" fmla="*/ 0 w 854"/>
              <a:gd name="T111" fmla="*/ 2147483646 h 250"/>
              <a:gd name="T112" fmla="*/ 2147483646 w 854"/>
              <a:gd name="T113" fmla="*/ 2147483646 h 250"/>
              <a:gd name="T114" fmla="*/ 2147483646 w 854"/>
              <a:gd name="T115" fmla="*/ 2147483646 h 2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4"/>
              <a:gd name="T175" fmla="*/ 0 h 250"/>
              <a:gd name="T176" fmla="*/ 854 w 854"/>
              <a:gd name="T177" fmla="*/ 250 h 2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4" h="250">
                <a:moveTo>
                  <a:pt x="4" y="250"/>
                </a:moveTo>
                <a:lnTo>
                  <a:pt x="4" y="250"/>
                </a:lnTo>
                <a:lnTo>
                  <a:pt x="14" y="250"/>
                </a:lnTo>
                <a:lnTo>
                  <a:pt x="25" y="250"/>
                </a:lnTo>
                <a:lnTo>
                  <a:pt x="49" y="248"/>
                </a:lnTo>
                <a:lnTo>
                  <a:pt x="95" y="238"/>
                </a:lnTo>
                <a:lnTo>
                  <a:pt x="212" y="215"/>
                </a:lnTo>
                <a:lnTo>
                  <a:pt x="331" y="189"/>
                </a:lnTo>
                <a:lnTo>
                  <a:pt x="448" y="162"/>
                </a:lnTo>
                <a:lnTo>
                  <a:pt x="559" y="133"/>
                </a:lnTo>
                <a:lnTo>
                  <a:pt x="613" y="115"/>
                </a:lnTo>
                <a:lnTo>
                  <a:pt x="670" y="98"/>
                </a:lnTo>
                <a:lnTo>
                  <a:pt x="718" y="80"/>
                </a:lnTo>
                <a:lnTo>
                  <a:pt x="769" y="63"/>
                </a:lnTo>
                <a:lnTo>
                  <a:pt x="790" y="53"/>
                </a:lnTo>
                <a:lnTo>
                  <a:pt x="816" y="45"/>
                </a:lnTo>
                <a:lnTo>
                  <a:pt x="825" y="39"/>
                </a:lnTo>
                <a:lnTo>
                  <a:pt x="837" y="34"/>
                </a:lnTo>
                <a:lnTo>
                  <a:pt x="845" y="26"/>
                </a:lnTo>
                <a:lnTo>
                  <a:pt x="853" y="16"/>
                </a:lnTo>
                <a:lnTo>
                  <a:pt x="854" y="12"/>
                </a:lnTo>
                <a:lnTo>
                  <a:pt x="853" y="6"/>
                </a:lnTo>
                <a:lnTo>
                  <a:pt x="851" y="2"/>
                </a:lnTo>
                <a:lnTo>
                  <a:pt x="845" y="0"/>
                </a:lnTo>
                <a:lnTo>
                  <a:pt x="835" y="0"/>
                </a:lnTo>
                <a:lnTo>
                  <a:pt x="825" y="2"/>
                </a:lnTo>
                <a:lnTo>
                  <a:pt x="804" y="10"/>
                </a:lnTo>
                <a:lnTo>
                  <a:pt x="767" y="30"/>
                </a:lnTo>
                <a:lnTo>
                  <a:pt x="716" y="49"/>
                </a:lnTo>
                <a:lnTo>
                  <a:pt x="668" y="67"/>
                </a:lnTo>
                <a:lnTo>
                  <a:pt x="609" y="86"/>
                </a:lnTo>
                <a:lnTo>
                  <a:pt x="549" y="104"/>
                </a:lnTo>
                <a:lnTo>
                  <a:pt x="430" y="135"/>
                </a:lnTo>
                <a:lnTo>
                  <a:pt x="313" y="162"/>
                </a:lnTo>
                <a:lnTo>
                  <a:pt x="197" y="187"/>
                </a:lnTo>
                <a:lnTo>
                  <a:pt x="90" y="213"/>
                </a:lnTo>
                <a:lnTo>
                  <a:pt x="45" y="222"/>
                </a:lnTo>
                <a:lnTo>
                  <a:pt x="22" y="230"/>
                </a:lnTo>
                <a:lnTo>
                  <a:pt x="10" y="236"/>
                </a:lnTo>
                <a:lnTo>
                  <a:pt x="0" y="242"/>
                </a:lnTo>
                <a:lnTo>
                  <a:pt x="0" y="244"/>
                </a:lnTo>
                <a:lnTo>
                  <a:pt x="0" y="246"/>
                </a:lnTo>
                <a:lnTo>
                  <a:pt x="0" y="248"/>
                </a:lnTo>
                <a:lnTo>
                  <a:pt x="4" y="25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8" name="Freeform 18"/>
          <p:cNvSpPr>
            <a:spLocks/>
          </p:cNvSpPr>
          <p:nvPr/>
        </p:nvSpPr>
        <p:spPr bwMode="auto">
          <a:xfrm>
            <a:off x="3022352" y="1852657"/>
            <a:ext cx="438150" cy="133350"/>
          </a:xfrm>
          <a:custGeom>
            <a:avLst/>
            <a:gdLst>
              <a:gd name="T0" fmla="*/ 2147483646 w 788"/>
              <a:gd name="T1" fmla="*/ 2147483646 h 240"/>
              <a:gd name="T2" fmla="*/ 2147483646 w 788"/>
              <a:gd name="T3" fmla="*/ 2147483646 h 240"/>
              <a:gd name="T4" fmla="*/ 2147483646 w 788"/>
              <a:gd name="T5" fmla="*/ 2147483646 h 240"/>
              <a:gd name="T6" fmla="*/ 2147483646 w 788"/>
              <a:gd name="T7" fmla="*/ 2147483646 h 240"/>
              <a:gd name="T8" fmla="*/ 2147483646 w 788"/>
              <a:gd name="T9" fmla="*/ 2147483646 h 240"/>
              <a:gd name="T10" fmla="*/ 2147483646 w 788"/>
              <a:gd name="T11" fmla="*/ 2147483646 h 240"/>
              <a:gd name="T12" fmla="*/ 2147483646 w 788"/>
              <a:gd name="T13" fmla="*/ 2147483646 h 240"/>
              <a:gd name="T14" fmla="*/ 2147483646 w 788"/>
              <a:gd name="T15" fmla="*/ 2147483646 h 240"/>
              <a:gd name="T16" fmla="*/ 2147483646 w 788"/>
              <a:gd name="T17" fmla="*/ 2147483646 h 240"/>
              <a:gd name="T18" fmla="*/ 2147483646 w 788"/>
              <a:gd name="T19" fmla="*/ 2147483646 h 240"/>
              <a:gd name="T20" fmla="*/ 2147483646 w 788"/>
              <a:gd name="T21" fmla="*/ 2147483646 h 240"/>
              <a:gd name="T22" fmla="*/ 2147483646 w 788"/>
              <a:gd name="T23" fmla="*/ 2147483646 h 240"/>
              <a:gd name="T24" fmla="*/ 2147483646 w 788"/>
              <a:gd name="T25" fmla="*/ 2147483646 h 240"/>
              <a:gd name="T26" fmla="*/ 2147483646 w 788"/>
              <a:gd name="T27" fmla="*/ 2147483646 h 240"/>
              <a:gd name="T28" fmla="*/ 2147483646 w 788"/>
              <a:gd name="T29" fmla="*/ 2147483646 h 240"/>
              <a:gd name="T30" fmla="*/ 2147483646 w 788"/>
              <a:gd name="T31" fmla="*/ 2147483646 h 240"/>
              <a:gd name="T32" fmla="*/ 2147483646 w 788"/>
              <a:gd name="T33" fmla="*/ 2147483646 h 240"/>
              <a:gd name="T34" fmla="*/ 2147483646 w 788"/>
              <a:gd name="T35" fmla="*/ 2147483646 h 240"/>
              <a:gd name="T36" fmla="*/ 2147483646 w 788"/>
              <a:gd name="T37" fmla="*/ 2147483646 h 240"/>
              <a:gd name="T38" fmla="*/ 2147483646 w 788"/>
              <a:gd name="T39" fmla="*/ 2147483646 h 240"/>
              <a:gd name="T40" fmla="*/ 2147483646 w 788"/>
              <a:gd name="T41" fmla="*/ 2147483646 h 240"/>
              <a:gd name="T42" fmla="*/ 2147483646 w 788"/>
              <a:gd name="T43" fmla="*/ 2147483646 h 240"/>
              <a:gd name="T44" fmla="*/ 2147483646 w 788"/>
              <a:gd name="T45" fmla="*/ 2147483646 h 240"/>
              <a:gd name="T46" fmla="*/ 2147483646 w 788"/>
              <a:gd name="T47" fmla="*/ 2147483646 h 240"/>
              <a:gd name="T48" fmla="*/ 2147483646 w 788"/>
              <a:gd name="T49" fmla="*/ 2147483646 h 240"/>
              <a:gd name="T50" fmla="*/ 2147483646 w 788"/>
              <a:gd name="T51" fmla="*/ 2147483646 h 240"/>
              <a:gd name="T52" fmla="*/ 2147483646 w 788"/>
              <a:gd name="T53" fmla="*/ 0 h 240"/>
              <a:gd name="T54" fmla="*/ 2147483646 w 788"/>
              <a:gd name="T55" fmla="*/ 0 h 240"/>
              <a:gd name="T56" fmla="*/ 2147483646 w 788"/>
              <a:gd name="T57" fmla="*/ 0 h 240"/>
              <a:gd name="T58" fmla="*/ 2147483646 w 788"/>
              <a:gd name="T59" fmla="*/ 2147483646 h 240"/>
              <a:gd name="T60" fmla="*/ 2147483646 w 788"/>
              <a:gd name="T61" fmla="*/ 2147483646 h 240"/>
              <a:gd name="T62" fmla="*/ 2147483646 w 788"/>
              <a:gd name="T63" fmla="*/ 2147483646 h 240"/>
              <a:gd name="T64" fmla="*/ 2147483646 w 788"/>
              <a:gd name="T65" fmla="*/ 2147483646 h 240"/>
              <a:gd name="T66" fmla="*/ 2147483646 w 788"/>
              <a:gd name="T67" fmla="*/ 2147483646 h 240"/>
              <a:gd name="T68" fmla="*/ 2147483646 w 788"/>
              <a:gd name="T69" fmla="*/ 2147483646 h 240"/>
              <a:gd name="T70" fmla="*/ 2147483646 w 788"/>
              <a:gd name="T71" fmla="*/ 2147483646 h 240"/>
              <a:gd name="T72" fmla="*/ 2147483646 w 788"/>
              <a:gd name="T73" fmla="*/ 2147483646 h 240"/>
              <a:gd name="T74" fmla="*/ 2147483646 w 788"/>
              <a:gd name="T75" fmla="*/ 2147483646 h 240"/>
              <a:gd name="T76" fmla="*/ 2147483646 w 788"/>
              <a:gd name="T77" fmla="*/ 2147483646 h 240"/>
              <a:gd name="T78" fmla="*/ 2147483646 w 788"/>
              <a:gd name="T79" fmla="*/ 2147483646 h 240"/>
              <a:gd name="T80" fmla="*/ 2147483646 w 788"/>
              <a:gd name="T81" fmla="*/ 2147483646 h 240"/>
              <a:gd name="T82" fmla="*/ 2147483646 w 788"/>
              <a:gd name="T83" fmla="*/ 2147483646 h 240"/>
              <a:gd name="T84" fmla="*/ 2147483646 w 788"/>
              <a:gd name="T85" fmla="*/ 2147483646 h 240"/>
              <a:gd name="T86" fmla="*/ 2147483646 w 788"/>
              <a:gd name="T87" fmla="*/ 2147483646 h 240"/>
              <a:gd name="T88" fmla="*/ 2147483646 w 788"/>
              <a:gd name="T89" fmla="*/ 2147483646 h 240"/>
              <a:gd name="T90" fmla="*/ 2147483646 w 788"/>
              <a:gd name="T91" fmla="*/ 2147483646 h 240"/>
              <a:gd name="T92" fmla="*/ 2147483646 w 788"/>
              <a:gd name="T93" fmla="*/ 2147483646 h 240"/>
              <a:gd name="T94" fmla="*/ 2147483646 w 788"/>
              <a:gd name="T95" fmla="*/ 2147483646 h 240"/>
              <a:gd name="T96" fmla="*/ 2147483646 w 788"/>
              <a:gd name="T97" fmla="*/ 2147483646 h 240"/>
              <a:gd name="T98" fmla="*/ 0 w 788"/>
              <a:gd name="T99" fmla="*/ 2147483646 h 240"/>
              <a:gd name="T100" fmla="*/ 0 w 788"/>
              <a:gd name="T101" fmla="*/ 2147483646 h 240"/>
              <a:gd name="T102" fmla="*/ 0 w 788"/>
              <a:gd name="T103" fmla="*/ 2147483646 h 240"/>
              <a:gd name="T104" fmla="*/ 2147483646 w 788"/>
              <a:gd name="T105" fmla="*/ 2147483646 h 240"/>
              <a:gd name="T106" fmla="*/ 2147483646 w 788"/>
              <a:gd name="T107" fmla="*/ 2147483646 h 240"/>
              <a:gd name="T108" fmla="*/ 2147483646 w 788"/>
              <a:gd name="T109" fmla="*/ 2147483646 h 2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88"/>
              <a:gd name="T166" fmla="*/ 0 h 240"/>
              <a:gd name="T167" fmla="*/ 788 w 788"/>
              <a:gd name="T168" fmla="*/ 240 h 24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88" h="240">
                <a:moveTo>
                  <a:pt x="9" y="240"/>
                </a:moveTo>
                <a:lnTo>
                  <a:pt x="9" y="240"/>
                </a:lnTo>
                <a:lnTo>
                  <a:pt x="107" y="203"/>
                </a:lnTo>
                <a:lnTo>
                  <a:pt x="157" y="187"/>
                </a:lnTo>
                <a:lnTo>
                  <a:pt x="206" y="172"/>
                </a:lnTo>
                <a:lnTo>
                  <a:pt x="258" y="160"/>
                </a:lnTo>
                <a:lnTo>
                  <a:pt x="309" y="148"/>
                </a:lnTo>
                <a:lnTo>
                  <a:pt x="412" y="127"/>
                </a:lnTo>
                <a:lnTo>
                  <a:pt x="515" y="106"/>
                </a:lnTo>
                <a:lnTo>
                  <a:pt x="566" y="96"/>
                </a:lnTo>
                <a:lnTo>
                  <a:pt x="618" y="82"/>
                </a:lnTo>
                <a:lnTo>
                  <a:pt x="659" y="70"/>
                </a:lnTo>
                <a:lnTo>
                  <a:pt x="700" y="57"/>
                </a:lnTo>
                <a:lnTo>
                  <a:pt x="722" y="51"/>
                </a:lnTo>
                <a:lnTo>
                  <a:pt x="745" y="43"/>
                </a:lnTo>
                <a:lnTo>
                  <a:pt x="766" y="34"/>
                </a:lnTo>
                <a:lnTo>
                  <a:pt x="776" y="26"/>
                </a:lnTo>
                <a:lnTo>
                  <a:pt x="784" y="20"/>
                </a:lnTo>
                <a:lnTo>
                  <a:pt x="788" y="12"/>
                </a:lnTo>
                <a:lnTo>
                  <a:pt x="788" y="6"/>
                </a:lnTo>
                <a:lnTo>
                  <a:pt x="782" y="2"/>
                </a:lnTo>
                <a:lnTo>
                  <a:pt x="776" y="0"/>
                </a:lnTo>
                <a:lnTo>
                  <a:pt x="766" y="0"/>
                </a:lnTo>
                <a:lnTo>
                  <a:pt x="757" y="4"/>
                </a:lnTo>
                <a:lnTo>
                  <a:pt x="737" y="10"/>
                </a:lnTo>
                <a:lnTo>
                  <a:pt x="698" y="28"/>
                </a:lnTo>
                <a:lnTo>
                  <a:pt x="644" y="45"/>
                </a:lnTo>
                <a:lnTo>
                  <a:pt x="589" y="59"/>
                </a:lnTo>
                <a:lnTo>
                  <a:pt x="539" y="72"/>
                </a:lnTo>
                <a:lnTo>
                  <a:pt x="486" y="84"/>
                </a:lnTo>
                <a:lnTo>
                  <a:pt x="383" y="106"/>
                </a:lnTo>
                <a:lnTo>
                  <a:pt x="286" y="125"/>
                </a:lnTo>
                <a:lnTo>
                  <a:pt x="237" y="135"/>
                </a:lnTo>
                <a:lnTo>
                  <a:pt x="186" y="148"/>
                </a:lnTo>
                <a:lnTo>
                  <a:pt x="138" y="162"/>
                </a:lnTo>
                <a:lnTo>
                  <a:pt x="89" y="179"/>
                </a:lnTo>
                <a:lnTo>
                  <a:pt x="44" y="201"/>
                </a:lnTo>
                <a:lnTo>
                  <a:pt x="23" y="215"/>
                </a:lnTo>
                <a:lnTo>
                  <a:pt x="1" y="226"/>
                </a:lnTo>
                <a:lnTo>
                  <a:pt x="0" y="228"/>
                </a:lnTo>
                <a:lnTo>
                  <a:pt x="0" y="232"/>
                </a:lnTo>
                <a:lnTo>
                  <a:pt x="0" y="236"/>
                </a:lnTo>
                <a:lnTo>
                  <a:pt x="5" y="240"/>
                </a:lnTo>
                <a:lnTo>
                  <a:pt x="9" y="24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39" name="Freeform 19"/>
          <p:cNvSpPr>
            <a:spLocks/>
          </p:cNvSpPr>
          <p:nvPr/>
        </p:nvSpPr>
        <p:spPr bwMode="auto">
          <a:xfrm>
            <a:off x="3333502" y="1674857"/>
            <a:ext cx="315913" cy="69850"/>
          </a:xfrm>
          <a:custGeom>
            <a:avLst/>
            <a:gdLst>
              <a:gd name="T0" fmla="*/ 2147483646 w 570"/>
              <a:gd name="T1" fmla="*/ 2147483646 h 127"/>
              <a:gd name="T2" fmla="*/ 2147483646 w 570"/>
              <a:gd name="T3" fmla="*/ 2147483646 h 127"/>
              <a:gd name="T4" fmla="*/ 2147483646 w 570"/>
              <a:gd name="T5" fmla="*/ 2147483646 h 127"/>
              <a:gd name="T6" fmla="*/ 2147483646 w 570"/>
              <a:gd name="T7" fmla="*/ 2147483646 h 127"/>
              <a:gd name="T8" fmla="*/ 2147483646 w 570"/>
              <a:gd name="T9" fmla="*/ 2147483646 h 127"/>
              <a:gd name="T10" fmla="*/ 2147483646 w 570"/>
              <a:gd name="T11" fmla="*/ 2147483646 h 127"/>
              <a:gd name="T12" fmla="*/ 2147483646 w 570"/>
              <a:gd name="T13" fmla="*/ 2147483646 h 127"/>
              <a:gd name="T14" fmla="*/ 2147483646 w 570"/>
              <a:gd name="T15" fmla="*/ 2147483646 h 127"/>
              <a:gd name="T16" fmla="*/ 2147483646 w 570"/>
              <a:gd name="T17" fmla="*/ 2147483646 h 127"/>
              <a:gd name="T18" fmla="*/ 2147483646 w 570"/>
              <a:gd name="T19" fmla="*/ 2147483646 h 127"/>
              <a:gd name="T20" fmla="*/ 2147483646 w 570"/>
              <a:gd name="T21" fmla="*/ 2147483646 h 127"/>
              <a:gd name="T22" fmla="*/ 2147483646 w 570"/>
              <a:gd name="T23" fmla="*/ 2147483646 h 127"/>
              <a:gd name="T24" fmla="*/ 2147483646 w 570"/>
              <a:gd name="T25" fmla="*/ 2147483646 h 127"/>
              <a:gd name="T26" fmla="*/ 2147483646 w 570"/>
              <a:gd name="T27" fmla="*/ 2147483646 h 127"/>
              <a:gd name="T28" fmla="*/ 2147483646 w 570"/>
              <a:gd name="T29" fmla="*/ 2147483646 h 127"/>
              <a:gd name="T30" fmla="*/ 2147483646 w 570"/>
              <a:gd name="T31" fmla="*/ 2147483646 h 127"/>
              <a:gd name="T32" fmla="*/ 2147483646 w 570"/>
              <a:gd name="T33" fmla="*/ 2147483646 h 127"/>
              <a:gd name="T34" fmla="*/ 2147483646 w 570"/>
              <a:gd name="T35" fmla="*/ 2147483646 h 127"/>
              <a:gd name="T36" fmla="*/ 2147483646 w 570"/>
              <a:gd name="T37" fmla="*/ 2147483646 h 127"/>
              <a:gd name="T38" fmla="*/ 2147483646 w 570"/>
              <a:gd name="T39" fmla="*/ 2147483646 h 127"/>
              <a:gd name="T40" fmla="*/ 2147483646 w 570"/>
              <a:gd name="T41" fmla="*/ 0 h 127"/>
              <a:gd name="T42" fmla="*/ 2147483646 w 570"/>
              <a:gd name="T43" fmla="*/ 0 h 127"/>
              <a:gd name="T44" fmla="*/ 2147483646 w 570"/>
              <a:gd name="T45" fmla="*/ 0 h 127"/>
              <a:gd name="T46" fmla="*/ 2147483646 w 570"/>
              <a:gd name="T47" fmla="*/ 2147483646 h 127"/>
              <a:gd name="T48" fmla="*/ 2147483646 w 570"/>
              <a:gd name="T49" fmla="*/ 2147483646 h 127"/>
              <a:gd name="T50" fmla="*/ 2147483646 w 570"/>
              <a:gd name="T51" fmla="*/ 2147483646 h 127"/>
              <a:gd name="T52" fmla="*/ 2147483646 w 570"/>
              <a:gd name="T53" fmla="*/ 2147483646 h 127"/>
              <a:gd name="T54" fmla="*/ 2147483646 w 570"/>
              <a:gd name="T55" fmla="*/ 2147483646 h 127"/>
              <a:gd name="T56" fmla="*/ 2147483646 w 570"/>
              <a:gd name="T57" fmla="*/ 2147483646 h 127"/>
              <a:gd name="T58" fmla="*/ 2147483646 w 570"/>
              <a:gd name="T59" fmla="*/ 2147483646 h 127"/>
              <a:gd name="T60" fmla="*/ 2147483646 w 570"/>
              <a:gd name="T61" fmla="*/ 2147483646 h 127"/>
              <a:gd name="T62" fmla="*/ 2147483646 w 570"/>
              <a:gd name="T63" fmla="*/ 2147483646 h 127"/>
              <a:gd name="T64" fmla="*/ 2147483646 w 570"/>
              <a:gd name="T65" fmla="*/ 2147483646 h 127"/>
              <a:gd name="T66" fmla="*/ 2147483646 w 570"/>
              <a:gd name="T67" fmla="*/ 2147483646 h 127"/>
              <a:gd name="T68" fmla="*/ 2147483646 w 570"/>
              <a:gd name="T69" fmla="*/ 2147483646 h 127"/>
              <a:gd name="T70" fmla="*/ 0 w 570"/>
              <a:gd name="T71" fmla="*/ 2147483646 h 127"/>
              <a:gd name="T72" fmla="*/ 2147483646 w 570"/>
              <a:gd name="T73" fmla="*/ 2147483646 h 127"/>
              <a:gd name="T74" fmla="*/ 2147483646 w 570"/>
              <a:gd name="T75" fmla="*/ 2147483646 h 127"/>
              <a:gd name="T76" fmla="*/ 2147483646 w 570"/>
              <a:gd name="T77" fmla="*/ 2147483646 h 1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0"/>
              <a:gd name="T118" fmla="*/ 0 h 127"/>
              <a:gd name="T119" fmla="*/ 570 w 570"/>
              <a:gd name="T120" fmla="*/ 127 h 1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0" h="127">
                <a:moveTo>
                  <a:pt x="6" y="127"/>
                </a:moveTo>
                <a:lnTo>
                  <a:pt x="6" y="127"/>
                </a:lnTo>
                <a:lnTo>
                  <a:pt x="41" y="127"/>
                </a:lnTo>
                <a:lnTo>
                  <a:pt x="74" y="125"/>
                </a:lnTo>
                <a:lnTo>
                  <a:pt x="107" y="121"/>
                </a:lnTo>
                <a:lnTo>
                  <a:pt x="142" y="115"/>
                </a:lnTo>
                <a:lnTo>
                  <a:pt x="208" y="103"/>
                </a:lnTo>
                <a:lnTo>
                  <a:pt x="274" y="92"/>
                </a:lnTo>
                <a:lnTo>
                  <a:pt x="346" y="78"/>
                </a:lnTo>
                <a:lnTo>
                  <a:pt x="418" y="64"/>
                </a:lnTo>
                <a:lnTo>
                  <a:pt x="489" y="47"/>
                </a:lnTo>
                <a:lnTo>
                  <a:pt x="559" y="29"/>
                </a:lnTo>
                <a:lnTo>
                  <a:pt x="564" y="26"/>
                </a:lnTo>
                <a:lnTo>
                  <a:pt x="568" y="22"/>
                </a:lnTo>
                <a:lnTo>
                  <a:pt x="570" y="16"/>
                </a:lnTo>
                <a:lnTo>
                  <a:pt x="570" y="10"/>
                </a:lnTo>
                <a:lnTo>
                  <a:pt x="568" y="6"/>
                </a:lnTo>
                <a:lnTo>
                  <a:pt x="564" y="2"/>
                </a:lnTo>
                <a:lnTo>
                  <a:pt x="561" y="0"/>
                </a:lnTo>
                <a:lnTo>
                  <a:pt x="553" y="0"/>
                </a:lnTo>
                <a:lnTo>
                  <a:pt x="487" y="18"/>
                </a:lnTo>
                <a:lnTo>
                  <a:pt x="418" y="35"/>
                </a:lnTo>
                <a:lnTo>
                  <a:pt x="352" y="49"/>
                </a:lnTo>
                <a:lnTo>
                  <a:pt x="284" y="62"/>
                </a:lnTo>
                <a:lnTo>
                  <a:pt x="214" y="74"/>
                </a:lnTo>
                <a:lnTo>
                  <a:pt x="144" y="84"/>
                </a:lnTo>
                <a:lnTo>
                  <a:pt x="74" y="96"/>
                </a:lnTo>
                <a:lnTo>
                  <a:pt x="39" y="103"/>
                </a:lnTo>
                <a:lnTo>
                  <a:pt x="6" y="113"/>
                </a:lnTo>
                <a:lnTo>
                  <a:pt x="2" y="115"/>
                </a:lnTo>
                <a:lnTo>
                  <a:pt x="0" y="121"/>
                </a:lnTo>
                <a:lnTo>
                  <a:pt x="2" y="125"/>
                </a:lnTo>
                <a:lnTo>
                  <a:pt x="6" y="127"/>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cxnSp>
        <p:nvCxnSpPr>
          <p:cNvPr id="131" name="直接连接符 130"/>
          <p:cNvCxnSpPr/>
          <p:nvPr/>
        </p:nvCxnSpPr>
        <p:spPr>
          <a:xfrm>
            <a:off x="2623890" y="2598782"/>
            <a:ext cx="1516062"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5141" name="矩形 139"/>
          <p:cNvSpPr>
            <a:spLocks noChangeArrowheads="1"/>
          </p:cNvSpPr>
          <p:nvPr/>
        </p:nvSpPr>
        <p:spPr bwMode="auto">
          <a:xfrm>
            <a:off x="2891433" y="2247944"/>
            <a:ext cx="11079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b="1" dirty="0" smtClean="0">
                <a:solidFill>
                  <a:srgbClr val="92D050"/>
                </a:solidFill>
                <a:latin typeface="微软雅黑" pitchFamily="34" charset="-122"/>
                <a:ea typeface="微软雅黑" pitchFamily="34" charset="-122"/>
              </a:rPr>
              <a:t>分析手段</a:t>
            </a:r>
            <a:endParaRPr lang="zh-CN" altLang="en-US" b="1" dirty="0">
              <a:solidFill>
                <a:srgbClr val="92D050"/>
              </a:solidFill>
              <a:latin typeface="微软雅黑" pitchFamily="34" charset="-122"/>
              <a:ea typeface="微软雅黑" pitchFamily="34" charset="-122"/>
            </a:endParaRPr>
          </a:p>
        </p:txBody>
      </p:sp>
      <p:sp>
        <p:nvSpPr>
          <p:cNvPr id="5142" name="Freeform 12"/>
          <p:cNvSpPr>
            <a:spLocks/>
          </p:cNvSpPr>
          <p:nvPr/>
        </p:nvSpPr>
        <p:spPr bwMode="auto">
          <a:xfrm>
            <a:off x="4766374" y="1454194"/>
            <a:ext cx="1111250" cy="1144588"/>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92D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3" name="Freeform 13"/>
          <p:cNvSpPr>
            <a:spLocks/>
          </p:cNvSpPr>
          <p:nvPr/>
        </p:nvSpPr>
        <p:spPr bwMode="auto">
          <a:xfrm>
            <a:off x="4936237" y="1547857"/>
            <a:ext cx="842962" cy="728662"/>
          </a:xfrm>
          <a:custGeom>
            <a:avLst/>
            <a:gdLst>
              <a:gd name="T0" fmla="*/ 2147483646 w 1518"/>
              <a:gd name="T1" fmla="*/ 2147483646 h 1310"/>
              <a:gd name="T2" fmla="*/ 2147483646 w 1518"/>
              <a:gd name="T3" fmla="*/ 2147483646 h 1310"/>
              <a:gd name="T4" fmla="*/ 2147483646 w 1518"/>
              <a:gd name="T5" fmla="*/ 2147483646 h 1310"/>
              <a:gd name="T6" fmla="*/ 2147483646 w 1518"/>
              <a:gd name="T7" fmla="*/ 2147483646 h 1310"/>
              <a:gd name="T8" fmla="*/ 2147483646 w 1518"/>
              <a:gd name="T9" fmla="*/ 2147483646 h 1310"/>
              <a:gd name="T10" fmla="*/ 2147483646 w 1518"/>
              <a:gd name="T11" fmla="*/ 2147483646 h 1310"/>
              <a:gd name="T12" fmla="*/ 2147483646 w 1518"/>
              <a:gd name="T13" fmla="*/ 2147483646 h 1310"/>
              <a:gd name="T14" fmla="*/ 2147483646 w 1518"/>
              <a:gd name="T15" fmla="*/ 2147483646 h 1310"/>
              <a:gd name="T16" fmla="*/ 2147483646 w 1518"/>
              <a:gd name="T17" fmla="*/ 2147483646 h 1310"/>
              <a:gd name="T18" fmla="*/ 2147483646 w 1518"/>
              <a:gd name="T19" fmla="*/ 2147483646 h 1310"/>
              <a:gd name="T20" fmla="*/ 2147483646 w 1518"/>
              <a:gd name="T21" fmla="*/ 2147483646 h 1310"/>
              <a:gd name="T22" fmla="*/ 2147483646 w 1518"/>
              <a:gd name="T23" fmla="*/ 2147483646 h 1310"/>
              <a:gd name="T24" fmla="*/ 2147483646 w 1518"/>
              <a:gd name="T25" fmla="*/ 2147483646 h 1310"/>
              <a:gd name="T26" fmla="*/ 2147483646 w 1518"/>
              <a:gd name="T27" fmla="*/ 2147483646 h 1310"/>
              <a:gd name="T28" fmla="*/ 2147483646 w 1518"/>
              <a:gd name="T29" fmla="*/ 2147483646 h 1310"/>
              <a:gd name="T30" fmla="*/ 2147483646 w 1518"/>
              <a:gd name="T31" fmla="*/ 2147483646 h 1310"/>
              <a:gd name="T32" fmla="*/ 2147483646 w 1518"/>
              <a:gd name="T33" fmla="*/ 0 h 1310"/>
              <a:gd name="T34" fmla="*/ 2147483646 w 1518"/>
              <a:gd name="T35" fmla="*/ 0 h 1310"/>
              <a:gd name="T36" fmla="*/ 2147483646 w 1518"/>
              <a:gd name="T37" fmla="*/ 2147483646 h 1310"/>
              <a:gd name="T38" fmla="*/ 2147483646 w 1518"/>
              <a:gd name="T39" fmla="*/ 2147483646 h 1310"/>
              <a:gd name="T40" fmla="*/ 2147483646 w 1518"/>
              <a:gd name="T41" fmla="*/ 2147483646 h 1310"/>
              <a:gd name="T42" fmla="*/ 2147483646 w 1518"/>
              <a:gd name="T43" fmla="*/ 2147483646 h 1310"/>
              <a:gd name="T44" fmla="*/ 2147483646 w 1518"/>
              <a:gd name="T45" fmla="*/ 2147483646 h 1310"/>
              <a:gd name="T46" fmla="*/ 2147483646 w 1518"/>
              <a:gd name="T47" fmla="*/ 2147483646 h 1310"/>
              <a:gd name="T48" fmla="*/ 2147483646 w 1518"/>
              <a:gd name="T49" fmla="*/ 2147483646 h 1310"/>
              <a:gd name="T50" fmla="*/ 2147483646 w 1518"/>
              <a:gd name="T51" fmla="*/ 2147483646 h 1310"/>
              <a:gd name="T52" fmla="*/ 2147483646 w 1518"/>
              <a:gd name="T53" fmla="*/ 2147483646 h 1310"/>
              <a:gd name="T54" fmla="*/ 2147483646 w 1518"/>
              <a:gd name="T55" fmla="*/ 2147483646 h 1310"/>
              <a:gd name="T56" fmla="*/ 2147483646 w 1518"/>
              <a:gd name="T57" fmla="*/ 2147483646 h 1310"/>
              <a:gd name="T58" fmla="*/ 2147483646 w 1518"/>
              <a:gd name="T59" fmla="*/ 2147483646 h 1310"/>
              <a:gd name="T60" fmla="*/ 2147483646 w 1518"/>
              <a:gd name="T61" fmla="*/ 2147483646 h 1310"/>
              <a:gd name="T62" fmla="*/ 2147483646 w 1518"/>
              <a:gd name="T63" fmla="*/ 2147483646 h 1310"/>
              <a:gd name="T64" fmla="*/ 2147483646 w 1518"/>
              <a:gd name="T65" fmla="*/ 2147483646 h 1310"/>
              <a:gd name="T66" fmla="*/ 0 w 1518"/>
              <a:gd name="T67" fmla="*/ 2147483646 h 1310"/>
              <a:gd name="T68" fmla="*/ 0 w 1518"/>
              <a:gd name="T69" fmla="*/ 2147483646 h 1310"/>
              <a:gd name="T70" fmla="*/ 2147483646 w 1518"/>
              <a:gd name="T71" fmla="*/ 2147483646 h 1310"/>
              <a:gd name="T72" fmla="*/ 2147483646 w 1518"/>
              <a:gd name="T73" fmla="*/ 2147483646 h 13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8"/>
              <a:gd name="T112" fmla="*/ 0 h 1310"/>
              <a:gd name="T113" fmla="*/ 1518 w 1518"/>
              <a:gd name="T114" fmla="*/ 1310 h 13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8" h="1310">
                <a:moveTo>
                  <a:pt x="11" y="1308"/>
                </a:moveTo>
                <a:lnTo>
                  <a:pt x="11" y="1308"/>
                </a:lnTo>
                <a:lnTo>
                  <a:pt x="68" y="1215"/>
                </a:lnTo>
                <a:lnTo>
                  <a:pt x="97" y="1168"/>
                </a:lnTo>
                <a:lnTo>
                  <a:pt x="128" y="1124"/>
                </a:lnTo>
                <a:lnTo>
                  <a:pt x="165" y="1071"/>
                </a:lnTo>
                <a:lnTo>
                  <a:pt x="206" y="1022"/>
                </a:lnTo>
                <a:lnTo>
                  <a:pt x="247" y="972"/>
                </a:lnTo>
                <a:lnTo>
                  <a:pt x="290" y="925"/>
                </a:lnTo>
                <a:lnTo>
                  <a:pt x="335" y="876"/>
                </a:lnTo>
                <a:lnTo>
                  <a:pt x="381" y="830"/>
                </a:lnTo>
                <a:lnTo>
                  <a:pt x="428" y="783"/>
                </a:lnTo>
                <a:lnTo>
                  <a:pt x="477" y="738"/>
                </a:lnTo>
                <a:lnTo>
                  <a:pt x="525" y="695"/>
                </a:lnTo>
                <a:lnTo>
                  <a:pt x="576" y="651"/>
                </a:lnTo>
                <a:lnTo>
                  <a:pt x="677" y="567"/>
                </a:lnTo>
                <a:lnTo>
                  <a:pt x="782" y="485"/>
                </a:lnTo>
                <a:lnTo>
                  <a:pt x="889" y="407"/>
                </a:lnTo>
                <a:lnTo>
                  <a:pt x="998" y="331"/>
                </a:lnTo>
                <a:lnTo>
                  <a:pt x="1111" y="257"/>
                </a:lnTo>
                <a:lnTo>
                  <a:pt x="1208" y="197"/>
                </a:lnTo>
                <a:lnTo>
                  <a:pt x="1308" y="141"/>
                </a:lnTo>
                <a:lnTo>
                  <a:pt x="1510" y="30"/>
                </a:lnTo>
                <a:lnTo>
                  <a:pt x="1514" y="24"/>
                </a:lnTo>
                <a:lnTo>
                  <a:pt x="1518" y="20"/>
                </a:lnTo>
                <a:lnTo>
                  <a:pt x="1518" y="14"/>
                </a:lnTo>
                <a:lnTo>
                  <a:pt x="1516" y="8"/>
                </a:lnTo>
                <a:lnTo>
                  <a:pt x="1514" y="4"/>
                </a:lnTo>
                <a:lnTo>
                  <a:pt x="1508" y="0"/>
                </a:lnTo>
                <a:lnTo>
                  <a:pt x="1502" y="0"/>
                </a:lnTo>
                <a:lnTo>
                  <a:pt x="1496" y="0"/>
                </a:lnTo>
                <a:lnTo>
                  <a:pt x="1444" y="26"/>
                </a:lnTo>
                <a:lnTo>
                  <a:pt x="1393" y="51"/>
                </a:lnTo>
                <a:lnTo>
                  <a:pt x="1343" y="78"/>
                </a:lnTo>
                <a:lnTo>
                  <a:pt x="1292" y="108"/>
                </a:lnTo>
                <a:lnTo>
                  <a:pt x="1195" y="168"/>
                </a:lnTo>
                <a:lnTo>
                  <a:pt x="1097" y="228"/>
                </a:lnTo>
                <a:lnTo>
                  <a:pt x="985" y="304"/>
                </a:lnTo>
                <a:lnTo>
                  <a:pt x="872" y="380"/>
                </a:lnTo>
                <a:lnTo>
                  <a:pt x="763" y="462"/>
                </a:lnTo>
                <a:lnTo>
                  <a:pt x="658" y="544"/>
                </a:lnTo>
                <a:lnTo>
                  <a:pt x="554" y="629"/>
                </a:lnTo>
                <a:lnTo>
                  <a:pt x="504" y="672"/>
                </a:lnTo>
                <a:lnTo>
                  <a:pt x="455" y="717"/>
                </a:lnTo>
                <a:lnTo>
                  <a:pt x="407" y="763"/>
                </a:lnTo>
                <a:lnTo>
                  <a:pt x="360" y="810"/>
                </a:lnTo>
                <a:lnTo>
                  <a:pt x="313" y="857"/>
                </a:lnTo>
                <a:lnTo>
                  <a:pt x="268" y="906"/>
                </a:lnTo>
                <a:lnTo>
                  <a:pt x="228" y="952"/>
                </a:lnTo>
                <a:lnTo>
                  <a:pt x="187" y="1001"/>
                </a:lnTo>
                <a:lnTo>
                  <a:pt x="150" y="1050"/>
                </a:lnTo>
                <a:lnTo>
                  <a:pt x="113" y="1100"/>
                </a:lnTo>
                <a:lnTo>
                  <a:pt x="80" y="1147"/>
                </a:lnTo>
                <a:lnTo>
                  <a:pt x="48" y="1198"/>
                </a:lnTo>
                <a:lnTo>
                  <a:pt x="35" y="1223"/>
                </a:lnTo>
                <a:lnTo>
                  <a:pt x="21" y="1248"/>
                </a:lnTo>
                <a:lnTo>
                  <a:pt x="10" y="1275"/>
                </a:lnTo>
                <a:lnTo>
                  <a:pt x="0" y="1303"/>
                </a:lnTo>
                <a:lnTo>
                  <a:pt x="0" y="1307"/>
                </a:lnTo>
                <a:lnTo>
                  <a:pt x="4" y="1310"/>
                </a:lnTo>
                <a:lnTo>
                  <a:pt x="8" y="1310"/>
                </a:lnTo>
                <a:lnTo>
                  <a:pt x="11" y="1308"/>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4" name="Freeform 14"/>
          <p:cNvSpPr>
            <a:spLocks/>
          </p:cNvSpPr>
          <p:nvPr/>
        </p:nvSpPr>
        <p:spPr bwMode="auto">
          <a:xfrm>
            <a:off x="5561712" y="1514519"/>
            <a:ext cx="117475" cy="163513"/>
          </a:xfrm>
          <a:custGeom>
            <a:avLst/>
            <a:gdLst>
              <a:gd name="T0" fmla="*/ 2147483646 w 212"/>
              <a:gd name="T1" fmla="*/ 0 h 294"/>
              <a:gd name="T2" fmla="*/ 2147483646 w 212"/>
              <a:gd name="T3" fmla="*/ 0 h 294"/>
              <a:gd name="T4" fmla="*/ 2147483646 w 212"/>
              <a:gd name="T5" fmla="*/ 2147483646 h 294"/>
              <a:gd name="T6" fmla="*/ 2147483646 w 212"/>
              <a:gd name="T7" fmla="*/ 2147483646 h 294"/>
              <a:gd name="T8" fmla="*/ 2147483646 w 212"/>
              <a:gd name="T9" fmla="*/ 2147483646 h 294"/>
              <a:gd name="T10" fmla="*/ 2147483646 w 212"/>
              <a:gd name="T11" fmla="*/ 2147483646 h 294"/>
              <a:gd name="T12" fmla="*/ 2147483646 w 212"/>
              <a:gd name="T13" fmla="*/ 2147483646 h 294"/>
              <a:gd name="T14" fmla="*/ 2147483646 w 212"/>
              <a:gd name="T15" fmla="*/ 2147483646 h 294"/>
              <a:gd name="T16" fmla="*/ 2147483646 w 212"/>
              <a:gd name="T17" fmla="*/ 2147483646 h 294"/>
              <a:gd name="T18" fmla="*/ 2147483646 w 212"/>
              <a:gd name="T19" fmla="*/ 2147483646 h 294"/>
              <a:gd name="T20" fmla="*/ 2147483646 w 212"/>
              <a:gd name="T21" fmla="*/ 2147483646 h 294"/>
              <a:gd name="T22" fmla="*/ 2147483646 w 212"/>
              <a:gd name="T23" fmla="*/ 2147483646 h 294"/>
              <a:gd name="T24" fmla="*/ 2147483646 w 212"/>
              <a:gd name="T25" fmla="*/ 2147483646 h 294"/>
              <a:gd name="T26" fmla="*/ 0 w 212"/>
              <a:gd name="T27" fmla="*/ 2147483646 h 294"/>
              <a:gd name="T28" fmla="*/ 0 w 212"/>
              <a:gd name="T29" fmla="*/ 2147483646 h 294"/>
              <a:gd name="T30" fmla="*/ 2147483646 w 212"/>
              <a:gd name="T31" fmla="*/ 2147483646 h 294"/>
              <a:gd name="T32" fmla="*/ 2147483646 w 212"/>
              <a:gd name="T33" fmla="*/ 2147483646 h 294"/>
              <a:gd name="T34" fmla="*/ 2147483646 w 212"/>
              <a:gd name="T35" fmla="*/ 2147483646 h 294"/>
              <a:gd name="T36" fmla="*/ 2147483646 w 212"/>
              <a:gd name="T37" fmla="*/ 2147483646 h 294"/>
              <a:gd name="T38" fmla="*/ 2147483646 w 212"/>
              <a:gd name="T39" fmla="*/ 2147483646 h 294"/>
              <a:gd name="T40" fmla="*/ 2147483646 w 212"/>
              <a:gd name="T41" fmla="*/ 2147483646 h 294"/>
              <a:gd name="T42" fmla="*/ 2147483646 w 212"/>
              <a:gd name="T43" fmla="*/ 2147483646 h 294"/>
              <a:gd name="T44" fmla="*/ 2147483646 w 212"/>
              <a:gd name="T45" fmla="*/ 2147483646 h 294"/>
              <a:gd name="T46" fmla="*/ 2147483646 w 212"/>
              <a:gd name="T47" fmla="*/ 2147483646 h 294"/>
              <a:gd name="T48" fmla="*/ 2147483646 w 212"/>
              <a:gd name="T49" fmla="*/ 2147483646 h 294"/>
              <a:gd name="T50" fmla="*/ 2147483646 w 212"/>
              <a:gd name="T51" fmla="*/ 2147483646 h 294"/>
              <a:gd name="T52" fmla="*/ 2147483646 w 212"/>
              <a:gd name="T53" fmla="*/ 2147483646 h 294"/>
              <a:gd name="T54" fmla="*/ 2147483646 w 212"/>
              <a:gd name="T55" fmla="*/ 2147483646 h 294"/>
              <a:gd name="T56" fmla="*/ 2147483646 w 212"/>
              <a:gd name="T57" fmla="*/ 2147483646 h 294"/>
              <a:gd name="T58" fmla="*/ 2147483646 w 212"/>
              <a:gd name="T59" fmla="*/ 2147483646 h 294"/>
              <a:gd name="T60" fmla="*/ 2147483646 w 212"/>
              <a:gd name="T61" fmla="*/ 2147483646 h 294"/>
              <a:gd name="T62" fmla="*/ 2147483646 w 212"/>
              <a:gd name="T63" fmla="*/ 2147483646 h 294"/>
              <a:gd name="T64" fmla="*/ 2147483646 w 212"/>
              <a:gd name="T65" fmla="*/ 2147483646 h 294"/>
              <a:gd name="T66" fmla="*/ 2147483646 w 212"/>
              <a:gd name="T67" fmla="*/ 2147483646 h 294"/>
              <a:gd name="T68" fmla="*/ 2147483646 w 212"/>
              <a:gd name="T69" fmla="*/ 2147483646 h 294"/>
              <a:gd name="T70" fmla="*/ 2147483646 w 212"/>
              <a:gd name="T71" fmla="*/ 0 h 294"/>
              <a:gd name="T72" fmla="*/ 2147483646 w 212"/>
              <a:gd name="T73" fmla="*/ 0 h 294"/>
              <a:gd name="T74" fmla="*/ 2147483646 w 212"/>
              <a:gd name="T75" fmla="*/ 0 h 294"/>
              <a:gd name="T76" fmla="*/ 2147483646 w 212"/>
              <a:gd name="T77" fmla="*/ 0 h 2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2"/>
              <a:gd name="T118" fmla="*/ 0 h 294"/>
              <a:gd name="T119" fmla="*/ 212 w 212"/>
              <a:gd name="T120" fmla="*/ 294 h 2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0" y="277"/>
                </a:lnTo>
                <a:lnTo>
                  <a:pt x="0" y="282"/>
                </a:lnTo>
                <a:lnTo>
                  <a:pt x="4" y="288"/>
                </a:lnTo>
                <a:lnTo>
                  <a:pt x="7" y="292"/>
                </a:lnTo>
                <a:lnTo>
                  <a:pt x="11" y="294"/>
                </a:lnTo>
                <a:lnTo>
                  <a:pt x="17" y="294"/>
                </a:lnTo>
                <a:lnTo>
                  <a:pt x="23" y="292"/>
                </a:lnTo>
                <a:lnTo>
                  <a:pt x="27" y="288"/>
                </a:lnTo>
                <a:lnTo>
                  <a:pt x="48" y="253"/>
                </a:lnTo>
                <a:lnTo>
                  <a:pt x="68" y="216"/>
                </a:lnTo>
                <a:lnTo>
                  <a:pt x="107" y="146"/>
                </a:lnTo>
                <a:lnTo>
                  <a:pt x="130" y="111"/>
                </a:lnTo>
                <a:lnTo>
                  <a:pt x="153" y="78"/>
                </a:lnTo>
                <a:lnTo>
                  <a:pt x="179" y="47"/>
                </a:lnTo>
                <a:lnTo>
                  <a:pt x="208" y="18"/>
                </a:lnTo>
                <a:lnTo>
                  <a:pt x="210" y="16"/>
                </a:lnTo>
                <a:lnTo>
                  <a:pt x="212" y="12"/>
                </a:lnTo>
                <a:lnTo>
                  <a:pt x="212" y="8"/>
                </a:lnTo>
                <a:lnTo>
                  <a:pt x="210" y="4"/>
                </a:lnTo>
                <a:lnTo>
                  <a:pt x="208" y="2"/>
                </a:lnTo>
                <a:lnTo>
                  <a:pt x="204" y="0"/>
                </a:lnTo>
                <a:lnTo>
                  <a:pt x="200" y="0"/>
                </a:lnTo>
                <a:lnTo>
                  <a:pt x="196"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5" name="Freeform 15"/>
          <p:cNvSpPr>
            <a:spLocks/>
          </p:cNvSpPr>
          <p:nvPr/>
        </p:nvSpPr>
        <p:spPr bwMode="auto">
          <a:xfrm>
            <a:off x="5288662" y="1541507"/>
            <a:ext cx="142875" cy="325437"/>
          </a:xfrm>
          <a:custGeom>
            <a:avLst/>
            <a:gdLst>
              <a:gd name="T0" fmla="*/ 2147483646 w 257"/>
              <a:gd name="T1" fmla="*/ 2147483646 h 584"/>
              <a:gd name="T2" fmla="*/ 2147483646 w 257"/>
              <a:gd name="T3" fmla="*/ 2147483646 h 584"/>
              <a:gd name="T4" fmla="*/ 2147483646 w 257"/>
              <a:gd name="T5" fmla="*/ 2147483646 h 584"/>
              <a:gd name="T6" fmla="*/ 2147483646 w 257"/>
              <a:gd name="T7" fmla="*/ 2147483646 h 584"/>
              <a:gd name="T8" fmla="*/ 2147483646 w 257"/>
              <a:gd name="T9" fmla="*/ 2147483646 h 584"/>
              <a:gd name="T10" fmla="*/ 2147483646 w 257"/>
              <a:gd name="T11" fmla="*/ 2147483646 h 584"/>
              <a:gd name="T12" fmla="*/ 2147483646 w 257"/>
              <a:gd name="T13" fmla="*/ 2147483646 h 584"/>
              <a:gd name="T14" fmla="*/ 2147483646 w 257"/>
              <a:gd name="T15" fmla="*/ 2147483646 h 584"/>
              <a:gd name="T16" fmla="*/ 2147483646 w 257"/>
              <a:gd name="T17" fmla="*/ 2147483646 h 584"/>
              <a:gd name="T18" fmla="*/ 2147483646 w 257"/>
              <a:gd name="T19" fmla="*/ 2147483646 h 584"/>
              <a:gd name="T20" fmla="*/ 2147483646 w 257"/>
              <a:gd name="T21" fmla="*/ 2147483646 h 584"/>
              <a:gd name="T22" fmla="*/ 2147483646 w 257"/>
              <a:gd name="T23" fmla="*/ 2147483646 h 584"/>
              <a:gd name="T24" fmla="*/ 0 w 257"/>
              <a:gd name="T25" fmla="*/ 2147483646 h 584"/>
              <a:gd name="T26" fmla="*/ 2147483646 w 257"/>
              <a:gd name="T27" fmla="*/ 2147483646 h 584"/>
              <a:gd name="T28" fmla="*/ 2147483646 w 257"/>
              <a:gd name="T29" fmla="*/ 2147483646 h 584"/>
              <a:gd name="T30" fmla="*/ 2147483646 w 257"/>
              <a:gd name="T31" fmla="*/ 2147483646 h 584"/>
              <a:gd name="T32" fmla="*/ 2147483646 w 257"/>
              <a:gd name="T33" fmla="*/ 2147483646 h 584"/>
              <a:gd name="T34" fmla="*/ 2147483646 w 257"/>
              <a:gd name="T35" fmla="*/ 2147483646 h 584"/>
              <a:gd name="T36" fmla="*/ 2147483646 w 257"/>
              <a:gd name="T37" fmla="*/ 2147483646 h 584"/>
              <a:gd name="T38" fmla="*/ 2147483646 w 257"/>
              <a:gd name="T39" fmla="*/ 2147483646 h 584"/>
              <a:gd name="T40" fmla="*/ 2147483646 w 257"/>
              <a:gd name="T41" fmla="*/ 2147483646 h 584"/>
              <a:gd name="T42" fmla="*/ 2147483646 w 257"/>
              <a:gd name="T43" fmla="*/ 2147483646 h 584"/>
              <a:gd name="T44" fmla="*/ 2147483646 w 257"/>
              <a:gd name="T45" fmla="*/ 2147483646 h 584"/>
              <a:gd name="T46" fmla="*/ 2147483646 w 257"/>
              <a:gd name="T47" fmla="*/ 2147483646 h 584"/>
              <a:gd name="T48" fmla="*/ 2147483646 w 257"/>
              <a:gd name="T49" fmla="*/ 2147483646 h 584"/>
              <a:gd name="T50" fmla="*/ 2147483646 w 257"/>
              <a:gd name="T51" fmla="*/ 2147483646 h 584"/>
              <a:gd name="T52" fmla="*/ 2147483646 w 257"/>
              <a:gd name="T53" fmla="*/ 2147483646 h 584"/>
              <a:gd name="T54" fmla="*/ 2147483646 w 257"/>
              <a:gd name="T55" fmla="*/ 2147483646 h 584"/>
              <a:gd name="T56" fmla="*/ 2147483646 w 257"/>
              <a:gd name="T57" fmla="*/ 2147483646 h 584"/>
              <a:gd name="T58" fmla="*/ 2147483646 w 257"/>
              <a:gd name="T59" fmla="*/ 2147483646 h 584"/>
              <a:gd name="T60" fmla="*/ 2147483646 w 257"/>
              <a:gd name="T61" fmla="*/ 2147483646 h 584"/>
              <a:gd name="T62" fmla="*/ 2147483646 w 257"/>
              <a:gd name="T63" fmla="*/ 2147483646 h 584"/>
              <a:gd name="T64" fmla="*/ 2147483646 w 257"/>
              <a:gd name="T65" fmla="*/ 2147483646 h 584"/>
              <a:gd name="T66" fmla="*/ 2147483646 w 257"/>
              <a:gd name="T67" fmla="*/ 2147483646 h 584"/>
              <a:gd name="T68" fmla="*/ 2147483646 w 257"/>
              <a:gd name="T69" fmla="*/ 2147483646 h 584"/>
              <a:gd name="T70" fmla="*/ 2147483646 w 257"/>
              <a:gd name="T71" fmla="*/ 2147483646 h 584"/>
              <a:gd name="T72" fmla="*/ 2147483646 w 257"/>
              <a:gd name="T73" fmla="*/ 0 h 584"/>
              <a:gd name="T74" fmla="*/ 2147483646 w 257"/>
              <a:gd name="T75" fmla="*/ 2147483646 h 584"/>
              <a:gd name="T76" fmla="*/ 2147483646 w 257"/>
              <a:gd name="T77" fmla="*/ 2147483646 h 584"/>
              <a:gd name="T78" fmla="*/ 2147483646 w 257"/>
              <a:gd name="T79" fmla="*/ 2147483646 h 5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584"/>
              <a:gd name="T122" fmla="*/ 257 w 257"/>
              <a:gd name="T123" fmla="*/ 584 h 5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584">
                <a:moveTo>
                  <a:pt x="242" y="4"/>
                </a:moveTo>
                <a:lnTo>
                  <a:pt x="242" y="4"/>
                </a:lnTo>
                <a:lnTo>
                  <a:pt x="209" y="70"/>
                </a:lnTo>
                <a:lnTo>
                  <a:pt x="175" y="138"/>
                </a:lnTo>
                <a:lnTo>
                  <a:pt x="113" y="272"/>
                </a:lnTo>
                <a:lnTo>
                  <a:pt x="80" y="344"/>
                </a:lnTo>
                <a:lnTo>
                  <a:pt x="51" y="416"/>
                </a:lnTo>
                <a:lnTo>
                  <a:pt x="24" y="488"/>
                </a:lnTo>
                <a:lnTo>
                  <a:pt x="12" y="525"/>
                </a:lnTo>
                <a:lnTo>
                  <a:pt x="2" y="564"/>
                </a:lnTo>
                <a:lnTo>
                  <a:pt x="0" y="570"/>
                </a:lnTo>
                <a:lnTo>
                  <a:pt x="2" y="576"/>
                </a:lnTo>
                <a:lnTo>
                  <a:pt x="6" y="580"/>
                </a:lnTo>
                <a:lnTo>
                  <a:pt x="12" y="582"/>
                </a:lnTo>
                <a:lnTo>
                  <a:pt x="18" y="584"/>
                </a:lnTo>
                <a:lnTo>
                  <a:pt x="22" y="582"/>
                </a:lnTo>
                <a:lnTo>
                  <a:pt x="26" y="580"/>
                </a:lnTo>
                <a:lnTo>
                  <a:pt x="29" y="574"/>
                </a:lnTo>
                <a:lnTo>
                  <a:pt x="39" y="537"/>
                </a:lnTo>
                <a:lnTo>
                  <a:pt x="51" y="502"/>
                </a:lnTo>
                <a:lnTo>
                  <a:pt x="76" y="432"/>
                </a:lnTo>
                <a:lnTo>
                  <a:pt x="103" y="364"/>
                </a:lnTo>
                <a:lnTo>
                  <a:pt x="135" y="296"/>
                </a:lnTo>
                <a:lnTo>
                  <a:pt x="168" y="226"/>
                </a:lnTo>
                <a:lnTo>
                  <a:pt x="201" y="156"/>
                </a:lnTo>
                <a:lnTo>
                  <a:pt x="216" y="120"/>
                </a:lnTo>
                <a:lnTo>
                  <a:pt x="232" y="84"/>
                </a:lnTo>
                <a:lnTo>
                  <a:pt x="245" y="48"/>
                </a:lnTo>
                <a:lnTo>
                  <a:pt x="257" y="11"/>
                </a:lnTo>
                <a:lnTo>
                  <a:pt x="255" y="6"/>
                </a:lnTo>
                <a:lnTo>
                  <a:pt x="251" y="2"/>
                </a:lnTo>
                <a:lnTo>
                  <a:pt x="247" y="0"/>
                </a:lnTo>
                <a:lnTo>
                  <a:pt x="244" y="2"/>
                </a:lnTo>
                <a:lnTo>
                  <a:pt x="242" y="4"/>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6" name="Freeform 16"/>
          <p:cNvSpPr>
            <a:spLocks/>
          </p:cNvSpPr>
          <p:nvPr/>
        </p:nvSpPr>
        <p:spPr bwMode="auto">
          <a:xfrm>
            <a:off x="5042599" y="1652632"/>
            <a:ext cx="187325" cy="454025"/>
          </a:xfrm>
          <a:custGeom>
            <a:avLst/>
            <a:gdLst>
              <a:gd name="T0" fmla="*/ 2147483646 w 338"/>
              <a:gd name="T1" fmla="*/ 0 h 816"/>
              <a:gd name="T2" fmla="*/ 2147483646 w 338"/>
              <a:gd name="T3" fmla="*/ 0 h 816"/>
              <a:gd name="T4" fmla="*/ 2147483646 w 338"/>
              <a:gd name="T5" fmla="*/ 2147483646 h 816"/>
              <a:gd name="T6" fmla="*/ 2147483646 w 338"/>
              <a:gd name="T7" fmla="*/ 2147483646 h 816"/>
              <a:gd name="T8" fmla="*/ 2147483646 w 338"/>
              <a:gd name="T9" fmla="*/ 2147483646 h 816"/>
              <a:gd name="T10" fmla="*/ 2147483646 w 338"/>
              <a:gd name="T11" fmla="*/ 2147483646 h 816"/>
              <a:gd name="T12" fmla="*/ 2147483646 w 338"/>
              <a:gd name="T13" fmla="*/ 2147483646 h 816"/>
              <a:gd name="T14" fmla="*/ 2147483646 w 338"/>
              <a:gd name="T15" fmla="*/ 2147483646 h 816"/>
              <a:gd name="T16" fmla="*/ 2147483646 w 338"/>
              <a:gd name="T17" fmla="*/ 2147483646 h 816"/>
              <a:gd name="T18" fmla="*/ 2147483646 w 338"/>
              <a:gd name="T19" fmla="*/ 2147483646 h 816"/>
              <a:gd name="T20" fmla="*/ 2147483646 w 338"/>
              <a:gd name="T21" fmla="*/ 2147483646 h 816"/>
              <a:gd name="T22" fmla="*/ 2147483646 w 338"/>
              <a:gd name="T23" fmla="*/ 2147483646 h 816"/>
              <a:gd name="T24" fmla="*/ 2147483646 w 338"/>
              <a:gd name="T25" fmla="*/ 2147483646 h 816"/>
              <a:gd name="T26" fmla="*/ 2147483646 w 338"/>
              <a:gd name="T27" fmla="*/ 2147483646 h 816"/>
              <a:gd name="T28" fmla="*/ 2147483646 w 338"/>
              <a:gd name="T29" fmla="*/ 2147483646 h 816"/>
              <a:gd name="T30" fmla="*/ 2147483646 w 338"/>
              <a:gd name="T31" fmla="*/ 2147483646 h 816"/>
              <a:gd name="T32" fmla="*/ 2147483646 w 338"/>
              <a:gd name="T33" fmla="*/ 2147483646 h 816"/>
              <a:gd name="T34" fmla="*/ 2147483646 w 338"/>
              <a:gd name="T35" fmla="*/ 2147483646 h 816"/>
              <a:gd name="T36" fmla="*/ 2147483646 w 338"/>
              <a:gd name="T37" fmla="*/ 2147483646 h 816"/>
              <a:gd name="T38" fmla="*/ 2147483646 w 338"/>
              <a:gd name="T39" fmla="*/ 2147483646 h 816"/>
              <a:gd name="T40" fmla="*/ 2147483646 w 338"/>
              <a:gd name="T41" fmla="*/ 2147483646 h 816"/>
              <a:gd name="T42" fmla="*/ 0 w 338"/>
              <a:gd name="T43" fmla="*/ 2147483646 h 816"/>
              <a:gd name="T44" fmla="*/ 0 w 338"/>
              <a:gd name="T45" fmla="*/ 2147483646 h 816"/>
              <a:gd name="T46" fmla="*/ 0 w 338"/>
              <a:gd name="T47" fmla="*/ 2147483646 h 816"/>
              <a:gd name="T48" fmla="*/ 2147483646 w 338"/>
              <a:gd name="T49" fmla="*/ 2147483646 h 816"/>
              <a:gd name="T50" fmla="*/ 2147483646 w 338"/>
              <a:gd name="T51" fmla="*/ 2147483646 h 816"/>
              <a:gd name="T52" fmla="*/ 2147483646 w 338"/>
              <a:gd name="T53" fmla="*/ 2147483646 h 816"/>
              <a:gd name="T54" fmla="*/ 2147483646 w 338"/>
              <a:gd name="T55" fmla="*/ 2147483646 h 816"/>
              <a:gd name="T56" fmla="*/ 2147483646 w 338"/>
              <a:gd name="T57" fmla="*/ 2147483646 h 816"/>
              <a:gd name="T58" fmla="*/ 2147483646 w 338"/>
              <a:gd name="T59" fmla="*/ 2147483646 h 816"/>
              <a:gd name="T60" fmla="*/ 2147483646 w 338"/>
              <a:gd name="T61" fmla="*/ 2147483646 h 816"/>
              <a:gd name="T62" fmla="*/ 2147483646 w 338"/>
              <a:gd name="T63" fmla="*/ 2147483646 h 816"/>
              <a:gd name="T64" fmla="*/ 2147483646 w 338"/>
              <a:gd name="T65" fmla="*/ 2147483646 h 816"/>
              <a:gd name="T66" fmla="*/ 2147483646 w 338"/>
              <a:gd name="T67" fmla="*/ 2147483646 h 816"/>
              <a:gd name="T68" fmla="*/ 2147483646 w 338"/>
              <a:gd name="T69" fmla="*/ 2147483646 h 816"/>
              <a:gd name="T70" fmla="*/ 2147483646 w 338"/>
              <a:gd name="T71" fmla="*/ 2147483646 h 816"/>
              <a:gd name="T72" fmla="*/ 2147483646 w 338"/>
              <a:gd name="T73" fmla="*/ 2147483646 h 816"/>
              <a:gd name="T74" fmla="*/ 2147483646 w 338"/>
              <a:gd name="T75" fmla="*/ 2147483646 h 816"/>
              <a:gd name="T76" fmla="*/ 2147483646 w 338"/>
              <a:gd name="T77" fmla="*/ 2147483646 h 816"/>
              <a:gd name="T78" fmla="*/ 2147483646 w 338"/>
              <a:gd name="T79" fmla="*/ 2147483646 h 816"/>
              <a:gd name="T80" fmla="*/ 2147483646 w 338"/>
              <a:gd name="T81" fmla="*/ 2147483646 h 816"/>
              <a:gd name="T82" fmla="*/ 2147483646 w 338"/>
              <a:gd name="T83" fmla="*/ 2147483646 h 816"/>
              <a:gd name="T84" fmla="*/ 2147483646 w 338"/>
              <a:gd name="T85" fmla="*/ 2147483646 h 816"/>
              <a:gd name="T86" fmla="*/ 2147483646 w 338"/>
              <a:gd name="T87" fmla="*/ 2147483646 h 816"/>
              <a:gd name="T88" fmla="*/ 2147483646 w 338"/>
              <a:gd name="T89" fmla="*/ 2147483646 h 816"/>
              <a:gd name="T90" fmla="*/ 2147483646 w 338"/>
              <a:gd name="T91" fmla="*/ 2147483646 h 816"/>
              <a:gd name="T92" fmla="*/ 2147483646 w 338"/>
              <a:gd name="T93" fmla="*/ 2147483646 h 816"/>
              <a:gd name="T94" fmla="*/ 2147483646 w 338"/>
              <a:gd name="T95" fmla="*/ 2147483646 h 816"/>
              <a:gd name="T96" fmla="*/ 2147483646 w 338"/>
              <a:gd name="T97" fmla="*/ 2147483646 h 816"/>
              <a:gd name="T98" fmla="*/ 2147483646 w 338"/>
              <a:gd name="T99" fmla="*/ 2147483646 h 816"/>
              <a:gd name="T100" fmla="*/ 2147483646 w 338"/>
              <a:gd name="T101" fmla="*/ 2147483646 h 816"/>
              <a:gd name="T102" fmla="*/ 2147483646 w 338"/>
              <a:gd name="T103" fmla="*/ 2147483646 h 816"/>
              <a:gd name="T104" fmla="*/ 2147483646 w 338"/>
              <a:gd name="T105" fmla="*/ 2147483646 h 816"/>
              <a:gd name="T106" fmla="*/ 2147483646 w 338"/>
              <a:gd name="T107" fmla="*/ 0 h 816"/>
              <a:gd name="T108" fmla="*/ 2147483646 w 338"/>
              <a:gd name="T109" fmla="*/ 0 h 816"/>
              <a:gd name="T110" fmla="*/ 2147483646 w 338"/>
              <a:gd name="T111" fmla="*/ 0 h 8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8"/>
              <a:gd name="T169" fmla="*/ 0 h 816"/>
              <a:gd name="T170" fmla="*/ 338 w 338"/>
              <a:gd name="T171" fmla="*/ 816 h 8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89" y="419"/>
                </a:lnTo>
                <a:lnTo>
                  <a:pt x="72" y="471"/>
                </a:lnTo>
                <a:lnTo>
                  <a:pt x="54" y="526"/>
                </a:lnTo>
                <a:lnTo>
                  <a:pt x="40" y="580"/>
                </a:lnTo>
                <a:lnTo>
                  <a:pt x="27" y="635"/>
                </a:lnTo>
                <a:lnTo>
                  <a:pt x="15" y="689"/>
                </a:lnTo>
                <a:lnTo>
                  <a:pt x="7" y="744"/>
                </a:lnTo>
                <a:lnTo>
                  <a:pt x="0" y="800"/>
                </a:lnTo>
                <a:lnTo>
                  <a:pt x="0" y="806"/>
                </a:lnTo>
                <a:lnTo>
                  <a:pt x="3" y="812"/>
                </a:lnTo>
                <a:lnTo>
                  <a:pt x="7" y="814"/>
                </a:lnTo>
                <a:lnTo>
                  <a:pt x="13" y="816"/>
                </a:lnTo>
                <a:lnTo>
                  <a:pt x="19" y="816"/>
                </a:lnTo>
                <a:lnTo>
                  <a:pt x="25" y="814"/>
                </a:lnTo>
                <a:lnTo>
                  <a:pt x="29" y="808"/>
                </a:lnTo>
                <a:lnTo>
                  <a:pt x="31" y="802"/>
                </a:lnTo>
                <a:lnTo>
                  <a:pt x="37" y="750"/>
                </a:lnTo>
                <a:lnTo>
                  <a:pt x="46" y="697"/>
                </a:lnTo>
                <a:lnTo>
                  <a:pt x="56" y="645"/>
                </a:lnTo>
                <a:lnTo>
                  <a:pt x="70" y="592"/>
                </a:lnTo>
                <a:lnTo>
                  <a:pt x="83" y="541"/>
                </a:lnTo>
                <a:lnTo>
                  <a:pt x="99" y="489"/>
                </a:lnTo>
                <a:lnTo>
                  <a:pt x="114" y="438"/>
                </a:lnTo>
                <a:lnTo>
                  <a:pt x="132" y="388"/>
                </a:lnTo>
                <a:lnTo>
                  <a:pt x="151" y="337"/>
                </a:lnTo>
                <a:lnTo>
                  <a:pt x="171" y="286"/>
                </a:lnTo>
                <a:lnTo>
                  <a:pt x="192" y="238"/>
                </a:lnTo>
                <a:lnTo>
                  <a:pt x="218" y="189"/>
                </a:lnTo>
                <a:lnTo>
                  <a:pt x="243" y="142"/>
                </a:lnTo>
                <a:lnTo>
                  <a:pt x="272" y="98"/>
                </a:lnTo>
                <a:lnTo>
                  <a:pt x="301" y="53"/>
                </a:lnTo>
                <a:lnTo>
                  <a:pt x="336" y="10"/>
                </a:lnTo>
                <a:lnTo>
                  <a:pt x="338" y="8"/>
                </a:lnTo>
                <a:lnTo>
                  <a:pt x="338" y="6"/>
                </a:lnTo>
                <a:lnTo>
                  <a:pt x="334" y="2"/>
                </a:lnTo>
                <a:lnTo>
                  <a:pt x="330" y="0"/>
                </a:lnTo>
                <a:lnTo>
                  <a:pt x="325"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7" name="Freeform 17"/>
          <p:cNvSpPr>
            <a:spLocks/>
          </p:cNvSpPr>
          <p:nvPr/>
        </p:nvSpPr>
        <p:spPr bwMode="auto">
          <a:xfrm>
            <a:off x="4971162" y="2073319"/>
            <a:ext cx="474662" cy="138113"/>
          </a:xfrm>
          <a:custGeom>
            <a:avLst/>
            <a:gdLst>
              <a:gd name="T0" fmla="*/ 2147483646 w 854"/>
              <a:gd name="T1" fmla="*/ 2147483646 h 250"/>
              <a:gd name="T2" fmla="*/ 2147483646 w 854"/>
              <a:gd name="T3" fmla="*/ 2147483646 h 250"/>
              <a:gd name="T4" fmla="*/ 2147483646 w 854"/>
              <a:gd name="T5" fmla="*/ 2147483646 h 250"/>
              <a:gd name="T6" fmla="*/ 2147483646 w 854"/>
              <a:gd name="T7" fmla="*/ 2147483646 h 250"/>
              <a:gd name="T8" fmla="*/ 2147483646 w 854"/>
              <a:gd name="T9" fmla="*/ 2147483646 h 250"/>
              <a:gd name="T10" fmla="*/ 2147483646 w 854"/>
              <a:gd name="T11" fmla="*/ 2147483646 h 250"/>
              <a:gd name="T12" fmla="*/ 2147483646 w 854"/>
              <a:gd name="T13" fmla="*/ 2147483646 h 250"/>
              <a:gd name="T14" fmla="*/ 2147483646 w 854"/>
              <a:gd name="T15" fmla="*/ 2147483646 h 250"/>
              <a:gd name="T16" fmla="*/ 2147483646 w 854"/>
              <a:gd name="T17" fmla="*/ 2147483646 h 250"/>
              <a:gd name="T18" fmla="*/ 2147483646 w 854"/>
              <a:gd name="T19" fmla="*/ 2147483646 h 250"/>
              <a:gd name="T20" fmla="*/ 2147483646 w 854"/>
              <a:gd name="T21" fmla="*/ 2147483646 h 250"/>
              <a:gd name="T22" fmla="*/ 2147483646 w 854"/>
              <a:gd name="T23" fmla="*/ 2147483646 h 250"/>
              <a:gd name="T24" fmla="*/ 2147483646 w 854"/>
              <a:gd name="T25" fmla="*/ 2147483646 h 250"/>
              <a:gd name="T26" fmla="*/ 2147483646 w 854"/>
              <a:gd name="T27" fmla="*/ 2147483646 h 250"/>
              <a:gd name="T28" fmla="*/ 2147483646 w 854"/>
              <a:gd name="T29" fmla="*/ 2147483646 h 250"/>
              <a:gd name="T30" fmla="*/ 2147483646 w 854"/>
              <a:gd name="T31" fmla="*/ 2147483646 h 250"/>
              <a:gd name="T32" fmla="*/ 2147483646 w 854"/>
              <a:gd name="T33" fmla="*/ 2147483646 h 250"/>
              <a:gd name="T34" fmla="*/ 2147483646 w 854"/>
              <a:gd name="T35" fmla="*/ 2147483646 h 250"/>
              <a:gd name="T36" fmla="*/ 2147483646 w 854"/>
              <a:gd name="T37" fmla="*/ 2147483646 h 250"/>
              <a:gd name="T38" fmla="*/ 2147483646 w 854"/>
              <a:gd name="T39" fmla="*/ 2147483646 h 250"/>
              <a:gd name="T40" fmla="*/ 2147483646 w 854"/>
              <a:gd name="T41" fmla="*/ 2147483646 h 250"/>
              <a:gd name="T42" fmla="*/ 2147483646 w 854"/>
              <a:gd name="T43" fmla="*/ 2147483646 h 250"/>
              <a:gd name="T44" fmla="*/ 2147483646 w 854"/>
              <a:gd name="T45" fmla="*/ 2147483646 h 250"/>
              <a:gd name="T46" fmla="*/ 2147483646 w 854"/>
              <a:gd name="T47" fmla="*/ 2147483646 h 250"/>
              <a:gd name="T48" fmla="*/ 2147483646 w 854"/>
              <a:gd name="T49" fmla="*/ 2147483646 h 250"/>
              <a:gd name="T50" fmla="*/ 2147483646 w 854"/>
              <a:gd name="T51" fmla="*/ 2147483646 h 250"/>
              <a:gd name="T52" fmla="*/ 2147483646 w 854"/>
              <a:gd name="T53" fmla="*/ 2147483646 h 250"/>
              <a:gd name="T54" fmla="*/ 2147483646 w 854"/>
              <a:gd name="T55" fmla="*/ 2147483646 h 250"/>
              <a:gd name="T56" fmla="*/ 2147483646 w 854"/>
              <a:gd name="T57" fmla="*/ 2147483646 h 250"/>
              <a:gd name="T58" fmla="*/ 2147483646 w 854"/>
              <a:gd name="T59" fmla="*/ 0 h 250"/>
              <a:gd name="T60" fmla="*/ 2147483646 w 854"/>
              <a:gd name="T61" fmla="*/ 0 h 250"/>
              <a:gd name="T62" fmla="*/ 2147483646 w 854"/>
              <a:gd name="T63" fmla="*/ 0 h 250"/>
              <a:gd name="T64" fmla="*/ 2147483646 w 854"/>
              <a:gd name="T65" fmla="*/ 2147483646 h 250"/>
              <a:gd name="T66" fmla="*/ 2147483646 w 854"/>
              <a:gd name="T67" fmla="*/ 2147483646 h 250"/>
              <a:gd name="T68" fmla="*/ 2147483646 w 854"/>
              <a:gd name="T69" fmla="*/ 2147483646 h 250"/>
              <a:gd name="T70" fmla="*/ 2147483646 w 854"/>
              <a:gd name="T71" fmla="*/ 2147483646 h 250"/>
              <a:gd name="T72" fmla="*/ 2147483646 w 854"/>
              <a:gd name="T73" fmla="*/ 2147483646 h 250"/>
              <a:gd name="T74" fmla="*/ 2147483646 w 854"/>
              <a:gd name="T75" fmla="*/ 2147483646 h 250"/>
              <a:gd name="T76" fmla="*/ 2147483646 w 854"/>
              <a:gd name="T77" fmla="*/ 2147483646 h 250"/>
              <a:gd name="T78" fmla="*/ 2147483646 w 854"/>
              <a:gd name="T79" fmla="*/ 2147483646 h 250"/>
              <a:gd name="T80" fmla="*/ 2147483646 w 854"/>
              <a:gd name="T81" fmla="*/ 2147483646 h 250"/>
              <a:gd name="T82" fmla="*/ 2147483646 w 854"/>
              <a:gd name="T83" fmla="*/ 2147483646 h 250"/>
              <a:gd name="T84" fmla="*/ 2147483646 w 854"/>
              <a:gd name="T85" fmla="*/ 2147483646 h 250"/>
              <a:gd name="T86" fmla="*/ 2147483646 w 854"/>
              <a:gd name="T87" fmla="*/ 2147483646 h 250"/>
              <a:gd name="T88" fmla="*/ 2147483646 w 854"/>
              <a:gd name="T89" fmla="*/ 2147483646 h 250"/>
              <a:gd name="T90" fmla="*/ 2147483646 w 854"/>
              <a:gd name="T91" fmla="*/ 2147483646 h 250"/>
              <a:gd name="T92" fmla="*/ 2147483646 w 854"/>
              <a:gd name="T93" fmla="*/ 2147483646 h 250"/>
              <a:gd name="T94" fmla="*/ 2147483646 w 854"/>
              <a:gd name="T95" fmla="*/ 2147483646 h 250"/>
              <a:gd name="T96" fmla="*/ 2147483646 w 854"/>
              <a:gd name="T97" fmla="*/ 2147483646 h 250"/>
              <a:gd name="T98" fmla="*/ 2147483646 w 854"/>
              <a:gd name="T99" fmla="*/ 2147483646 h 250"/>
              <a:gd name="T100" fmla="*/ 2147483646 w 854"/>
              <a:gd name="T101" fmla="*/ 2147483646 h 250"/>
              <a:gd name="T102" fmla="*/ 0 w 854"/>
              <a:gd name="T103" fmla="*/ 2147483646 h 250"/>
              <a:gd name="T104" fmla="*/ 0 w 854"/>
              <a:gd name="T105" fmla="*/ 2147483646 h 250"/>
              <a:gd name="T106" fmla="*/ 0 w 854"/>
              <a:gd name="T107" fmla="*/ 2147483646 h 250"/>
              <a:gd name="T108" fmla="*/ 0 w 854"/>
              <a:gd name="T109" fmla="*/ 2147483646 h 250"/>
              <a:gd name="T110" fmla="*/ 0 w 854"/>
              <a:gd name="T111" fmla="*/ 2147483646 h 250"/>
              <a:gd name="T112" fmla="*/ 2147483646 w 854"/>
              <a:gd name="T113" fmla="*/ 2147483646 h 250"/>
              <a:gd name="T114" fmla="*/ 2147483646 w 854"/>
              <a:gd name="T115" fmla="*/ 2147483646 h 2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4"/>
              <a:gd name="T175" fmla="*/ 0 h 250"/>
              <a:gd name="T176" fmla="*/ 854 w 854"/>
              <a:gd name="T177" fmla="*/ 250 h 2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4" h="250">
                <a:moveTo>
                  <a:pt x="4" y="250"/>
                </a:moveTo>
                <a:lnTo>
                  <a:pt x="4" y="250"/>
                </a:lnTo>
                <a:lnTo>
                  <a:pt x="14" y="250"/>
                </a:lnTo>
                <a:lnTo>
                  <a:pt x="25" y="250"/>
                </a:lnTo>
                <a:lnTo>
                  <a:pt x="49" y="248"/>
                </a:lnTo>
                <a:lnTo>
                  <a:pt x="95" y="238"/>
                </a:lnTo>
                <a:lnTo>
                  <a:pt x="212" y="215"/>
                </a:lnTo>
                <a:lnTo>
                  <a:pt x="331" y="189"/>
                </a:lnTo>
                <a:lnTo>
                  <a:pt x="448" y="162"/>
                </a:lnTo>
                <a:lnTo>
                  <a:pt x="559" y="133"/>
                </a:lnTo>
                <a:lnTo>
                  <a:pt x="613" y="115"/>
                </a:lnTo>
                <a:lnTo>
                  <a:pt x="670" y="98"/>
                </a:lnTo>
                <a:lnTo>
                  <a:pt x="718" y="80"/>
                </a:lnTo>
                <a:lnTo>
                  <a:pt x="769" y="63"/>
                </a:lnTo>
                <a:lnTo>
                  <a:pt x="790" y="53"/>
                </a:lnTo>
                <a:lnTo>
                  <a:pt x="816" y="45"/>
                </a:lnTo>
                <a:lnTo>
                  <a:pt x="825" y="39"/>
                </a:lnTo>
                <a:lnTo>
                  <a:pt x="837" y="34"/>
                </a:lnTo>
                <a:lnTo>
                  <a:pt x="845" y="26"/>
                </a:lnTo>
                <a:lnTo>
                  <a:pt x="853" y="16"/>
                </a:lnTo>
                <a:lnTo>
                  <a:pt x="854" y="12"/>
                </a:lnTo>
                <a:lnTo>
                  <a:pt x="853" y="6"/>
                </a:lnTo>
                <a:lnTo>
                  <a:pt x="851" y="2"/>
                </a:lnTo>
                <a:lnTo>
                  <a:pt x="845" y="0"/>
                </a:lnTo>
                <a:lnTo>
                  <a:pt x="835" y="0"/>
                </a:lnTo>
                <a:lnTo>
                  <a:pt x="825" y="2"/>
                </a:lnTo>
                <a:lnTo>
                  <a:pt x="804" y="10"/>
                </a:lnTo>
                <a:lnTo>
                  <a:pt x="767" y="30"/>
                </a:lnTo>
                <a:lnTo>
                  <a:pt x="716" y="49"/>
                </a:lnTo>
                <a:lnTo>
                  <a:pt x="668" y="67"/>
                </a:lnTo>
                <a:lnTo>
                  <a:pt x="609" y="86"/>
                </a:lnTo>
                <a:lnTo>
                  <a:pt x="549" y="104"/>
                </a:lnTo>
                <a:lnTo>
                  <a:pt x="430" y="135"/>
                </a:lnTo>
                <a:lnTo>
                  <a:pt x="313" y="162"/>
                </a:lnTo>
                <a:lnTo>
                  <a:pt x="197" y="187"/>
                </a:lnTo>
                <a:lnTo>
                  <a:pt x="90" y="213"/>
                </a:lnTo>
                <a:lnTo>
                  <a:pt x="45" y="222"/>
                </a:lnTo>
                <a:lnTo>
                  <a:pt x="22" y="230"/>
                </a:lnTo>
                <a:lnTo>
                  <a:pt x="10" y="236"/>
                </a:lnTo>
                <a:lnTo>
                  <a:pt x="0" y="242"/>
                </a:lnTo>
                <a:lnTo>
                  <a:pt x="0" y="244"/>
                </a:lnTo>
                <a:lnTo>
                  <a:pt x="0" y="246"/>
                </a:lnTo>
                <a:lnTo>
                  <a:pt x="0" y="248"/>
                </a:lnTo>
                <a:lnTo>
                  <a:pt x="4" y="25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8" name="Freeform 18"/>
          <p:cNvSpPr>
            <a:spLocks/>
          </p:cNvSpPr>
          <p:nvPr/>
        </p:nvSpPr>
        <p:spPr bwMode="auto">
          <a:xfrm>
            <a:off x="5163249" y="1852657"/>
            <a:ext cx="438150" cy="133350"/>
          </a:xfrm>
          <a:custGeom>
            <a:avLst/>
            <a:gdLst>
              <a:gd name="T0" fmla="*/ 2147483646 w 788"/>
              <a:gd name="T1" fmla="*/ 2147483646 h 240"/>
              <a:gd name="T2" fmla="*/ 2147483646 w 788"/>
              <a:gd name="T3" fmla="*/ 2147483646 h 240"/>
              <a:gd name="T4" fmla="*/ 2147483646 w 788"/>
              <a:gd name="T5" fmla="*/ 2147483646 h 240"/>
              <a:gd name="T6" fmla="*/ 2147483646 w 788"/>
              <a:gd name="T7" fmla="*/ 2147483646 h 240"/>
              <a:gd name="T8" fmla="*/ 2147483646 w 788"/>
              <a:gd name="T9" fmla="*/ 2147483646 h 240"/>
              <a:gd name="T10" fmla="*/ 2147483646 w 788"/>
              <a:gd name="T11" fmla="*/ 2147483646 h 240"/>
              <a:gd name="T12" fmla="*/ 2147483646 w 788"/>
              <a:gd name="T13" fmla="*/ 2147483646 h 240"/>
              <a:gd name="T14" fmla="*/ 2147483646 w 788"/>
              <a:gd name="T15" fmla="*/ 2147483646 h 240"/>
              <a:gd name="T16" fmla="*/ 2147483646 w 788"/>
              <a:gd name="T17" fmla="*/ 2147483646 h 240"/>
              <a:gd name="T18" fmla="*/ 2147483646 w 788"/>
              <a:gd name="T19" fmla="*/ 2147483646 h 240"/>
              <a:gd name="T20" fmla="*/ 2147483646 w 788"/>
              <a:gd name="T21" fmla="*/ 2147483646 h 240"/>
              <a:gd name="T22" fmla="*/ 2147483646 w 788"/>
              <a:gd name="T23" fmla="*/ 2147483646 h 240"/>
              <a:gd name="T24" fmla="*/ 2147483646 w 788"/>
              <a:gd name="T25" fmla="*/ 2147483646 h 240"/>
              <a:gd name="T26" fmla="*/ 2147483646 w 788"/>
              <a:gd name="T27" fmla="*/ 2147483646 h 240"/>
              <a:gd name="T28" fmla="*/ 2147483646 w 788"/>
              <a:gd name="T29" fmla="*/ 2147483646 h 240"/>
              <a:gd name="T30" fmla="*/ 2147483646 w 788"/>
              <a:gd name="T31" fmla="*/ 2147483646 h 240"/>
              <a:gd name="T32" fmla="*/ 2147483646 w 788"/>
              <a:gd name="T33" fmla="*/ 2147483646 h 240"/>
              <a:gd name="T34" fmla="*/ 2147483646 w 788"/>
              <a:gd name="T35" fmla="*/ 2147483646 h 240"/>
              <a:gd name="T36" fmla="*/ 2147483646 w 788"/>
              <a:gd name="T37" fmla="*/ 2147483646 h 240"/>
              <a:gd name="T38" fmla="*/ 2147483646 w 788"/>
              <a:gd name="T39" fmla="*/ 2147483646 h 240"/>
              <a:gd name="T40" fmla="*/ 2147483646 w 788"/>
              <a:gd name="T41" fmla="*/ 2147483646 h 240"/>
              <a:gd name="T42" fmla="*/ 2147483646 w 788"/>
              <a:gd name="T43" fmla="*/ 2147483646 h 240"/>
              <a:gd name="T44" fmla="*/ 2147483646 w 788"/>
              <a:gd name="T45" fmla="*/ 2147483646 h 240"/>
              <a:gd name="T46" fmla="*/ 2147483646 w 788"/>
              <a:gd name="T47" fmla="*/ 2147483646 h 240"/>
              <a:gd name="T48" fmla="*/ 2147483646 w 788"/>
              <a:gd name="T49" fmla="*/ 2147483646 h 240"/>
              <a:gd name="T50" fmla="*/ 2147483646 w 788"/>
              <a:gd name="T51" fmla="*/ 2147483646 h 240"/>
              <a:gd name="T52" fmla="*/ 2147483646 w 788"/>
              <a:gd name="T53" fmla="*/ 0 h 240"/>
              <a:gd name="T54" fmla="*/ 2147483646 w 788"/>
              <a:gd name="T55" fmla="*/ 0 h 240"/>
              <a:gd name="T56" fmla="*/ 2147483646 w 788"/>
              <a:gd name="T57" fmla="*/ 0 h 240"/>
              <a:gd name="T58" fmla="*/ 2147483646 w 788"/>
              <a:gd name="T59" fmla="*/ 2147483646 h 240"/>
              <a:gd name="T60" fmla="*/ 2147483646 w 788"/>
              <a:gd name="T61" fmla="*/ 2147483646 h 240"/>
              <a:gd name="T62" fmla="*/ 2147483646 w 788"/>
              <a:gd name="T63" fmla="*/ 2147483646 h 240"/>
              <a:gd name="T64" fmla="*/ 2147483646 w 788"/>
              <a:gd name="T65" fmla="*/ 2147483646 h 240"/>
              <a:gd name="T66" fmla="*/ 2147483646 w 788"/>
              <a:gd name="T67" fmla="*/ 2147483646 h 240"/>
              <a:gd name="T68" fmla="*/ 2147483646 w 788"/>
              <a:gd name="T69" fmla="*/ 2147483646 h 240"/>
              <a:gd name="T70" fmla="*/ 2147483646 w 788"/>
              <a:gd name="T71" fmla="*/ 2147483646 h 240"/>
              <a:gd name="T72" fmla="*/ 2147483646 w 788"/>
              <a:gd name="T73" fmla="*/ 2147483646 h 240"/>
              <a:gd name="T74" fmla="*/ 2147483646 w 788"/>
              <a:gd name="T75" fmla="*/ 2147483646 h 240"/>
              <a:gd name="T76" fmla="*/ 2147483646 w 788"/>
              <a:gd name="T77" fmla="*/ 2147483646 h 240"/>
              <a:gd name="T78" fmla="*/ 2147483646 w 788"/>
              <a:gd name="T79" fmla="*/ 2147483646 h 240"/>
              <a:gd name="T80" fmla="*/ 2147483646 w 788"/>
              <a:gd name="T81" fmla="*/ 2147483646 h 240"/>
              <a:gd name="T82" fmla="*/ 2147483646 w 788"/>
              <a:gd name="T83" fmla="*/ 2147483646 h 240"/>
              <a:gd name="T84" fmla="*/ 2147483646 w 788"/>
              <a:gd name="T85" fmla="*/ 2147483646 h 240"/>
              <a:gd name="T86" fmla="*/ 2147483646 w 788"/>
              <a:gd name="T87" fmla="*/ 2147483646 h 240"/>
              <a:gd name="T88" fmla="*/ 2147483646 w 788"/>
              <a:gd name="T89" fmla="*/ 2147483646 h 240"/>
              <a:gd name="T90" fmla="*/ 2147483646 w 788"/>
              <a:gd name="T91" fmla="*/ 2147483646 h 240"/>
              <a:gd name="T92" fmla="*/ 2147483646 w 788"/>
              <a:gd name="T93" fmla="*/ 2147483646 h 240"/>
              <a:gd name="T94" fmla="*/ 2147483646 w 788"/>
              <a:gd name="T95" fmla="*/ 2147483646 h 240"/>
              <a:gd name="T96" fmla="*/ 2147483646 w 788"/>
              <a:gd name="T97" fmla="*/ 2147483646 h 240"/>
              <a:gd name="T98" fmla="*/ 0 w 788"/>
              <a:gd name="T99" fmla="*/ 2147483646 h 240"/>
              <a:gd name="T100" fmla="*/ 0 w 788"/>
              <a:gd name="T101" fmla="*/ 2147483646 h 240"/>
              <a:gd name="T102" fmla="*/ 0 w 788"/>
              <a:gd name="T103" fmla="*/ 2147483646 h 240"/>
              <a:gd name="T104" fmla="*/ 2147483646 w 788"/>
              <a:gd name="T105" fmla="*/ 2147483646 h 240"/>
              <a:gd name="T106" fmla="*/ 2147483646 w 788"/>
              <a:gd name="T107" fmla="*/ 2147483646 h 240"/>
              <a:gd name="T108" fmla="*/ 2147483646 w 788"/>
              <a:gd name="T109" fmla="*/ 2147483646 h 2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88"/>
              <a:gd name="T166" fmla="*/ 0 h 240"/>
              <a:gd name="T167" fmla="*/ 788 w 788"/>
              <a:gd name="T168" fmla="*/ 240 h 24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88" h="240">
                <a:moveTo>
                  <a:pt x="9" y="240"/>
                </a:moveTo>
                <a:lnTo>
                  <a:pt x="9" y="240"/>
                </a:lnTo>
                <a:lnTo>
                  <a:pt x="107" y="203"/>
                </a:lnTo>
                <a:lnTo>
                  <a:pt x="157" y="187"/>
                </a:lnTo>
                <a:lnTo>
                  <a:pt x="206" y="172"/>
                </a:lnTo>
                <a:lnTo>
                  <a:pt x="258" y="160"/>
                </a:lnTo>
                <a:lnTo>
                  <a:pt x="309" y="148"/>
                </a:lnTo>
                <a:lnTo>
                  <a:pt x="412" y="127"/>
                </a:lnTo>
                <a:lnTo>
                  <a:pt x="515" y="106"/>
                </a:lnTo>
                <a:lnTo>
                  <a:pt x="566" y="96"/>
                </a:lnTo>
                <a:lnTo>
                  <a:pt x="618" y="82"/>
                </a:lnTo>
                <a:lnTo>
                  <a:pt x="659" y="70"/>
                </a:lnTo>
                <a:lnTo>
                  <a:pt x="700" y="57"/>
                </a:lnTo>
                <a:lnTo>
                  <a:pt x="722" y="51"/>
                </a:lnTo>
                <a:lnTo>
                  <a:pt x="745" y="43"/>
                </a:lnTo>
                <a:lnTo>
                  <a:pt x="766" y="34"/>
                </a:lnTo>
                <a:lnTo>
                  <a:pt x="776" y="26"/>
                </a:lnTo>
                <a:lnTo>
                  <a:pt x="784" y="20"/>
                </a:lnTo>
                <a:lnTo>
                  <a:pt x="788" y="12"/>
                </a:lnTo>
                <a:lnTo>
                  <a:pt x="788" y="6"/>
                </a:lnTo>
                <a:lnTo>
                  <a:pt x="782" y="2"/>
                </a:lnTo>
                <a:lnTo>
                  <a:pt x="776" y="0"/>
                </a:lnTo>
                <a:lnTo>
                  <a:pt x="766" y="0"/>
                </a:lnTo>
                <a:lnTo>
                  <a:pt x="757" y="4"/>
                </a:lnTo>
                <a:lnTo>
                  <a:pt x="737" y="10"/>
                </a:lnTo>
                <a:lnTo>
                  <a:pt x="698" y="28"/>
                </a:lnTo>
                <a:lnTo>
                  <a:pt x="644" y="45"/>
                </a:lnTo>
                <a:lnTo>
                  <a:pt x="589" y="59"/>
                </a:lnTo>
                <a:lnTo>
                  <a:pt x="539" y="72"/>
                </a:lnTo>
                <a:lnTo>
                  <a:pt x="486" y="84"/>
                </a:lnTo>
                <a:lnTo>
                  <a:pt x="383" y="106"/>
                </a:lnTo>
                <a:lnTo>
                  <a:pt x="286" y="125"/>
                </a:lnTo>
                <a:lnTo>
                  <a:pt x="237" y="135"/>
                </a:lnTo>
                <a:lnTo>
                  <a:pt x="186" y="148"/>
                </a:lnTo>
                <a:lnTo>
                  <a:pt x="138" y="162"/>
                </a:lnTo>
                <a:lnTo>
                  <a:pt x="89" y="179"/>
                </a:lnTo>
                <a:lnTo>
                  <a:pt x="44" y="201"/>
                </a:lnTo>
                <a:lnTo>
                  <a:pt x="23" y="215"/>
                </a:lnTo>
                <a:lnTo>
                  <a:pt x="1" y="226"/>
                </a:lnTo>
                <a:lnTo>
                  <a:pt x="0" y="228"/>
                </a:lnTo>
                <a:lnTo>
                  <a:pt x="0" y="232"/>
                </a:lnTo>
                <a:lnTo>
                  <a:pt x="0" y="236"/>
                </a:lnTo>
                <a:lnTo>
                  <a:pt x="5" y="240"/>
                </a:lnTo>
                <a:lnTo>
                  <a:pt x="9" y="24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49" name="Freeform 19"/>
          <p:cNvSpPr>
            <a:spLocks/>
          </p:cNvSpPr>
          <p:nvPr/>
        </p:nvSpPr>
        <p:spPr bwMode="auto">
          <a:xfrm>
            <a:off x="5474399" y="1674857"/>
            <a:ext cx="317500" cy="69850"/>
          </a:xfrm>
          <a:custGeom>
            <a:avLst/>
            <a:gdLst>
              <a:gd name="T0" fmla="*/ 2147483646 w 570"/>
              <a:gd name="T1" fmla="*/ 2147483646 h 127"/>
              <a:gd name="T2" fmla="*/ 2147483646 w 570"/>
              <a:gd name="T3" fmla="*/ 2147483646 h 127"/>
              <a:gd name="T4" fmla="*/ 2147483646 w 570"/>
              <a:gd name="T5" fmla="*/ 2147483646 h 127"/>
              <a:gd name="T6" fmla="*/ 2147483646 w 570"/>
              <a:gd name="T7" fmla="*/ 2147483646 h 127"/>
              <a:gd name="T8" fmla="*/ 2147483646 w 570"/>
              <a:gd name="T9" fmla="*/ 2147483646 h 127"/>
              <a:gd name="T10" fmla="*/ 2147483646 w 570"/>
              <a:gd name="T11" fmla="*/ 2147483646 h 127"/>
              <a:gd name="T12" fmla="*/ 2147483646 w 570"/>
              <a:gd name="T13" fmla="*/ 2147483646 h 127"/>
              <a:gd name="T14" fmla="*/ 2147483646 w 570"/>
              <a:gd name="T15" fmla="*/ 2147483646 h 127"/>
              <a:gd name="T16" fmla="*/ 2147483646 w 570"/>
              <a:gd name="T17" fmla="*/ 2147483646 h 127"/>
              <a:gd name="T18" fmla="*/ 2147483646 w 570"/>
              <a:gd name="T19" fmla="*/ 2147483646 h 127"/>
              <a:gd name="T20" fmla="*/ 2147483646 w 570"/>
              <a:gd name="T21" fmla="*/ 2147483646 h 127"/>
              <a:gd name="T22" fmla="*/ 2147483646 w 570"/>
              <a:gd name="T23" fmla="*/ 2147483646 h 127"/>
              <a:gd name="T24" fmla="*/ 2147483646 w 570"/>
              <a:gd name="T25" fmla="*/ 2147483646 h 127"/>
              <a:gd name="T26" fmla="*/ 2147483646 w 570"/>
              <a:gd name="T27" fmla="*/ 2147483646 h 127"/>
              <a:gd name="T28" fmla="*/ 2147483646 w 570"/>
              <a:gd name="T29" fmla="*/ 2147483646 h 127"/>
              <a:gd name="T30" fmla="*/ 2147483646 w 570"/>
              <a:gd name="T31" fmla="*/ 2147483646 h 127"/>
              <a:gd name="T32" fmla="*/ 2147483646 w 570"/>
              <a:gd name="T33" fmla="*/ 2147483646 h 127"/>
              <a:gd name="T34" fmla="*/ 2147483646 w 570"/>
              <a:gd name="T35" fmla="*/ 2147483646 h 127"/>
              <a:gd name="T36" fmla="*/ 2147483646 w 570"/>
              <a:gd name="T37" fmla="*/ 2147483646 h 127"/>
              <a:gd name="T38" fmla="*/ 2147483646 w 570"/>
              <a:gd name="T39" fmla="*/ 2147483646 h 127"/>
              <a:gd name="T40" fmla="*/ 2147483646 w 570"/>
              <a:gd name="T41" fmla="*/ 0 h 127"/>
              <a:gd name="T42" fmla="*/ 2147483646 w 570"/>
              <a:gd name="T43" fmla="*/ 0 h 127"/>
              <a:gd name="T44" fmla="*/ 2147483646 w 570"/>
              <a:gd name="T45" fmla="*/ 0 h 127"/>
              <a:gd name="T46" fmla="*/ 2147483646 w 570"/>
              <a:gd name="T47" fmla="*/ 2147483646 h 127"/>
              <a:gd name="T48" fmla="*/ 2147483646 w 570"/>
              <a:gd name="T49" fmla="*/ 2147483646 h 127"/>
              <a:gd name="T50" fmla="*/ 2147483646 w 570"/>
              <a:gd name="T51" fmla="*/ 2147483646 h 127"/>
              <a:gd name="T52" fmla="*/ 2147483646 w 570"/>
              <a:gd name="T53" fmla="*/ 2147483646 h 127"/>
              <a:gd name="T54" fmla="*/ 2147483646 w 570"/>
              <a:gd name="T55" fmla="*/ 2147483646 h 127"/>
              <a:gd name="T56" fmla="*/ 2147483646 w 570"/>
              <a:gd name="T57" fmla="*/ 2147483646 h 127"/>
              <a:gd name="T58" fmla="*/ 2147483646 w 570"/>
              <a:gd name="T59" fmla="*/ 2147483646 h 127"/>
              <a:gd name="T60" fmla="*/ 2147483646 w 570"/>
              <a:gd name="T61" fmla="*/ 2147483646 h 127"/>
              <a:gd name="T62" fmla="*/ 2147483646 w 570"/>
              <a:gd name="T63" fmla="*/ 2147483646 h 127"/>
              <a:gd name="T64" fmla="*/ 2147483646 w 570"/>
              <a:gd name="T65" fmla="*/ 2147483646 h 127"/>
              <a:gd name="T66" fmla="*/ 2147483646 w 570"/>
              <a:gd name="T67" fmla="*/ 2147483646 h 127"/>
              <a:gd name="T68" fmla="*/ 2147483646 w 570"/>
              <a:gd name="T69" fmla="*/ 2147483646 h 127"/>
              <a:gd name="T70" fmla="*/ 0 w 570"/>
              <a:gd name="T71" fmla="*/ 2147483646 h 127"/>
              <a:gd name="T72" fmla="*/ 2147483646 w 570"/>
              <a:gd name="T73" fmla="*/ 2147483646 h 127"/>
              <a:gd name="T74" fmla="*/ 2147483646 w 570"/>
              <a:gd name="T75" fmla="*/ 2147483646 h 127"/>
              <a:gd name="T76" fmla="*/ 2147483646 w 570"/>
              <a:gd name="T77" fmla="*/ 2147483646 h 1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0"/>
              <a:gd name="T118" fmla="*/ 0 h 127"/>
              <a:gd name="T119" fmla="*/ 570 w 570"/>
              <a:gd name="T120" fmla="*/ 127 h 1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0" h="127">
                <a:moveTo>
                  <a:pt x="6" y="127"/>
                </a:moveTo>
                <a:lnTo>
                  <a:pt x="6" y="127"/>
                </a:lnTo>
                <a:lnTo>
                  <a:pt x="41" y="127"/>
                </a:lnTo>
                <a:lnTo>
                  <a:pt x="74" y="125"/>
                </a:lnTo>
                <a:lnTo>
                  <a:pt x="107" y="121"/>
                </a:lnTo>
                <a:lnTo>
                  <a:pt x="142" y="115"/>
                </a:lnTo>
                <a:lnTo>
                  <a:pt x="208" y="103"/>
                </a:lnTo>
                <a:lnTo>
                  <a:pt x="274" y="92"/>
                </a:lnTo>
                <a:lnTo>
                  <a:pt x="346" y="78"/>
                </a:lnTo>
                <a:lnTo>
                  <a:pt x="418" y="64"/>
                </a:lnTo>
                <a:lnTo>
                  <a:pt x="489" y="47"/>
                </a:lnTo>
                <a:lnTo>
                  <a:pt x="559" y="29"/>
                </a:lnTo>
                <a:lnTo>
                  <a:pt x="564" y="26"/>
                </a:lnTo>
                <a:lnTo>
                  <a:pt x="568" y="22"/>
                </a:lnTo>
                <a:lnTo>
                  <a:pt x="570" y="16"/>
                </a:lnTo>
                <a:lnTo>
                  <a:pt x="570" y="10"/>
                </a:lnTo>
                <a:lnTo>
                  <a:pt x="568" y="6"/>
                </a:lnTo>
                <a:lnTo>
                  <a:pt x="564" y="2"/>
                </a:lnTo>
                <a:lnTo>
                  <a:pt x="561" y="0"/>
                </a:lnTo>
                <a:lnTo>
                  <a:pt x="553" y="0"/>
                </a:lnTo>
                <a:lnTo>
                  <a:pt x="487" y="18"/>
                </a:lnTo>
                <a:lnTo>
                  <a:pt x="418" y="35"/>
                </a:lnTo>
                <a:lnTo>
                  <a:pt x="352" y="49"/>
                </a:lnTo>
                <a:lnTo>
                  <a:pt x="284" y="62"/>
                </a:lnTo>
                <a:lnTo>
                  <a:pt x="214" y="74"/>
                </a:lnTo>
                <a:lnTo>
                  <a:pt x="144" y="84"/>
                </a:lnTo>
                <a:lnTo>
                  <a:pt x="74" y="96"/>
                </a:lnTo>
                <a:lnTo>
                  <a:pt x="39" y="103"/>
                </a:lnTo>
                <a:lnTo>
                  <a:pt x="6" y="113"/>
                </a:lnTo>
                <a:lnTo>
                  <a:pt x="2" y="115"/>
                </a:lnTo>
                <a:lnTo>
                  <a:pt x="0" y="121"/>
                </a:lnTo>
                <a:lnTo>
                  <a:pt x="2" y="125"/>
                </a:lnTo>
                <a:lnTo>
                  <a:pt x="6" y="127"/>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cxnSp>
        <p:nvCxnSpPr>
          <p:cNvPr id="143" name="直接连接符 142"/>
          <p:cNvCxnSpPr/>
          <p:nvPr/>
        </p:nvCxnSpPr>
        <p:spPr>
          <a:xfrm>
            <a:off x="4766374" y="2598782"/>
            <a:ext cx="1514475"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5151" name="矩形 151"/>
          <p:cNvSpPr>
            <a:spLocks noChangeArrowheads="1"/>
          </p:cNvSpPr>
          <p:nvPr/>
        </p:nvSpPr>
        <p:spPr bwMode="auto">
          <a:xfrm>
            <a:off x="5192196" y="2247944"/>
            <a:ext cx="11079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b="1" dirty="0" smtClean="0">
                <a:solidFill>
                  <a:srgbClr val="92D050"/>
                </a:solidFill>
                <a:latin typeface="微软雅黑" pitchFamily="34" charset="-122"/>
                <a:ea typeface="微软雅黑" pitchFamily="34" charset="-122"/>
              </a:rPr>
              <a:t>数据来源</a:t>
            </a:r>
            <a:endParaRPr lang="zh-CN" altLang="en-US" b="1" dirty="0">
              <a:solidFill>
                <a:srgbClr val="92D050"/>
              </a:solidFill>
              <a:latin typeface="微软雅黑" pitchFamily="34" charset="-122"/>
              <a:ea typeface="微软雅黑" pitchFamily="34" charset="-122"/>
            </a:endParaRPr>
          </a:p>
        </p:txBody>
      </p:sp>
      <p:sp>
        <p:nvSpPr>
          <p:cNvPr id="5152" name="Freeform 12"/>
          <p:cNvSpPr>
            <a:spLocks/>
          </p:cNvSpPr>
          <p:nvPr/>
        </p:nvSpPr>
        <p:spPr bwMode="auto">
          <a:xfrm>
            <a:off x="6928118" y="1454194"/>
            <a:ext cx="1111250" cy="1144588"/>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92D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3" name="Freeform 13"/>
          <p:cNvSpPr>
            <a:spLocks/>
          </p:cNvSpPr>
          <p:nvPr/>
        </p:nvSpPr>
        <p:spPr bwMode="auto">
          <a:xfrm>
            <a:off x="7114232" y="1547857"/>
            <a:ext cx="844550" cy="728662"/>
          </a:xfrm>
          <a:custGeom>
            <a:avLst/>
            <a:gdLst>
              <a:gd name="T0" fmla="*/ 2147483646 w 1518"/>
              <a:gd name="T1" fmla="*/ 2147483646 h 1310"/>
              <a:gd name="T2" fmla="*/ 2147483646 w 1518"/>
              <a:gd name="T3" fmla="*/ 2147483646 h 1310"/>
              <a:gd name="T4" fmla="*/ 2147483646 w 1518"/>
              <a:gd name="T5" fmla="*/ 2147483646 h 1310"/>
              <a:gd name="T6" fmla="*/ 2147483646 w 1518"/>
              <a:gd name="T7" fmla="*/ 2147483646 h 1310"/>
              <a:gd name="T8" fmla="*/ 2147483646 w 1518"/>
              <a:gd name="T9" fmla="*/ 2147483646 h 1310"/>
              <a:gd name="T10" fmla="*/ 2147483646 w 1518"/>
              <a:gd name="T11" fmla="*/ 2147483646 h 1310"/>
              <a:gd name="T12" fmla="*/ 2147483646 w 1518"/>
              <a:gd name="T13" fmla="*/ 2147483646 h 1310"/>
              <a:gd name="T14" fmla="*/ 2147483646 w 1518"/>
              <a:gd name="T15" fmla="*/ 2147483646 h 1310"/>
              <a:gd name="T16" fmla="*/ 2147483646 w 1518"/>
              <a:gd name="T17" fmla="*/ 2147483646 h 1310"/>
              <a:gd name="T18" fmla="*/ 2147483646 w 1518"/>
              <a:gd name="T19" fmla="*/ 2147483646 h 1310"/>
              <a:gd name="T20" fmla="*/ 2147483646 w 1518"/>
              <a:gd name="T21" fmla="*/ 2147483646 h 1310"/>
              <a:gd name="T22" fmla="*/ 2147483646 w 1518"/>
              <a:gd name="T23" fmla="*/ 2147483646 h 1310"/>
              <a:gd name="T24" fmla="*/ 2147483646 w 1518"/>
              <a:gd name="T25" fmla="*/ 2147483646 h 1310"/>
              <a:gd name="T26" fmla="*/ 2147483646 w 1518"/>
              <a:gd name="T27" fmla="*/ 2147483646 h 1310"/>
              <a:gd name="T28" fmla="*/ 2147483646 w 1518"/>
              <a:gd name="T29" fmla="*/ 2147483646 h 1310"/>
              <a:gd name="T30" fmla="*/ 2147483646 w 1518"/>
              <a:gd name="T31" fmla="*/ 2147483646 h 1310"/>
              <a:gd name="T32" fmla="*/ 2147483646 w 1518"/>
              <a:gd name="T33" fmla="*/ 0 h 1310"/>
              <a:gd name="T34" fmla="*/ 2147483646 w 1518"/>
              <a:gd name="T35" fmla="*/ 0 h 1310"/>
              <a:gd name="T36" fmla="*/ 2147483646 w 1518"/>
              <a:gd name="T37" fmla="*/ 2147483646 h 1310"/>
              <a:gd name="T38" fmla="*/ 2147483646 w 1518"/>
              <a:gd name="T39" fmla="*/ 2147483646 h 1310"/>
              <a:gd name="T40" fmla="*/ 2147483646 w 1518"/>
              <a:gd name="T41" fmla="*/ 2147483646 h 1310"/>
              <a:gd name="T42" fmla="*/ 2147483646 w 1518"/>
              <a:gd name="T43" fmla="*/ 2147483646 h 1310"/>
              <a:gd name="T44" fmla="*/ 2147483646 w 1518"/>
              <a:gd name="T45" fmla="*/ 2147483646 h 1310"/>
              <a:gd name="T46" fmla="*/ 2147483646 w 1518"/>
              <a:gd name="T47" fmla="*/ 2147483646 h 1310"/>
              <a:gd name="T48" fmla="*/ 2147483646 w 1518"/>
              <a:gd name="T49" fmla="*/ 2147483646 h 1310"/>
              <a:gd name="T50" fmla="*/ 2147483646 w 1518"/>
              <a:gd name="T51" fmla="*/ 2147483646 h 1310"/>
              <a:gd name="T52" fmla="*/ 2147483646 w 1518"/>
              <a:gd name="T53" fmla="*/ 2147483646 h 1310"/>
              <a:gd name="T54" fmla="*/ 2147483646 w 1518"/>
              <a:gd name="T55" fmla="*/ 2147483646 h 1310"/>
              <a:gd name="T56" fmla="*/ 2147483646 w 1518"/>
              <a:gd name="T57" fmla="*/ 2147483646 h 1310"/>
              <a:gd name="T58" fmla="*/ 2147483646 w 1518"/>
              <a:gd name="T59" fmla="*/ 2147483646 h 1310"/>
              <a:gd name="T60" fmla="*/ 2147483646 w 1518"/>
              <a:gd name="T61" fmla="*/ 2147483646 h 1310"/>
              <a:gd name="T62" fmla="*/ 2147483646 w 1518"/>
              <a:gd name="T63" fmla="*/ 2147483646 h 1310"/>
              <a:gd name="T64" fmla="*/ 2147483646 w 1518"/>
              <a:gd name="T65" fmla="*/ 2147483646 h 1310"/>
              <a:gd name="T66" fmla="*/ 0 w 1518"/>
              <a:gd name="T67" fmla="*/ 2147483646 h 1310"/>
              <a:gd name="T68" fmla="*/ 0 w 1518"/>
              <a:gd name="T69" fmla="*/ 2147483646 h 1310"/>
              <a:gd name="T70" fmla="*/ 2147483646 w 1518"/>
              <a:gd name="T71" fmla="*/ 2147483646 h 1310"/>
              <a:gd name="T72" fmla="*/ 2147483646 w 1518"/>
              <a:gd name="T73" fmla="*/ 2147483646 h 13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8"/>
              <a:gd name="T112" fmla="*/ 0 h 1310"/>
              <a:gd name="T113" fmla="*/ 1518 w 1518"/>
              <a:gd name="T114" fmla="*/ 1310 h 13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8" h="1310">
                <a:moveTo>
                  <a:pt x="11" y="1308"/>
                </a:moveTo>
                <a:lnTo>
                  <a:pt x="11" y="1308"/>
                </a:lnTo>
                <a:lnTo>
                  <a:pt x="68" y="1215"/>
                </a:lnTo>
                <a:lnTo>
                  <a:pt x="97" y="1168"/>
                </a:lnTo>
                <a:lnTo>
                  <a:pt x="128" y="1124"/>
                </a:lnTo>
                <a:lnTo>
                  <a:pt x="165" y="1071"/>
                </a:lnTo>
                <a:lnTo>
                  <a:pt x="206" y="1022"/>
                </a:lnTo>
                <a:lnTo>
                  <a:pt x="247" y="972"/>
                </a:lnTo>
                <a:lnTo>
                  <a:pt x="290" y="925"/>
                </a:lnTo>
                <a:lnTo>
                  <a:pt x="335" y="876"/>
                </a:lnTo>
                <a:lnTo>
                  <a:pt x="381" y="830"/>
                </a:lnTo>
                <a:lnTo>
                  <a:pt x="428" y="783"/>
                </a:lnTo>
                <a:lnTo>
                  <a:pt x="477" y="738"/>
                </a:lnTo>
                <a:lnTo>
                  <a:pt x="525" y="695"/>
                </a:lnTo>
                <a:lnTo>
                  <a:pt x="576" y="651"/>
                </a:lnTo>
                <a:lnTo>
                  <a:pt x="677" y="567"/>
                </a:lnTo>
                <a:lnTo>
                  <a:pt x="782" y="485"/>
                </a:lnTo>
                <a:lnTo>
                  <a:pt x="889" y="407"/>
                </a:lnTo>
                <a:lnTo>
                  <a:pt x="998" y="331"/>
                </a:lnTo>
                <a:lnTo>
                  <a:pt x="1111" y="257"/>
                </a:lnTo>
                <a:lnTo>
                  <a:pt x="1208" y="197"/>
                </a:lnTo>
                <a:lnTo>
                  <a:pt x="1308" y="141"/>
                </a:lnTo>
                <a:lnTo>
                  <a:pt x="1510" y="30"/>
                </a:lnTo>
                <a:lnTo>
                  <a:pt x="1514" y="24"/>
                </a:lnTo>
                <a:lnTo>
                  <a:pt x="1518" y="20"/>
                </a:lnTo>
                <a:lnTo>
                  <a:pt x="1518" y="14"/>
                </a:lnTo>
                <a:lnTo>
                  <a:pt x="1516" y="8"/>
                </a:lnTo>
                <a:lnTo>
                  <a:pt x="1514" y="4"/>
                </a:lnTo>
                <a:lnTo>
                  <a:pt x="1508" y="0"/>
                </a:lnTo>
                <a:lnTo>
                  <a:pt x="1502" y="0"/>
                </a:lnTo>
                <a:lnTo>
                  <a:pt x="1496" y="0"/>
                </a:lnTo>
                <a:lnTo>
                  <a:pt x="1444" y="26"/>
                </a:lnTo>
                <a:lnTo>
                  <a:pt x="1393" y="51"/>
                </a:lnTo>
                <a:lnTo>
                  <a:pt x="1343" y="78"/>
                </a:lnTo>
                <a:lnTo>
                  <a:pt x="1292" y="108"/>
                </a:lnTo>
                <a:lnTo>
                  <a:pt x="1195" y="168"/>
                </a:lnTo>
                <a:lnTo>
                  <a:pt x="1097" y="228"/>
                </a:lnTo>
                <a:lnTo>
                  <a:pt x="985" y="304"/>
                </a:lnTo>
                <a:lnTo>
                  <a:pt x="872" y="380"/>
                </a:lnTo>
                <a:lnTo>
                  <a:pt x="763" y="462"/>
                </a:lnTo>
                <a:lnTo>
                  <a:pt x="658" y="544"/>
                </a:lnTo>
                <a:lnTo>
                  <a:pt x="554" y="629"/>
                </a:lnTo>
                <a:lnTo>
                  <a:pt x="504" y="672"/>
                </a:lnTo>
                <a:lnTo>
                  <a:pt x="455" y="717"/>
                </a:lnTo>
                <a:lnTo>
                  <a:pt x="407" y="763"/>
                </a:lnTo>
                <a:lnTo>
                  <a:pt x="360" y="810"/>
                </a:lnTo>
                <a:lnTo>
                  <a:pt x="313" y="857"/>
                </a:lnTo>
                <a:lnTo>
                  <a:pt x="268" y="906"/>
                </a:lnTo>
                <a:lnTo>
                  <a:pt x="228" y="952"/>
                </a:lnTo>
                <a:lnTo>
                  <a:pt x="187" y="1001"/>
                </a:lnTo>
                <a:lnTo>
                  <a:pt x="150" y="1050"/>
                </a:lnTo>
                <a:lnTo>
                  <a:pt x="113" y="1100"/>
                </a:lnTo>
                <a:lnTo>
                  <a:pt x="80" y="1147"/>
                </a:lnTo>
                <a:lnTo>
                  <a:pt x="48" y="1198"/>
                </a:lnTo>
                <a:lnTo>
                  <a:pt x="35" y="1223"/>
                </a:lnTo>
                <a:lnTo>
                  <a:pt x="21" y="1248"/>
                </a:lnTo>
                <a:lnTo>
                  <a:pt x="10" y="1275"/>
                </a:lnTo>
                <a:lnTo>
                  <a:pt x="0" y="1303"/>
                </a:lnTo>
                <a:lnTo>
                  <a:pt x="0" y="1307"/>
                </a:lnTo>
                <a:lnTo>
                  <a:pt x="4" y="1310"/>
                </a:lnTo>
                <a:lnTo>
                  <a:pt x="8" y="1310"/>
                </a:lnTo>
                <a:lnTo>
                  <a:pt x="11" y="1308"/>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4" name="Freeform 14"/>
          <p:cNvSpPr>
            <a:spLocks/>
          </p:cNvSpPr>
          <p:nvPr/>
        </p:nvSpPr>
        <p:spPr bwMode="auto">
          <a:xfrm>
            <a:off x="7741294" y="1514519"/>
            <a:ext cx="117475" cy="163513"/>
          </a:xfrm>
          <a:custGeom>
            <a:avLst/>
            <a:gdLst>
              <a:gd name="T0" fmla="*/ 2147483646 w 212"/>
              <a:gd name="T1" fmla="*/ 0 h 294"/>
              <a:gd name="T2" fmla="*/ 2147483646 w 212"/>
              <a:gd name="T3" fmla="*/ 0 h 294"/>
              <a:gd name="T4" fmla="*/ 2147483646 w 212"/>
              <a:gd name="T5" fmla="*/ 2147483646 h 294"/>
              <a:gd name="T6" fmla="*/ 2147483646 w 212"/>
              <a:gd name="T7" fmla="*/ 2147483646 h 294"/>
              <a:gd name="T8" fmla="*/ 2147483646 w 212"/>
              <a:gd name="T9" fmla="*/ 2147483646 h 294"/>
              <a:gd name="T10" fmla="*/ 2147483646 w 212"/>
              <a:gd name="T11" fmla="*/ 2147483646 h 294"/>
              <a:gd name="T12" fmla="*/ 2147483646 w 212"/>
              <a:gd name="T13" fmla="*/ 2147483646 h 294"/>
              <a:gd name="T14" fmla="*/ 2147483646 w 212"/>
              <a:gd name="T15" fmla="*/ 2147483646 h 294"/>
              <a:gd name="T16" fmla="*/ 2147483646 w 212"/>
              <a:gd name="T17" fmla="*/ 2147483646 h 294"/>
              <a:gd name="T18" fmla="*/ 2147483646 w 212"/>
              <a:gd name="T19" fmla="*/ 2147483646 h 294"/>
              <a:gd name="T20" fmla="*/ 2147483646 w 212"/>
              <a:gd name="T21" fmla="*/ 2147483646 h 294"/>
              <a:gd name="T22" fmla="*/ 2147483646 w 212"/>
              <a:gd name="T23" fmla="*/ 2147483646 h 294"/>
              <a:gd name="T24" fmla="*/ 2147483646 w 212"/>
              <a:gd name="T25" fmla="*/ 2147483646 h 294"/>
              <a:gd name="T26" fmla="*/ 0 w 212"/>
              <a:gd name="T27" fmla="*/ 2147483646 h 294"/>
              <a:gd name="T28" fmla="*/ 0 w 212"/>
              <a:gd name="T29" fmla="*/ 2147483646 h 294"/>
              <a:gd name="T30" fmla="*/ 2147483646 w 212"/>
              <a:gd name="T31" fmla="*/ 2147483646 h 294"/>
              <a:gd name="T32" fmla="*/ 2147483646 w 212"/>
              <a:gd name="T33" fmla="*/ 2147483646 h 294"/>
              <a:gd name="T34" fmla="*/ 2147483646 w 212"/>
              <a:gd name="T35" fmla="*/ 2147483646 h 294"/>
              <a:gd name="T36" fmla="*/ 2147483646 w 212"/>
              <a:gd name="T37" fmla="*/ 2147483646 h 294"/>
              <a:gd name="T38" fmla="*/ 2147483646 w 212"/>
              <a:gd name="T39" fmla="*/ 2147483646 h 294"/>
              <a:gd name="T40" fmla="*/ 2147483646 w 212"/>
              <a:gd name="T41" fmla="*/ 2147483646 h 294"/>
              <a:gd name="T42" fmla="*/ 2147483646 w 212"/>
              <a:gd name="T43" fmla="*/ 2147483646 h 294"/>
              <a:gd name="T44" fmla="*/ 2147483646 w 212"/>
              <a:gd name="T45" fmla="*/ 2147483646 h 294"/>
              <a:gd name="T46" fmla="*/ 2147483646 w 212"/>
              <a:gd name="T47" fmla="*/ 2147483646 h 294"/>
              <a:gd name="T48" fmla="*/ 2147483646 w 212"/>
              <a:gd name="T49" fmla="*/ 2147483646 h 294"/>
              <a:gd name="T50" fmla="*/ 2147483646 w 212"/>
              <a:gd name="T51" fmla="*/ 2147483646 h 294"/>
              <a:gd name="T52" fmla="*/ 2147483646 w 212"/>
              <a:gd name="T53" fmla="*/ 2147483646 h 294"/>
              <a:gd name="T54" fmla="*/ 2147483646 w 212"/>
              <a:gd name="T55" fmla="*/ 2147483646 h 294"/>
              <a:gd name="T56" fmla="*/ 2147483646 w 212"/>
              <a:gd name="T57" fmla="*/ 2147483646 h 294"/>
              <a:gd name="T58" fmla="*/ 2147483646 w 212"/>
              <a:gd name="T59" fmla="*/ 2147483646 h 294"/>
              <a:gd name="T60" fmla="*/ 2147483646 w 212"/>
              <a:gd name="T61" fmla="*/ 2147483646 h 294"/>
              <a:gd name="T62" fmla="*/ 2147483646 w 212"/>
              <a:gd name="T63" fmla="*/ 2147483646 h 294"/>
              <a:gd name="T64" fmla="*/ 2147483646 w 212"/>
              <a:gd name="T65" fmla="*/ 2147483646 h 294"/>
              <a:gd name="T66" fmla="*/ 2147483646 w 212"/>
              <a:gd name="T67" fmla="*/ 2147483646 h 294"/>
              <a:gd name="T68" fmla="*/ 2147483646 w 212"/>
              <a:gd name="T69" fmla="*/ 2147483646 h 294"/>
              <a:gd name="T70" fmla="*/ 2147483646 w 212"/>
              <a:gd name="T71" fmla="*/ 0 h 294"/>
              <a:gd name="T72" fmla="*/ 2147483646 w 212"/>
              <a:gd name="T73" fmla="*/ 0 h 294"/>
              <a:gd name="T74" fmla="*/ 2147483646 w 212"/>
              <a:gd name="T75" fmla="*/ 0 h 294"/>
              <a:gd name="T76" fmla="*/ 2147483646 w 212"/>
              <a:gd name="T77" fmla="*/ 0 h 2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2"/>
              <a:gd name="T118" fmla="*/ 0 h 294"/>
              <a:gd name="T119" fmla="*/ 212 w 212"/>
              <a:gd name="T120" fmla="*/ 294 h 2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0" y="277"/>
                </a:lnTo>
                <a:lnTo>
                  <a:pt x="0" y="282"/>
                </a:lnTo>
                <a:lnTo>
                  <a:pt x="4" y="288"/>
                </a:lnTo>
                <a:lnTo>
                  <a:pt x="7" y="292"/>
                </a:lnTo>
                <a:lnTo>
                  <a:pt x="11" y="294"/>
                </a:lnTo>
                <a:lnTo>
                  <a:pt x="17" y="294"/>
                </a:lnTo>
                <a:lnTo>
                  <a:pt x="23" y="292"/>
                </a:lnTo>
                <a:lnTo>
                  <a:pt x="27" y="288"/>
                </a:lnTo>
                <a:lnTo>
                  <a:pt x="48" y="253"/>
                </a:lnTo>
                <a:lnTo>
                  <a:pt x="68" y="216"/>
                </a:lnTo>
                <a:lnTo>
                  <a:pt x="107" y="146"/>
                </a:lnTo>
                <a:lnTo>
                  <a:pt x="130" y="111"/>
                </a:lnTo>
                <a:lnTo>
                  <a:pt x="153" y="78"/>
                </a:lnTo>
                <a:lnTo>
                  <a:pt x="179" y="47"/>
                </a:lnTo>
                <a:lnTo>
                  <a:pt x="208" y="18"/>
                </a:lnTo>
                <a:lnTo>
                  <a:pt x="210" y="16"/>
                </a:lnTo>
                <a:lnTo>
                  <a:pt x="212" y="12"/>
                </a:lnTo>
                <a:lnTo>
                  <a:pt x="212" y="8"/>
                </a:lnTo>
                <a:lnTo>
                  <a:pt x="210" y="4"/>
                </a:lnTo>
                <a:lnTo>
                  <a:pt x="208" y="2"/>
                </a:lnTo>
                <a:lnTo>
                  <a:pt x="204" y="0"/>
                </a:lnTo>
                <a:lnTo>
                  <a:pt x="200" y="0"/>
                </a:lnTo>
                <a:lnTo>
                  <a:pt x="196"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5" name="Freeform 15"/>
          <p:cNvSpPr>
            <a:spLocks/>
          </p:cNvSpPr>
          <p:nvPr/>
        </p:nvSpPr>
        <p:spPr bwMode="auto">
          <a:xfrm>
            <a:off x="7468244" y="1541507"/>
            <a:ext cx="142875" cy="325437"/>
          </a:xfrm>
          <a:custGeom>
            <a:avLst/>
            <a:gdLst>
              <a:gd name="T0" fmla="*/ 2147483646 w 257"/>
              <a:gd name="T1" fmla="*/ 2147483646 h 584"/>
              <a:gd name="T2" fmla="*/ 2147483646 w 257"/>
              <a:gd name="T3" fmla="*/ 2147483646 h 584"/>
              <a:gd name="T4" fmla="*/ 2147483646 w 257"/>
              <a:gd name="T5" fmla="*/ 2147483646 h 584"/>
              <a:gd name="T6" fmla="*/ 2147483646 w 257"/>
              <a:gd name="T7" fmla="*/ 2147483646 h 584"/>
              <a:gd name="T8" fmla="*/ 2147483646 w 257"/>
              <a:gd name="T9" fmla="*/ 2147483646 h 584"/>
              <a:gd name="T10" fmla="*/ 2147483646 w 257"/>
              <a:gd name="T11" fmla="*/ 2147483646 h 584"/>
              <a:gd name="T12" fmla="*/ 2147483646 w 257"/>
              <a:gd name="T13" fmla="*/ 2147483646 h 584"/>
              <a:gd name="T14" fmla="*/ 2147483646 w 257"/>
              <a:gd name="T15" fmla="*/ 2147483646 h 584"/>
              <a:gd name="T16" fmla="*/ 2147483646 w 257"/>
              <a:gd name="T17" fmla="*/ 2147483646 h 584"/>
              <a:gd name="T18" fmla="*/ 2147483646 w 257"/>
              <a:gd name="T19" fmla="*/ 2147483646 h 584"/>
              <a:gd name="T20" fmla="*/ 2147483646 w 257"/>
              <a:gd name="T21" fmla="*/ 2147483646 h 584"/>
              <a:gd name="T22" fmla="*/ 2147483646 w 257"/>
              <a:gd name="T23" fmla="*/ 2147483646 h 584"/>
              <a:gd name="T24" fmla="*/ 0 w 257"/>
              <a:gd name="T25" fmla="*/ 2147483646 h 584"/>
              <a:gd name="T26" fmla="*/ 2147483646 w 257"/>
              <a:gd name="T27" fmla="*/ 2147483646 h 584"/>
              <a:gd name="T28" fmla="*/ 2147483646 w 257"/>
              <a:gd name="T29" fmla="*/ 2147483646 h 584"/>
              <a:gd name="T30" fmla="*/ 2147483646 w 257"/>
              <a:gd name="T31" fmla="*/ 2147483646 h 584"/>
              <a:gd name="T32" fmla="*/ 2147483646 w 257"/>
              <a:gd name="T33" fmla="*/ 2147483646 h 584"/>
              <a:gd name="T34" fmla="*/ 2147483646 w 257"/>
              <a:gd name="T35" fmla="*/ 2147483646 h 584"/>
              <a:gd name="T36" fmla="*/ 2147483646 w 257"/>
              <a:gd name="T37" fmla="*/ 2147483646 h 584"/>
              <a:gd name="T38" fmla="*/ 2147483646 w 257"/>
              <a:gd name="T39" fmla="*/ 2147483646 h 584"/>
              <a:gd name="T40" fmla="*/ 2147483646 w 257"/>
              <a:gd name="T41" fmla="*/ 2147483646 h 584"/>
              <a:gd name="T42" fmla="*/ 2147483646 w 257"/>
              <a:gd name="T43" fmla="*/ 2147483646 h 584"/>
              <a:gd name="T44" fmla="*/ 2147483646 w 257"/>
              <a:gd name="T45" fmla="*/ 2147483646 h 584"/>
              <a:gd name="T46" fmla="*/ 2147483646 w 257"/>
              <a:gd name="T47" fmla="*/ 2147483646 h 584"/>
              <a:gd name="T48" fmla="*/ 2147483646 w 257"/>
              <a:gd name="T49" fmla="*/ 2147483646 h 584"/>
              <a:gd name="T50" fmla="*/ 2147483646 w 257"/>
              <a:gd name="T51" fmla="*/ 2147483646 h 584"/>
              <a:gd name="T52" fmla="*/ 2147483646 w 257"/>
              <a:gd name="T53" fmla="*/ 2147483646 h 584"/>
              <a:gd name="T54" fmla="*/ 2147483646 w 257"/>
              <a:gd name="T55" fmla="*/ 2147483646 h 584"/>
              <a:gd name="T56" fmla="*/ 2147483646 w 257"/>
              <a:gd name="T57" fmla="*/ 2147483646 h 584"/>
              <a:gd name="T58" fmla="*/ 2147483646 w 257"/>
              <a:gd name="T59" fmla="*/ 2147483646 h 584"/>
              <a:gd name="T60" fmla="*/ 2147483646 w 257"/>
              <a:gd name="T61" fmla="*/ 2147483646 h 584"/>
              <a:gd name="T62" fmla="*/ 2147483646 w 257"/>
              <a:gd name="T63" fmla="*/ 2147483646 h 584"/>
              <a:gd name="T64" fmla="*/ 2147483646 w 257"/>
              <a:gd name="T65" fmla="*/ 2147483646 h 584"/>
              <a:gd name="T66" fmla="*/ 2147483646 w 257"/>
              <a:gd name="T67" fmla="*/ 2147483646 h 584"/>
              <a:gd name="T68" fmla="*/ 2147483646 w 257"/>
              <a:gd name="T69" fmla="*/ 2147483646 h 584"/>
              <a:gd name="T70" fmla="*/ 2147483646 w 257"/>
              <a:gd name="T71" fmla="*/ 2147483646 h 584"/>
              <a:gd name="T72" fmla="*/ 2147483646 w 257"/>
              <a:gd name="T73" fmla="*/ 0 h 584"/>
              <a:gd name="T74" fmla="*/ 2147483646 w 257"/>
              <a:gd name="T75" fmla="*/ 2147483646 h 584"/>
              <a:gd name="T76" fmla="*/ 2147483646 w 257"/>
              <a:gd name="T77" fmla="*/ 2147483646 h 584"/>
              <a:gd name="T78" fmla="*/ 2147483646 w 257"/>
              <a:gd name="T79" fmla="*/ 2147483646 h 5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584"/>
              <a:gd name="T122" fmla="*/ 257 w 257"/>
              <a:gd name="T123" fmla="*/ 584 h 5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584">
                <a:moveTo>
                  <a:pt x="242" y="4"/>
                </a:moveTo>
                <a:lnTo>
                  <a:pt x="242" y="4"/>
                </a:lnTo>
                <a:lnTo>
                  <a:pt x="209" y="70"/>
                </a:lnTo>
                <a:lnTo>
                  <a:pt x="175" y="138"/>
                </a:lnTo>
                <a:lnTo>
                  <a:pt x="113" y="272"/>
                </a:lnTo>
                <a:lnTo>
                  <a:pt x="80" y="344"/>
                </a:lnTo>
                <a:lnTo>
                  <a:pt x="51" y="416"/>
                </a:lnTo>
                <a:lnTo>
                  <a:pt x="24" y="488"/>
                </a:lnTo>
                <a:lnTo>
                  <a:pt x="12" y="525"/>
                </a:lnTo>
                <a:lnTo>
                  <a:pt x="2" y="564"/>
                </a:lnTo>
                <a:lnTo>
                  <a:pt x="0" y="570"/>
                </a:lnTo>
                <a:lnTo>
                  <a:pt x="2" y="576"/>
                </a:lnTo>
                <a:lnTo>
                  <a:pt x="6" y="580"/>
                </a:lnTo>
                <a:lnTo>
                  <a:pt x="12" y="582"/>
                </a:lnTo>
                <a:lnTo>
                  <a:pt x="18" y="584"/>
                </a:lnTo>
                <a:lnTo>
                  <a:pt x="22" y="582"/>
                </a:lnTo>
                <a:lnTo>
                  <a:pt x="26" y="580"/>
                </a:lnTo>
                <a:lnTo>
                  <a:pt x="29" y="574"/>
                </a:lnTo>
                <a:lnTo>
                  <a:pt x="39" y="537"/>
                </a:lnTo>
                <a:lnTo>
                  <a:pt x="51" y="502"/>
                </a:lnTo>
                <a:lnTo>
                  <a:pt x="76" y="432"/>
                </a:lnTo>
                <a:lnTo>
                  <a:pt x="103" y="364"/>
                </a:lnTo>
                <a:lnTo>
                  <a:pt x="135" y="296"/>
                </a:lnTo>
                <a:lnTo>
                  <a:pt x="168" y="226"/>
                </a:lnTo>
                <a:lnTo>
                  <a:pt x="201" y="156"/>
                </a:lnTo>
                <a:lnTo>
                  <a:pt x="216" y="120"/>
                </a:lnTo>
                <a:lnTo>
                  <a:pt x="232" y="84"/>
                </a:lnTo>
                <a:lnTo>
                  <a:pt x="245" y="48"/>
                </a:lnTo>
                <a:lnTo>
                  <a:pt x="257" y="11"/>
                </a:lnTo>
                <a:lnTo>
                  <a:pt x="255" y="6"/>
                </a:lnTo>
                <a:lnTo>
                  <a:pt x="251" y="2"/>
                </a:lnTo>
                <a:lnTo>
                  <a:pt x="247" y="0"/>
                </a:lnTo>
                <a:lnTo>
                  <a:pt x="244" y="2"/>
                </a:lnTo>
                <a:lnTo>
                  <a:pt x="242" y="4"/>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6" name="Freeform 16"/>
          <p:cNvSpPr>
            <a:spLocks/>
          </p:cNvSpPr>
          <p:nvPr/>
        </p:nvSpPr>
        <p:spPr bwMode="auto">
          <a:xfrm>
            <a:off x="7220594" y="1652632"/>
            <a:ext cx="188913" cy="454025"/>
          </a:xfrm>
          <a:custGeom>
            <a:avLst/>
            <a:gdLst>
              <a:gd name="T0" fmla="*/ 2147483646 w 338"/>
              <a:gd name="T1" fmla="*/ 0 h 816"/>
              <a:gd name="T2" fmla="*/ 2147483646 w 338"/>
              <a:gd name="T3" fmla="*/ 0 h 816"/>
              <a:gd name="T4" fmla="*/ 2147483646 w 338"/>
              <a:gd name="T5" fmla="*/ 2147483646 h 816"/>
              <a:gd name="T6" fmla="*/ 2147483646 w 338"/>
              <a:gd name="T7" fmla="*/ 2147483646 h 816"/>
              <a:gd name="T8" fmla="*/ 2147483646 w 338"/>
              <a:gd name="T9" fmla="*/ 2147483646 h 816"/>
              <a:gd name="T10" fmla="*/ 2147483646 w 338"/>
              <a:gd name="T11" fmla="*/ 2147483646 h 816"/>
              <a:gd name="T12" fmla="*/ 2147483646 w 338"/>
              <a:gd name="T13" fmla="*/ 2147483646 h 816"/>
              <a:gd name="T14" fmla="*/ 2147483646 w 338"/>
              <a:gd name="T15" fmla="*/ 2147483646 h 816"/>
              <a:gd name="T16" fmla="*/ 2147483646 w 338"/>
              <a:gd name="T17" fmla="*/ 2147483646 h 816"/>
              <a:gd name="T18" fmla="*/ 2147483646 w 338"/>
              <a:gd name="T19" fmla="*/ 2147483646 h 816"/>
              <a:gd name="T20" fmla="*/ 2147483646 w 338"/>
              <a:gd name="T21" fmla="*/ 2147483646 h 816"/>
              <a:gd name="T22" fmla="*/ 2147483646 w 338"/>
              <a:gd name="T23" fmla="*/ 2147483646 h 816"/>
              <a:gd name="T24" fmla="*/ 2147483646 w 338"/>
              <a:gd name="T25" fmla="*/ 2147483646 h 816"/>
              <a:gd name="T26" fmla="*/ 2147483646 w 338"/>
              <a:gd name="T27" fmla="*/ 2147483646 h 816"/>
              <a:gd name="T28" fmla="*/ 2147483646 w 338"/>
              <a:gd name="T29" fmla="*/ 2147483646 h 816"/>
              <a:gd name="T30" fmla="*/ 2147483646 w 338"/>
              <a:gd name="T31" fmla="*/ 2147483646 h 816"/>
              <a:gd name="T32" fmla="*/ 2147483646 w 338"/>
              <a:gd name="T33" fmla="*/ 2147483646 h 816"/>
              <a:gd name="T34" fmla="*/ 2147483646 w 338"/>
              <a:gd name="T35" fmla="*/ 2147483646 h 816"/>
              <a:gd name="T36" fmla="*/ 2147483646 w 338"/>
              <a:gd name="T37" fmla="*/ 2147483646 h 816"/>
              <a:gd name="T38" fmla="*/ 2147483646 w 338"/>
              <a:gd name="T39" fmla="*/ 2147483646 h 816"/>
              <a:gd name="T40" fmla="*/ 2147483646 w 338"/>
              <a:gd name="T41" fmla="*/ 2147483646 h 816"/>
              <a:gd name="T42" fmla="*/ 0 w 338"/>
              <a:gd name="T43" fmla="*/ 2147483646 h 816"/>
              <a:gd name="T44" fmla="*/ 0 w 338"/>
              <a:gd name="T45" fmla="*/ 2147483646 h 816"/>
              <a:gd name="T46" fmla="*/ 0 w 338"/>
              <a:gd name="T47" fmla="*/ 2147483646 h 816"/>
              <a:gd name="T48" fmla="*/ 2147483646 w 338"/>
              <a:gd name="T49" fmla="*/ 2147483646 h 816"/>
              <a:gd name="T50" fmla="*/ 2147483646 w 338"/>
              <a:gd name="T51" fmla="*/ 2147483646 h 816"/>
              <a:gd name="T52" fmla="*/ 2147483646 w 338"/>
              <a:gd name="T53" fmla="*/ 2147483646 h 816"/>
              <a:gd name="T54" fmla="*/ 2147483646 w 338"/>
              <a:gd name="T55" fmla="*/ 2147483646 h 816"/>
              <a:gd name="T56" fmla="*/ 2147483646 w 338"/>
              <a:gd name="T57" fmla="*/ 2147483646 h 816"/>
              <a:gd name="T58" fmla="*/ 2147483646 w 338"/>
              <a:gd name="T59" fmla="*/ 2147483646 h 816"/>
              <a:gd name="T60" fmla="*/ 2147483646 w 338"/>
              <a:gd name="T61" fmla="*/ 2147483646 h 816"/>
              <a:gd name="T62" fmla="*/ 2147483646 w 338"/>
              <a:gd name="T63" fmla="*/ 2147483646 h 816"/>
              <a:gd name="T64" fmla="*/ 2147483646 w 338"/>
              <a:gd name="T65" fmla="*/ 2147483646 h 816"/>
              <a:gd name="T66" fmla="*/ 2147483646 w 338"/>
              <a:gd name="T67" fmla="*/ 2147483646 h 816"/>
              <a:gd name="T68" fmla="*/ 2147483646 w 338"/>
              <a:gd name="T69" fmla="*/ 2147483646 h 816"/>
              <a:gd name="T70" fmla="*/ 2147483646 w 338"/>
              <a:gd name="T71" fmla="*/ 2147483646 h 816"/>
              <a:gd name="T72" fmla="*/ 2147483646 w 338"/>
              <a:gd name="T73" fmla="*/ 2147483646 h 816"/>
              <a:gd name="T74" fmla="*/ 2147483646 w 338"/>
              <a:gd name="T75" fmla="*/ 2147483646 h 816"/>
              <a:gd name="T76" fmla="*/ 2147483646 w 338"/>
              <a:gd name="T77" fmla="*/ 2147483646 h 816"/>
              <a:gd name="T78" fmla="*/ 2147483646 w 338"/>
              <a:gd name="T79" fmla="*/ 2147483646 h 816"/>
              <a:gd name="T80" fmla="*/ 2147483646 w 338"/>
              <a:gd name="T81" fmla="*/ 2147483646 h 816"/>
              <a:gd name="T82" fmla="*/ 2147483646 w 338"/>
              <a:gd name="T83" fmla="*/ 2147483646 h 816"/>
              <a:gd name="T84" fmla="*/ 2147483646 w 338"/>
              <a:gd name="T85" fmla="*/ 2147483646 h 816"/>
              <a:gd name="T86" fmla="*/ 2147483646 w 338"/>
              <a:gd name="T87" fmla="*/ 2147483646 h 816"/>
              <a:gd name="T88" fmla="*/ 2147483646 w 338"/>
              <a:gd name="T89" fmla="*/ 2147483646 h 816"/>
              <a:gd name="T90" fmla="*/ 2147483646 w 338"/>
              <a:gd name="T91" fmla="*/ 2147483646 h 816"/>
              <a:gd name="T92" fmla="*/ 2147483646 w 338"/>
              <a:gd name="T93" fmla="*/ 2147483646 h 816"/>
              <a:gd name="T94" fmla="*/ 2147483646 w 338"/>
              <a:gd name="T95" fmla="*/ 2147483646 h 816"/>
              <a:gd name="T96" fmla="*/ 2147483646 w 338"/>
              <a:gd name="T97" fmla="*/ 2147483646 h 816"/>
              <a:gd name="T98" fmla="*/ 2147483646 w 338"/>
              <a:gd name="T99" fmla="*/ 2147483646 h 816"/>
              <a:gd name="T100" fmla="*/ 2147483646 w 338"/>
              <a:gd name="T101" fmla="*/ 2147483646 h 816"/>
              <a:gd name="T102" fmla="*/ 2147483646 w 338"/>
              <a:gd name="T103" fmla="*/ 2147483646 h 816"/>
              <a:gd name="T104" fmla="*/ 2147483646 w 338"/>
              <a:gd name="T105" fmla="*/ 2147483646 h 816"/>
              <a:gd name="T106" fmla="*/ 2147483646 w 338"/>
              <a:gd name="T107" fmla="*/ 0 h 816"/>
              <a:gd name="T108" fmla="*/ 2147483646 w 338"/>
              <a:gd name="T109" fmla="*/ 0 h 816"/>
              <a:gd name="T110" fmla="*/ 2147483646 w 338"/>
              <a:gd name="T111" fmla="*/ 0 h 8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8"/>
              <a:gd name="T169" fmla="*/ 0 h 816"/>
              <a:gd name="T170" fmla="*/ 338 w 338"/>
              <a:gd name="T171" fmla="*/ 816 h 8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89" y="419"/>
                </a:lnTo>
                <a:lnTo>
                  <a:pt x="72" y="471"/>
                </a:lnTo>
                <a:lnTo>
                  <a:pt x="54" y="526"/>
                </a:lnTo>
                <a:lnTo>
                  <a:pt x="40" y="580"/>
                </a:lnTo>
                <a:lnTo>
                  <a:pt x="27" y="635"/>
                </a:lnTo>
                <a:lnTo>
                  <a:pt x="15" y="689"/>
                </a:lnTo>
                <a:lnTo>
                  <a:pt x="7" y="744"/>
                </a:lnTo>
                <a:lnTo>
                  <a:pt x="0" y="800"/>
                </a:lnTo>
                <a:lnTo>
                  <a:pt x="0" y="806"/>
                </a:lnTo>
                <a:lnTo>
                  <a:pt x="3" y="812"/>
                </a:lnTo>
                <a:lnTo>
                  <a:pt x="7" y="814"/>
                </a:lnTo>
                <a:lnTo>
                  <a:pt x="13" y="816"/>
                </a:lnTo>
                <a:lnTo>
                  <a:pt x="19" y="816"/>
                </a:lnTo>
                <a:lnTo>
                  <a:pt x="25" y="814"/>
                </a:lnTo>
                <a:lnTo>
                  <a:pt x="29" y="808"/>
                </a:lnTo>
                <a:lnTo>
                  <a:pt x="31" y="802"/>
                </a:lnTo>
                <a:lnTo>
                  <a:pt x="37" y="750"/>
                </a:lnTo>
                <a:lnTo>
                  <a:pt x="46" y="697"/>
                </a:lnTo>
                <a:lnTo>
                  <a:pt x="56" y="645"/>
                </a:lnTo>
                <a:lnTo>
                  <a:pt x="70" y="592"/>
                </a:lnTo>
                <a:lnTo>
                  <a:pt x="83" y="541"/>
                </a:lnTo>
                <a:lnTo>
                  <a:pt x="99" y="489"/>
                </a:lnTo>
                <a:lnTo>
                  <a:pt x="114" y="438"/>
                </a:lnTo>
                <a:lnTo>
                  <a:pt x="132" y="388"/>
                </a:lnTo>
                <a:lnTo>
                  <a:pt x="151" y="337"/>
                </a:lnTo>
                <a:lnTo>
                  <a:pt x="171" y="286"/>
                </a:lnTo>
                <a:lnTo>
                  <a:pt x="192" y="238"/>
                </a:lnTo>
                <a:lnTo>
                  <a:pt x="218" y="189"/>
                </a:lnTo>
                <a:lnTo>
                  <a:pt x="243" y="142"/>
                </a:lnTo>
                <a:lnTo>
                  <a:pt x="272" y="98"/>
                </a:lnTo>
                <a:lnTo>
                  <a:pt x="301" y="53"/>
                </a:lnTo>
                <a:lnTo>
                  <a:pt x="336" y="10"/>
                </a:lnTo>
                <a:lnTo>
                  <a:pt x="338" y="8"/>
                </a:lnTo>
                <a:lnTo>
                  <a:pt x="338" y="6"/>
                </a:lnTo>
                <a:lnTo>
                  <a:pt x="334" y="2"/>
                </a:lnTo>
                <a:lnTo>
                  <a:pt x="330" y="0"/>
                </a:lnTo>
                <a:lnTo>
                  <a:pt x="325" y="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7" name="Freeform 17"/>
          <p:cNvSpPr>
            <a:spLocks/>
          </p:cNvSpPr>
          <p:nvPr/>
        </p:nvSpPr>
        <p:spPr bwMode="auto">
          <a:xfrm>
            <a:off x="7149157" y="2073319"/>
            <a:ext cx="476250" cy="138113"/>
          </a:xfrm>
          <a:custGeom>
            <a:avLst/>
            <a:gdLst>
              <a:gd name="T0" fmla="*/ 2147483646 w 854"/>
              <a:gd name="T1" fmla="*/ 2147483646 h 250"/>
              <a:gd name="T2" fmla="*/ 2147483646 w 854"/>
              <a:gd name="T3" fmla="*/ 2147483646 h 250"/>
              <a:gd name="T4" fmla="*/ 2147483646 w 854"/>
              <a:gd name="T5" fmla="*/ 2147483646 h 250"/>
              <a:gd name="T6" fmla="*/ 2147483646 w 854"/>
              <a:gd name="T7" fmla="*/ 2147483646 h 250"/>
              <a:gd name="T8" fmla="*/ 2147483646 w 854"/>
              <a:gd name="T9" fmla="*/ 2147483646 h 250"/>
              <a:gd name="T10" fmla="*/ 2147483646 w 854"/>
              <a:gd name="T11" fmla="*/ 2147483646 h 250"/>
              <a:gd name="T12" fmla="*/ 2147483646 w 854"/>
              <a:gd name="T13" fmla="*/ 2147483646 h 250"/>
              <a:gd name="T14" fmla="*/ 2147483646 w 854"/>
              <a:gd name="T15" fmla="*/ 2147483646 h 250"/>
              <a:gd name="T16" fmla="*/ 2147483646 w 854"/>
              <a:gd name="T17" fmla="*/ 2147483646 h 250"/>
              <a:gd name="T18" fmla="*/ 2147483646 w 854"/>
              <a:gd name="T19" fmla="*/ 2147483646 h 250"/>
              <a:gd name="T20" fmla="*/ 2147483646 w 854"/>
              <a:gd name="T21" fmla="*/ 2147483646 h 250"/>
              <a:gd name="T22" fmla="*/ 2147483646 w 854"/>
              <a:gd name="T23" fmla="*/ 2147483646 h 250"/>
              <a:gd name="T24" fmla="*/ 2147483646 w 854"/>
              <a:gd name="T25" fmla="*/ 2147483646 h 250"/>
              <a:gd name="T26" fmla="*/ 2147483646 w 854"/>
              <a:gd name="T27" fmla="*/ 2147483646 h 250"/>
              <a:gd name="T28" fmla="*/ 2147483646 w 854"/>
              <a:gd name="T29" fmla="*/ 2147483646 h 250"/>
              <a:gd name="T30" fmla="*/ 2147483646 w 854"/>
              <a:gd name="T31" fmla="*/ 2147483646 h 250"/>
              <a:gd name="T32" fmla="*/ 2147483646 w 854"/>
              <a:gd name="T33" fmla="*/ 2147483646 h 250"/>
              <a:gd name="T34" fmla="*/ 2147483646 w 854"/>
              <a:gd name="T35" fmla="*/ 2147483646 h 250"/>
              <a:gd name="T36" fmla="*/ 2147483646 w 854"/>
              <a:gd name="T37" fmla="*/ 2147483646 h 250"/>
              <a:gd name="T38" fmla="*/ 2147483646 w 854"/>
              <a:gd name="T39" fmla="*/ 2147483646 h 250"/>
              <a:gd name="T40" fmla="*/ 2147483646 w 854"/>
              <a:gd name="T41" fmla="*/ 2147483646 h 250"/>
              <a:gd name="T42" fmla="*/ 2147483646 w 854"/>
              <a:gd name="T43" fmla="*/ 2147483646 h 250"/>
              <a:gd name="T44" fmla="*/ 2147483646 w 854"/>
              <a:gd name="T45" fmla="*/ 2147483646 h 250"/>
              <a:gd name="T46" fmla="*/ 2147483646 w 854"/>
              <a:gd name="T47" fmla="*/ 2147483646 h 250"/>
              <a:gd name="T48" fmla="*/ 2147483646 w 854"/>
              <a:gd name="T49" fmla="*/ 2147483646 h 250"/>
              <a:gd name="T50" fmla="*/ 2147483646 w 854"/>
              <a:gd name="T51" fmla="*/ 2147483646 h 250"/>
              <a:gd name="T52" fmla="*/ 2147483646 w 854"/>
              <a:gd name="T53" fmla="*/ 2147483646 h 250"/>
              <a:gd name="T54" fmla="*/ 2147483646 w 854"/>
              <a:gd name="T55" fmla="*/ 2147483646 h 250"/>
              <a:gd name="T56" fmla="*/ 2147483646 w 854"/>
              <a:gd name="T57" fmla="*/ 2147483646 h 250"/>
              <a:gd name="T58" fmla="*/ 2147483646 w 854"/>
              <a:gd name="T59" fmla="*/ 0 h 250"/>
              <a:gd name="T60" fmla="*/ 2147483646 w 854"/>
              <a:gd name="T61" fmla="*/ 0 h 250"/>
              <a:gd name="T62" fmla="*/ 2147483646 w 854"/>
              <a:gd name="T63" fmla="*/ 0 h 250"/>
              <a:gd name="T64" fmla="*/ 2147483646 w 854"/>
              <a:gd name="T65" fmla="*/ 2147483646 h 250"/>
              <a:gd name="T66" fmla="*/ 2147483646 w 854"/>
              <a:gd name="T67" fmla="*/ 2147483646 h 250"/>
              <a:gd name="T68" fmla="*/ 2147483646 w 854"/>
              <a:gd name="T69" fmla="*/ 2147483646 h 250"/>
              <a:gd name="T70" fmla="*/ 2147483646 w 854"/>
              <a:gd name="T71" fmla="*/ 2147483646 h 250"/>
              <a:gd name="T72" fmla="*/ 2147483646 w 854"/>
              <a:gd name="T73" fmla="*/ 2147483646 h 250"/>
              <a:gd name="T74" fmla="*/ 2147483646 w 854"/>
              <a:gd name="T75" fmla="*/ 2147483646 h 250"/>
              <a:gd name="T76" fmla="*/ 2147483646 w 854"/>
              <a:gd name="T77" fmla="*/ 2147483646 h 250"/>
              <a:gd name="T78" fmla="*/ 2147483646 w 854"/>
              <a:gd name="T79" fmla="*/ 2147483646 h 250"/>
              <a:gd name="T80" fmla="*/ 2147483646 w 854"/>
              <a:gd name="T81" fmla="*/ 2147483646 h 250"/>
              <a:gd name="T82" fmla="*/ 2147483646 w 854"/>
              <a:gd name="T83" fmla="*/ 2147483646 h 250"/>
              <a:gd name="T84" fmla="*/ 2147483646 w 854"/>
              <a:gd name="T85" fmla="*/ 2147483646 h 250"/>
              <a:gd name="T86" fmla="*/ 2147483646 w 854"/>
              <a:gd name="T87" fmla="*/ 2147483646 h 250"/>
              <a:gd name="T88" fmla="*/ 2147483646 w 854"/>
              <a:gd name="T89" fmla="*/ 2147483646 h 250"/>
              <a:gd name="T90" fmla="*/ 2147483646 w 854"/>
              <a:gd name="T91" fmla="*/ 2147483646 h 250"/>
              <a:gd name="T92" fmla="*/ 2147483646 w 854"/>
              <a:gd name="T93" fmla="*/ 2147483646 h 250"/>
              <a:gd name="T94" fmla="*/ 2147483646 w 854"/>
              <a:gd name="T95" fmla="*/ 2147483646 h 250"/>
              <a:gd name="T96" fmla="*/ 2147483646 w 854"/>
              <a:gd name="T97" fmla="*/ 2147483646 h 250"/>
              <a:gd name="T98" fmla="*/ 2147483646 w 854"/>
              <a:gd name="T99" fmla="*/ 2147483646 h 250"/>
              <a:gd name="T100" fmla="*/ 2147483646 w 854"/>
              <a:gd name="T101" fmla="*/ 2147483646 h 250"/>
              <a:gd name="T102" fmla="*/ 0 w 854"/>
              <a:gd name="T103" fmla="*/ 2147483646 h 250"/>
              <a:gd name="T104" fmla="*/ 0 w 854"/>
              <a:gd name="T105" fmla="*/ 2147483646 h 250"/>
              <a:gd name="T106" fmla="*/ 0 w 854"/>
              <a:gd name="T107" fmla="*/ 2147483646 h 250"/>
              <a:gd name="T108" fmla="*/ 0 w 854"/>
              <a:gd name="T109" fmla="*/ 2147483646 h 250"/>
              <a:gd name="T110" fmla="*/ 0 w 854"/>
              <a:gd name="T111" fmla="*/ 2147483646 h 250"/>
              <a:gd name="T112" fmla="*/ 2147483646 w 854"/>
              <a:gd name="T113" fmla="*/ 2147483646 h 250"/>
              <a:gd name="T114" fmla="*/ 2147483646 w 854"/>
              <a:gd name="T115" fmla="*/ 2147483646 h 2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4"/>
              <a:gd name="T175" fmla="*/ 0 h 250"/>
              <a:gd name="T176" fmla="*/ 854 w 854"/>
              <a:gd name="T177" fmla="*/ 250 h 2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4" h="250">
                <a:moveTo>
                  <a:pt x="4" y="250"/>
                </a:moveTo>
                <a:lnTo>
                  <a:pt x="4" y="250"/>
                </a:lnTo>
                <a:lnTo>
                  <a:pt x="14" y="250"/>
                </a:lnTo>
                <a:lnTo>
                  <a:pt x="25" y="250"/>
                </a:lnTo>
                <a:lnTo>
                  <a:pt x="49" y="248"/>
                </a:lnTo>
                <a:lnTo>
                  <a:pt x="95" y="238"/>
                </a:lnTo>
                <a:lnTo>
                  <a:pt x="212" y="215"/>
                </a:lnTo>
                <a:lnTo>
                  <a:pt x="331" y="189"/>
                </a:lnTo>
                <a:lnTo>
                  <a:pt x="448" y="162"/>
                </a:lnTo>
                <a:lnTo>
                  <a:pt x="559" y="133"/>
                </a:lnTo>
                <a:lnTo>
                  <a:pt x="613" y="115"/>
                </a:lnTo>
                <a:lnTo>
                  <a:pt x="670" y="98"/>
                </a:lnTo>
                <a:lnTo>
                  <a:pt x="718" y="80"/>
                </a:lnTo>
                <a:lnTo>
                  <a:pt x="769" y="63"/>
                </a:lnTo>
                <a:lnTo>
                  <a:pt x="790" y="53"/>
                </a:lnTo>
                <a:lnTo>
                  <a:pt x="816" y="45"/>
                </a:lnTo>
                <a:lnTo>
                  <a:pt x="825" y="39"/>
                </a:lnTo>
                <a:lnTo>
                  <a:pt x="837" y="34"/>
                </a:lnTo>
                <a:lnTo>
                  <a:pt x="845" y="26"/>
                </a:lnTo>
                <a:lnTo>
                  <a:pt x="853" y="16"/>
                </a:lnTo>
                <a:lnTo>
                  <a:pt x="854" y="12"/>
                </a:lnTo>
                <a:lnTo>
                  <a:pt x="853" y="6"/>
                </a:lnTo>
                <a:lnTo>
                  <a:pt x="851" y="2"/>
                </a:lnTo>
                <a:lnTo>
                  <a:pt x="845" y="0"/>
                </a:lnTo>
                <a:lnTo>
                  <a:pt x="835" y="0"/>
                </a:lnTo>
                <a:lnTo>
                  <a:pt x="825" y="2"/>
                </a:lnTo>
                <a:lnTo>
                  <a:pt x="804" y="10"/>
                </a:lnTo>
                <a:lnTo>
                  <a:pt x="767" y="30"/>
                </a:lnTo>
                <a:lnTo>
                  <a:pt x="716" y="49"/>
                </a:lnTo>
                <a:lnTo>
                  <a:pt x="668" y="67"/>
                </a:lnTo>
                <a:lnTo>
                  <a:pt x="609" y="86"/>
                </a:lnTo>
                <a:lnTo>
                  <a:pt x="549" y="104"/>
                </a:lnTo>
                <a:lnTo>
                  <a:pt x="430" y="135"/>
                </a:lnTo>
                <a:lnTo>
                  <a:pt x="313" y="162"/>
                </a:lnTo>
                <a:lnTo>
                  <a:pt x="197" y="187"/>
                </a:lnTo>
                <a:lnTo>
                  <a:pt x="90" y="213"/>
                </a:lnTo>
                <a:lnTo>
                  <a:pt x="45" y="222"/>
                </a:lnTo>
                <a:lnTo>
                  <a:pt x="22" y="230"/>
                </a:lnTo>
                <a:lnTo>
                  <a:pt x="10" y="236"/>
                </a:lnTo>
                <a:lnTo>
                  <a:pt x="0" y="242"/>
                </a:lnTo>
                <a:lnTo>
                  <a:pt x="0" y="244"/>
                </a:lnTo>
                <a:lnTo>
                  <a:pt x="0" y="246"/>
                </a:lnTo>
                <a:lnTo>
                  <a:pt x="0" y="248"/>
                </a:lnTo>
                <a:lnTo>
                  <a:pt x="4" y="25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8" name="Freeform 18"/>
          <p:cNvSpPr>
            <a:spLocks/>
          </p:cNvSpPr>
          <p:nvPr/>
        </p:nvSpPr>
        <p:spPr bwMode="auto">
          <a:xfrm>
            <a:off x="7342832" y="1852657"/>
            <a:ext cx="438150" cy="133350"/>
          </a:xfrm>
          <a:custGeom>
            <a:avLst/>
            <a:gdLst>
              <a:gd name="T0" fmla="*/ 2147483646 w 788"/>
              <a:gd name="T1" fmla="*/ 2147483646 h 240"/>
              <a:gd name="T2" fmla="*/ 2147483646 w 788"/>
              <a:gd name="T3" fmla="*/ 2147483646 h 240"/>
              <a:gd name="T4" fmla="*/ 2147483646 w 788"/>
              <a:gd name="T5" fmla="*/ 2147483646 h 240"/>
              <a:gd name="T6" fmla="*/ 2147483646 w 788"/>
              <a:gd name="T7" fmla="*/ 2147483646 h 240"/>
              <a:gd name="T8" fmla="*/ 2147483646 w 788"/>
              <a:gd name="T9" fmla="*/ 2147483646 h 240"/>
              <a:gd name="T10" fmla="*/ 2147483646 w 788"/>
              <a:gd name="T11" fmla="*/ 2147483646 h 240"/>
              <a:gd name="T12" fmla="*/ 2147483646 w 788"/>
              <a:gd name="T13" fmla="*/ 2147483646 h 240"/>
              <a:gd name="T14" fmla="*/ 2147483646 w 788"/>
              <a:gd name="T15" fmla="*/ 2147483646 h 240"/>
              <a:gd name="T16" fmla="*/ 2147483646 w 788"/>
              <a:gd name="T17" fmla="*/ 2147483646 h 240"/>
              <a:gd name="T18" fmla="*/ 2147483646 w 788"/>
              <a:gd name="T19" fmla="*/ 2147483646 h 240"/>
              <a:gd name="T20" fmla="*/ 2147483646 w 788"/>
              <a:gd name="T21" fmla="*/ 2147483646 h 240"/>
              <a:gd name="T22" fmla="*/ 2147483646 w 788"/>
              <a:gd name="T23" fmla="*/ 2147483646 h 240"/>
              <a:gd name="T24" fmla="*/ 2147483646 w 788"/>
              <a:gd name="T25" fmla="*/ 2147483646 h 240"/>
              <a:gd name="T26" fmla="*/ 2147483646 w 788"/>
              <a:gd name="T27" fmla="*/ 2147483646 h 240"/>
              <a:gd name="T28" fmla="*/ 2147483646 w 788"/>
              <a:gd name="T29" fmla="*/ 2147483646 h 240"/>
              <a:gd name="T30" fmla="*/ 2147483646 w 788"/>
              <a:gd name="T31" fmla="*/ 2147483646 h 240"/>
              <a:gd name="T32" fmla="*/ 2147483646 w 788"/>
              <a:gd name="T33" fmla="*/ 2147483646 h 240"/>
              <a:gd name="T34" fmla="*/ 2147483646 w 788"/>
              <a:gd name="T35" fmla="*/ 2147483646 h 240"/>
              <a:gd name="T36" fmla="*/ 2147483646 w 788"/>
              <a:gd name="T37" fmla="*/ 2147483646 h 240"/>
              <a:gd name="T38" fmla="*/ 2147483646 w 788"/>
              <a:gd name="T39" fmla="*/ 2147483646 h 240"/>
              <a:gd name="T40" fmla="*/ 2147483646 w 788"/>
              <a:gd name="T41" fmla="*/ 2147483646 h 240"/>
              <a:gd name="T42" fmla="*/ 2147483646 w 788"/>
              <a:gd name="T43" fmla="*/ 2147483646 h 240"/>
              <a:gd name="T44" fmla="*/ 2147483646 w 788"/>
              <a:gd name="T45" fmla="*/ 2147483646 h 240"/>
              <a:gd name="T46" fmla="*/ 2147483646 w 788"/>
              <a:gd name="T47" fmla="*/ 2147483646 h 240"/>
              <a:gd name="T48" fmla="*/ 2147483646 w 788"/>
              <a:gd name="T49" fmla="*/ 2147483646 h 240"/>
              <a:gd name="T50" fmla="*/ 2147483646 w 788"/>
              <a:gd name="T51" fmla="*/ 2147483646 h 240"/>
              <a:gd name="T52" fmla="*/ 2147483646 w 788"/>
              <a:gd name="T53" fmla="*/ 0 h 240"/>
              <a:gd name="T54" fmla="*/ 2147483646 w 788"/>
              <a:gd name="T55" fmla="*/ 0 h 240"/>
              <a:gd name="T56" fmla="*/ 2147483646 w 788"/>
              <a:gd name="T57" fmla="*/ 0 h 240"/>
              <a:gd name="T58" fmla="*/ 2147483646 w 788"/>
              <a:gd name="T59" fmla="*/ 2147483646 h 240"/>
              <a:gd name="T60" fmla="*/ 2147483646 w 788"/>
              <a:gd name="T61" fmla="*/ 2147483646 h 240"/>
              <a:gd name="T62" fmla="*/ 2147483646 w 788"/>
              <a:gd name="T63" fmla="*/ 2147483646 h 240"/>
              <a:gd name="T64" fmla="*/ 2147483646 w 788"/>
              <a:gd name="T65" fmla="*/ 2147483646 h 240"/>
              <a:gd name="T66" fmla="*/ 2147483646 w 788"/>
              <a:gd name="T67" fmla="*/ 2147483646 h 240"/>
              <a:gd name="T68" fmla="*/ 2147483646 w 788"/>
              <a:gd name="T69" fmla="*/ 2147483646 h 240"/>
              <a:gd name="T70" fmla="*/ 2147483646 w 788"/>
              <a:gd name="T71" fmla="*/ 2147483646 h 240"/>
              <a:gd name="T72" fmla="*/ 2147483646 w 788"/>
              <a:gd name="T73" fmla="*/ 2147483646 h 240"/>
              <a:gd name="T74" fmla="*/ 2147483646 w 788"/>
              <a:gd name="T75" fmla="*/ 2147483646 h 240"/>
              <a:gd name="T76" fmla="*/ 2147483646 w 788"/>
              <a:gd name="T77" fmla="*/ 2147483646 h 240"/>
              <a:gd name="T78" fmla="*/ 2147483646 w 788"/>
              <a:gd name="T79" fmla="*/ 2147483646 h 240"/>
              <a:gd name="T80" fmla="*/ 2147483646 w 788"/>
              <a:gd name="T81" fmla="*/ 2147483646 h 240"/>
              <a:gd name="T82" fmla="*/ 2147483646 w 788"/>
              <a:gd name="T83" fmla="*/ 2147483646 h 240"/>
              <a:gd name="T84" fmla="*/ 2147483646 w 788"/>
              <a:gd name="T85" fmla="*/ 2147483646 h 240"/>
              <a:gd name="T86" fmla="*/ 2147483646 w 788"/>
              <a:gd name="T87" fmla="*/ 2147483646 h 240"/>
              <a:gd name="T88" fmla="*/ 2147483646 w 788"/>
              <a:gd name="T89" fmla="*/ 2147483646 h 240"/>
              <a:gd name="T90" fmla="*/ 2147483646 w 788"/>
              <a:gd name="T91" fmla="*/ 2147483646 h 240"/>
              <a:gd name="T92" fmla="*/ 2147483646 w 788"/>
              <a:gd name="T93" fmla="*/ 2147483646 h 240"/>
              <a:gd name="T94" fmla="*/ 2147483646 w 788"/>
              <a:gd name="T95" fmla="*/ 2147483646 h 240"/>
              <a:gd name="T96" fmla="*/ 2147483646 w 788"/>
              <a:gd name="T97" fmla="*/ 2147483646 h 240"/>
              <a:gd name="T98" fmla="*/ 0 w 788"/>
              <a:gd name="T99" fmla="*/ 2147483646 h 240"/>
              <a:gd name="T100" fmla="*/ 0 w 788"/>
              <a:gd name="T101" fmla="*/ 2147483646 h 240"/>
              <a:gd name="T102" fmla="*/ 0 w 788"/>
              <a:gd name="T103" fmla="*/ 2147483646 h 240"/>
              <a:gd name="T104" fmla="*/ 2147483646 w 788"/>
              <a:gd name="T105" fmla="*/ 2147483646 h 240"/>
              <a:gd name="T106" fmla="*/ 2147483646 w 788"/>
              <a:gd name="T107" fmla="*/ 2147483646 h 240"/>
              <a:gd name="T108" fmla="*/ 2147483646 w 788"/>
              <a:gd name="T109" fmla="*/ 2147483646 h 2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88"/>
              <a:gd name="T166" fmla="*/ 0 h 240"/>
              <a:gd name="T167" fmla="*/ 788 w 788"/>
              <a:gd name="T168" fmla="*/ 240 h 24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88" h="240">
                <a:moveTo>
                  <a:pt x="9" y="240"/>
                </a:moveTo>
                <a:lnTo>
                  <a:pt x="9" y="240"/>
                </a:lnTo>
                <a:lnTo>
                  <a:pt x="107" y="203"/>
                </a:lnTo>
                <a:lnTo>
                  <a:pt x="157" y="187"/>
                </a:lnTo>
                <a:lnTo>
                  <a:pt x="206" y="172"/>
                </a:lnTo>
                <a:lnTo>
                  <a:pt x="258" y="160"/>
                </a:lnTo>
                <a:lnTo>
                  <a:pt x="309" y="148"/>
                </a:lnTo>
                <a:lnTo>
                  <a:pt x="412" y="127"/>
                </a:lnTo>
                <a:lnTo>
                  <a:pt x="515" y="106"/>
                </a:lnTo>
                <a:lnTo>
                  <a:pt x="566" y="96"/>
                </a:lnTo>
                <a:lnTo>
                  <a:pt x="618" y="82"/>
                </a:lnTo>
                <a:lnTo>
                  <a:pt x="659" y="70"/>
                </a:lnTo>
                <a:lnTo>
                  <a:pt x="700" y="57"/>
                </a:lnTo>
                <a:lnTo>
                  <a:pt x="722" y="51"/>
                </a:lnTo>
                <a:lnTo>
                  <a:pt x="745" y="43"/>
                </a:lnTo>
                <a:lnTo>
                  <a:pt x="766" y="34"/>
                </a:lnTo>
                <a:lnTo>
                  <a:pt x="776" y="26"/>
                </a:lnTo>
                <a:lnTo>
                  <a:pt x="784" y="20"/>
                </a:lnTo>
                <a:lnTo>
                  <a:pt x="788" y="12"/>
                </a:lnTo>
                <a:lnTo>
                  <a:pt x="788" y="6"/>
                </a:lnTo>
                <a:lnTo>
                  <a:pt x="782" y="2"/>
                </a:lnTo>
                <a:lnTo>
                  <a:pt x="776" y="0"/>
                </a:lnTo>
                <a:lnTo>
                  <a:pt x="766" y="0"/>
                </a:lnTo>
                <a:lnTo>
                  <a:pt x="757" y="4"/>
                </a:lnTo>
                <a:lnTo>
                  <a:pt x="737" y="10"/>
                </a:lnTo>
                <a:lnTo>
                  <a:pt x="698" y="28"/>
                </a:lnTo>
                <a:lnTo>
                  <a:pt x="644" y="45"/>
                </a:lnTo>
                <a:lnTo>
                  <a:pt x="589" y="59"/>
                </a:lnTo>
                <a:lnTo>
                  <a:pt x="539" y="72"/>
                </a:lnTo>
                <a:lnTo>
                  <a:pt x="486" y="84"/>
                </a:lnTo>
                <a:lnTo>
                  <a:pt x="383" y="106"/>
                </a:lnTo>
                <a:lnTo>
                  <a:pt x="286" y="125"/>
                </a:lnTo>
                <a:lnTo>
                  <a:pt x="237" y="135"/>
                </a:lnTo>
                <a:lnTo>
                  <a:pt x="186" y="148"/>
                </a:lnTo>
                <a:lnTo>
                  <a:pt x="138" y="162"/>
                </a:lnTo>
                <a:lnTo>
                  <a:pt x="89" y="179"/>
                </a:lnTo>
                <a:lnTo>
                  <a:pt x="44" y="201"/>
                </a:lnTo>
                <a:lnTo>
                  <a:pt x="23" y="215"/>
                </a:lnTo>
                <a:lnTo>
                  <a:pt x="1" y="226"/>
                </a:lnTo>
                <a:lnTo>
                  <a:pt x="0" y="228"/>
                </a:lnTo>
                <a:lnTo>
                  <a:pt x="0" y="232"/>
                </a:lnTo>
                <a:lnTo>
                  <a:pt x="0" y="236"/>
                </a:lnTo>
                <a:lnTo>
                  <a:pt x="5" y="240"/>
                </a:lnTo>
                <a:lnTo>
                  <a:pt x="9" y="240"/>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5159" name="Freeform 19"/>
          <p:cNvSpPr>
            <a:spLocks/>
          </p:cNvSpPr>
          <p:nvPr/>
        </p:nvSpPr>
        <p:spPr bwMode="auto">
          <a:xfrm>
            <a:off x="7653982" y="1674857"/>
            <a:ext cx="317500" cy="69850"/>
          </a:xfrm>
          <a:custGeom>
            <a:avLst/>
            <a:gdLst>
              <a:gd name="T0" fmla="*/ 2147483646 w 570"/>
              <a:gd name="T1" fmla="*/ 2147483646 h 127"/>
              <a:gd name="T2" fmla="*/ 2147483646 w 570"/>
              <a:gd name="T3" fmla="*/ 2147483646 h 127"/>
              <a:gd name="T4" fmla="*/ 2147483646 w 570"/>
              <a:gd name="T5" fmla="*/ 2147483646 h 127"/>
              <a:gd name="T6" fmla="*/ 2147483646 w 570"/>
              <a:gd name="T7" fmla="*/ 2147483646 h 127"/>
              <a:gd name="T8" fmla="*/ 2147483646 w 570"/>
              <a:gd name="T9" fmla="*/ 2147483646 h 127"/>
              <a:gd name="T10" fmla="*/ 2147483646 w 570"/>
              <a:gd name="T11" fmla="*/ 2147483646 h 127"/>
              <a:gd name="T12" fmla="*/ 2147483646 w 570"/>
              <a:gd name="T13" fmla="*/ 2147483646 h 127"/>
              <a:gd name="T14" fmla="*/ 2147483646 w 570"/>
              <a:gd name="T15" fmla="*/ 2147483646 h 127"/>
              <a:gd name="T16" fmla="*/ 2147483646 w 570"/>
              <a:gd name="T17" fmla="*/ 2147483646 h 127"/>
              <a:gd name="T18" fmla="*/ 2147483646 w 570"/>
              <a:gd name="T19" fmla="*/ 2147483646 h 127"/>
              <a:gd name="T20" fmla="*/ 2147483646 w 570"/>
              <a:gd name="T21" fmla="*/ 2147483646 h 127"/>
              <a:gd name="T22" fmla="*/ 2147483646 w 570"/>
              <a:gd name="T23" fmla="*/ 2147483646 h 127"/>
              <a:gd name="T24" fmla="*/ 2147483646 w 570"/>
              <a:gd name="T25" fmla="*/ 2147483646 h 127"/>
              <a:gd name="T26" fmla="*/ 2147483646 w 570"/>
              <a:gd name="T27" fmla="*/ 2147483646 h 127"/>
              <a:gd name="T28" fmla="*/ 2147483646 w 570"/>
              <a:gd name="T29" fmla="*/ 2147483646 h 127"/>
              <a:gd name="T30" fmla="*/ 2147483646 w 570"/>
              <a:gd name="T31" fmla="*/ 2147483646 h 127"/>
              <a:gd name="T32" fmla="*/ 2147483646 w 570"/>
              <a:gd name="T33" fmla="*/ 2147483646 h 127"/>
              <a:gd name="T34" fmla="*/ 2147483646 w 570"/>
              <a:gd name="T35" fmla="*/ 2147483646 h 127"/>
              <a:gd name="T36" fmla="*/ 2147483646 w 570"/>
              <a:gd name="T37" fmla="*/ 2147483646 h 127"/>
              <a:gd name="T38" fmla="*/ 2147483646 w 570"/>
              <a:gd name="T39" fmla="*/ 2147483646 h 127"/>
              <a:gd name="T40" fmla="*/ 2147483646 w 570"/>
              <a:gd name="T41" fmla="*/ 0 h 127"/>
              <a:gd name="T42" fmla="*/ 2147483646 w 570"/>
              <a:gd name="T43" fmla="*/ 0 h 127"/>
              <a:gd name="T44" fmla="*/ 2147483646 w 570"/>
              <a:gd name="T45" fmla="*/ 0 h 127"/>
              <a:gd name="T46" fmla="*/ 2147483646 w 570"/>
              <a:gd name="T47" fmla="*/ 2147483646 h 127"/>
              <a:gd name="T48" fmla="*/ 2147483646 w 570"/>
              <a:gd name="T49" fmla="*/ 2147483646 h 127"/>
              <a:gd name="T50" fmla="*/ 2147483646 w 570"/>
              <a:gd name="T51" fmla="*/ 2147483646 h 127"/>
              <a:gd name="T52" fmla="*/ 2147483646 w 570"/>
              <a:gd name="T53" fmla="*/ 2147483646 h 127"/>
              <a:gd name="T54" fmla="*/ 2147483646 w 570"/>
              <a:gd name="T55" fmla="*/ 2147483646 h 127"/>
              <a:gd name="T56" fmla="*/ 2147483646 w 570"/>
              <a:gd name="T57" fmla="*/ 2147483646 h 127"/>
              <a:gd name="T58" fmla="*/ 2147483646 w 570"/>
              <a:gd name="T59" fmla="*/ 2147483646 h 127"/>
              <a:gd name="T60" fmla="*/ 2147483646 w 570"/>
              <a:gd name="T61" fmla="*/ 2147483646 h 127"/>
              <a:gd name="T62" fmla="*/ 2147483646 w 570"/>
              <a:gd name="T63" fmla="*/ 2147483646 h 127"/>
              <a:gd name="T64" fmla="*/ 2147483646 w 570"/>
              <a:gd name="T65" fmla="*/ 2147483646 h 127"/>
              <a:gd name="T66" fmla="*/ 2147483646 w 570"/>
              <a:gd name="T67" fmla="*/ 2147483646 h 127"/>
              <a:gd name="T68" fmla="*/ 2147483646 w 570"/>
              <a:gd name="T69" fmla="*/ 2147483646 h 127"/>
              <a:gd name="T70" fmla="*/ 0 w 570"/>
              <a:gd name="T71" fmla="*/ 2147483646 h 127"/>
              <a:gd name="T72" fmla="*/ 2147483646 w 570"/>
              <a:gd name="T73" fmla="*/ 2147483646 h 127"/>
              <a:gd name="T74" fmla="*/ 2147483646 w 570"/>
              <a:gd name="T75" fmla="*/ 2147483646 h 127"/>
              <a:gd name="T76" fmla="*/ 2147483646 w 570"/>
              <a:gd name="T77" fmla="*/ 2147483646 h 1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0"/>
              <a:gd name="T118" fmla="*/ 0 h 127"/>
              <a:gd name="T119" fmla="*/ 570 w 570"/>
              <a:gd name="T120" fmla="*/ 127 h 1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0" h="127">
                <a:moveTo>
                  <a:pt x="6" y="127"/>
                </a:moveTo>
                <a:lnTo>
                  <a:pt x="6" y="127"/>
                </a:lnTo>
                <a:lnTo>
                  <a:pt x="41" y="127"/>
                </a:lnTo>
                <a:lnTo>
                  <a:pt x="74" y="125"/>
                </a:lnTo>
                <a:lnTo>
                  <a:pt x="107" y="121"/>
                </a:lnTo>
                <a:lnTo>
                  <a:pt x="142" y="115"/>
                </a:lnTo>
                <a:lnTo>
                  <a:pt x="208" y="103"/>
                </a:lnTo>
                <a:lnTo>
                  <a:pt x="274" y="92"/>
                </a:lnTo>
                <a:lnTo>
                  <a:pt x="346" y="78"/>
                </a:lnTo>
                <a:lnTo>
                  <a:pt x="418" y="64"/>
                </a:lnTo>
                <a:lnTo>
                  <a:pt x="489" y="47"/>
                </a:lnTo>
                <a:lnTo>
                  <a:pt x="559" y="29"/>
                </a:lnTo>
                <a:lnTo>
                  <a:pt x="564" y="26"/>
                </a:lnTo>
                <a:lnTo>
                  <a:pt x="568" y="22"/>
                </a:lnTo>
                <a:lnTo>
                  <a:pt x="570" y="16"/>
                </a:lnTo>
                <a:lnTo>
                  <a:pt x="570" y="10"/>
                </a:lnTo>
                <a:lnTo>
                  <a:pt x="568" y="6"/>
                </a:lnTo>
                <a:lnTo>
                  <a:pt x="564" y="2"/>
                </a:lnTo>
                <a:lnTo>
                  <a:pt x="561" y="0"/>
                </a:lnTo>
                <a:lnTo>
                  <a:pt x="553" y="0"/>
                </a:lnTo>
                <a:lnTo>
                  <a:pt x="487" y="18"/>
                </a:lnTo>
                <a:lnTo>
                  <a:pt x="418" y="35"/>
                </a:lnTo>
                <a:lnTo>
                  <a:pt x="352" y="49"/>
                </a:lnTo>
                <a:lnTo>
                  <a:pt x="284" y="62"/>
                </a:lnTo>
                <a:lnTo>
                  <a:pt x="214" y="74"/>
                </a:lnTo>
                <a:lnTo>
                  <a:pt x="144" y="84"/>
                </a:lnTo>
                <a:lnTo>
                  <a:pt x="74" y="96"/>
                </a:lnTo>
                <a:lnTo>
                  <a:pt x="39" y="103"/>
                </a:lnTo>
                <a:lnTo>
                  <a:pt x="6" y="113"/>
                </a:lnTo>
                <a:lnTo>
                  <a:pt x="2" y="115"/>
                </a:lnTo>
                <a:lnTo>
                  <a:pt x="0" y="121"/>
                </a:lnTo>
                <a:lnTo>
                  <a:pt x="2" y="125"/>
                </a:lnTo>
                <a:lnTo>
                  <a:pt x="6" y="127"/>
                </a:lnTo>
                <a:close/>
              </a:path>
            </a:pathLst>
          </a:custGeom>
          <a:solidFill>
            <a:srgbClr val="6EA92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cxnSp>
        <p:nvCxnSpPr>
          <p:cNvPr id="155" name="直接连接符 154"/>
          <p:cNvCxnSpPr/>
          <p:nvPr/>
        </p:nvCxnSpPr>
        <p:spPr>
          <a:xfrm>
            <a:off x="6945957" y="2598782"/>
            <a:ext cx="1514475"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5161" name="矩形 163"/>
          <p:cNvSpPr>
            <a:spLocks noChangeArrowheads="1"/>
          </p:cNvSpPr>
          <p:nvPr/>
        </p:nvSpPr>
        <p:spPr bwMode="auto">
          <a:xfrm>
            <a:off x="6990362" y="2229450"/>
            <a:ext cx="22621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b="1" dirty="0" smtClean="0">
                <a:solidFill>
                  <a:srgbClr val="92D050"/>
                </a:solidFill>
                <a:latin typeface="微软雅黑" pitchFamily="34" charset="-122"/>
                <a:ea typeface="微软雅黑" pitchFamily="34" charset="-122"/>
              </a:rPr>
              <a:t>处理人员的专业水平</a:t>
            </a:r>
            <a:endParaRPr lang="zh-CN" altLang="en-US" b="1" dirty="0">
              <a:solidFill>
                <a:srgbClr val="92D050"/>
              </a:solidFill>
              <a:latin typeface="微软雅黑" pitchFamily="34" charset="-122"/>
              <a:ea typeface="微软雅黑" pitchFamily="34" charset="-122"/>
            </a:endParaRPr>
          </a:p>
        </p:txBody>
      </p:sp>
      <p:grpSp>
        <p:nvGrpSpPr>
          <p:cNvPr id="8" name="组合 7"/>
          <p:cNvGrpSpPr/>
          <p:nvPr/>
        </p:nvGrpSpPr>
        <p:grpSpPr>
          <a:xfrm>
            <a:off x="-19030" y="3122419"/>
            <a:ext cx="2305014" cy="2373153"/>
            <a:chOff x="179512" y="2852936"/>
            <a:chExt cx="2305014" cy="2373153"/>
          </a:xfrm>
        </p:grpSpPr>
        <p:grpSp>
          <p:nvGrpSpPr>
            <p:cNvPr id="47" name="组合 46"/>
            <p:cNvGrpSpPr/>
            <p:nvPr/>
          </p:nvGrpSpPr>
          <p:grpSpPr>
            <a:xfrm>
              <a:off x="179512" y="2852936"/>
              <a:ext cx="2214766" cy="2373153"/>
              <a:chOff x="2506889" y="1919943"/>
              <a:chExt cx="3900286" cy="3900286"/>
            </a:xfrm>
          </p:grpSpPr>
          <p:sp>
            <p:nvSpPr>
              <p:cNvPr id="48" name="椭圆 47"/>
              <p:cNvSpPr/>
              <p:nvPr/>
            </p:nvSpPr>
            <p:spPr bwMode="auto">
              <a:xfrm>
                <a:off x="2506889" y="1919943"/>
                <a:ext cx="3900286" cy="3900286"/>
              </a:xfrm>
              <a:prstGeom prst="ellipse">
                <a:avLst/>
              </a:prstGeom>
              <a:solidFill>
                <a:schemeClr val="bg1"/>
              </a:solidFill>
              <a:ln w="0">
                <a:solidFill>
                  <a:schemeClr val="bg1">
                    <a:lumMod val="85000"/>
                  </a:schemeClr>
                </a:solidFill>
                <a:miter lim="800000"/>
                <a:headEnd/>
                <a:tailEnd/>
              </a:ln>
              <a:effectLst>
                <a:outerShdw blurRad="50800" dist="12700" dir="2700000" algn="tl" rotWithShape="0">
                  <a:schemeClr val="tx1">
                    <a:lumMod val="50000"/>
                    <a:lumOff val="50000"/>
                    <a:alpha val="4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49" name="任意多边形 48"/>
              <p:cNvSpPr/>
              <p:nvPr/>
            </p:nvSpPr>
            <p:spPr bwMode="auto">
              <a:xfrm>
                <a:off x="4469467" y="1953228"/>
                <a:ext cx="1905001" cy="3833716"/>
              </a:xfrm>
              <a:custGeom>
                <a:avLst/>
                <a:gdLst>
                  <a:gd name="connsiteX0" fmla="*/ 0 w 1937443"/>
                  <a:gd name="connsiteY0" fmla="*/ 0 h 3899004"/>
                  <a:gd name="connsiteX1" fmla="*/ 186691 w 1937443"/>
                  <a:gd name="connsiteY1" fmla="*/ 9428 h 3899004"/>
                  <a:gd name="connsiteX2" fmla="*/ 1937443 w 1937443"/>
                  <a:gd name="connsiteY2" fmla="*/ 1949502 h 3899004"/>
                  <a:gd name="connsiteX3" fmla="*/ 186691 w 1937443"/>
                  <a:gd name="connsiteY3" fmla="*/ 3889577 h 3899004"/>
                  <a:gd name="connsiteX4" fmla="*/ 0 w 1937443"/>
                  <a:gd name="connsiteY4" fmla="*/ 3899004 h 389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443" h="3899004">
                    <a:moveTo>
                      <a:pt x="0" y="0"/>
                    </a:moveTo>
                    <a:lnTo>
                      <a:pt x="186691" y="9428"/>
                    </a:lnTo>
                    <a:cubicBezTo>
                      <a:pt x="1170062" y="109294"/>
                      <a:pt x="1937443" y="939783"/>
                      <a:pt x="1937443" y="1949502"/>
                    </a:cubicBezTo>
                    <a:cubicBezTo>
                      <a:pt x="1937443" y="2959222"/>
                      <a:pt x="1170062" y="3789710"/>
                      <a:pt x="186691" y="3889577"/>
                    </a:cubicBezTo>
                    <a:lnTo>
                      <a:pt x="0" y="3899004"/>
                    </a:lnTo>
                    <a:close/>
                  </a:path>
                </a:pathLst>
              </a:custGeom>
              <a:solidFill>
                <a:schemeClr val="accent1"/>
              </a:solidFill>
              <a:ln w="9525">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marL="88900" algn="ctr" eaLnBrk="0" fontAlgn="base" hangingPunct="0">
                  <a:lnSpc>
                    <a:spcPct val="140000"/>
                  </a:lnSpc>
                  <a:spcAft>
                    <a:spcPct val="0"/>
                  </a:spcAft>
                  <a:buClr>
                    <a:schemeClr val="bg1"/>
                  </a:buClr>
                  <a:buSzPct val="40000"/>
                </a:pPr>
                <a:endParaRPr lang="en-US" altLang="zh-CN" sz="1600" dirty="0" smtClean="0">
                  <a:solidFill>
                    <a:schemeClr val="bg1"/>
                  </a:solidFill>
                  <a:latin typeface="微软雅黑" pitchFamily="34" charset="-122"/>
                  <a:ea typeface="微软雅黑" pitchFamily="34" charset="-122"/>
                </a:endParaRPr>
              </a:p>
            </p:txBody>
          </p:sp>
          <p:grpSp>
            <p:nvGrpSpPr>
              <p:cNvPr id="50" name="组合 49"/>
              <p:cNvGrpSpPr/>
              <p:nvPr/>
            </p:nvGrpSpPr>
            <p:grpSpPr>
              <a:xfrm>
                <a:off x="4062621" y="3475675"/>
                <a:ext cx="788822" cy="788822"/>
                <a:chOff x="4062621" y="3475675"/>
                <a:chExt cx="788822" cy="788822"/>
              </a:xfrm>
            </p:grpSpPr>
            <p:sp>
              <p:nvSpPr>
                <p:cNvPr id="52" name="椭圆 51"/>
                <p:cNvSpPr/>
                <p:nvPr/>
              </p:nvSpPr>
              <p:spPr bwMode="auto">
                <a:xfrm>
                  <a:off x="4062621" y="3475675"/>
                  <a:ext cx="788822" cy="788822"/>
                </a:xfrm>
                <a:prstGeom prst="ellipse">
                  <a:avLst/>
                </a:prstGeom>
                <a:solidFill>
                  <a:schemeClr val="bg1">
                    <a:lumMod val="95000"/>
                  </a:schemeClr>
                </a:solidFill>
                <a:ln w="9525">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53" name="椭圆 52"/>
                <p:cNvSpPr/>
                <p:nvPr/>
              </p:nvSpPr>
              <p:spPr bwMode="auto">
                <a:xfrm>
                  <a:off x="4159574" y="3572628"/>
                  <a:ext cx="594916" cy="594916"/>
                </a:xfrm>
                <a:prstGeom prst="ellipse">
                  <a:avLst/>
                </a:prstGeom>
                <a:solidFill>
                  <a:srgbClr val="F2F2F2"/>
                </a:solidFill>
                <a:ln w="9525">
                  <a:solidFill>
                    <a:schemeClr val="bg1">
                      <a:lumMod val="85000"/>
                      <a:alpha val="46000"/>
                    </a:schemeClr>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54" name="椭圆 53"/>
                <p:cNvSpPr/>
                <p:nvPr/>
              </p:nvSpPr>
              <p:spPr bwMode="auto">
                <a:xfrm>
                  <a:off x="4226959" y="3640013"/>
                  <a:ext cx="460146" cy="460146"/>
                </a:xfrm>
                <a:prstGeom prst="ellipse">
                  <a:avLst/>
                </a:prstGeom>
                <a:solidFill>
                  <a:schemeClr val="bg1">
                    <a:lumMod val="95000"/>
                  </a:schemeClr>
                </a:solidFill>
                <a:ln w="12700">
                  <a:solidFill>
                    <a:schemeClr val="bg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55" name="任意多边形 54"/>
                <p:cNvSpPr/>
                <p:nvPr/>
              </p:nvSpPr>
              <p:spPr bwMode="auto">
                <a:xfrm rot="1224651">
                  <a:off x="4241211" y="3622515"/>
                  <a:ext cx="272175" cy="442888"/>
                </a:xfrm>
                <a:custGeom>
                  <a:avLst/>
                  <a:gdLst>
                    <a:gd name="connsiteX0" fmla="*/ 250486 w 307871"/>
                    <a:gd name="connsiteY0" fmla="*/ 0 h 500972"/>
                    <a:gd name="connsiteX1" fmla="*/ 300968 w 307871"/>
                    <a:gd name="connsiteY1" fmla="*/ 5089 h 500972"/>
                    <a:gd name="connsiteX2" fmla="*/ 307871 w 307871"/>
                    <a:gd name="connsiteY2" fmla="*/ 7232 h 500972"/>
                    <a:gd name="connsiteX3" fmla="*/ 267756 w 307871"/>
                    <a:gd name="connsiteY3" fmla="*/ 19685 h 500972"/>
                    <a:gd name="connsiteX4" fmla="*/ 114770 w 307871"/>
                    <a:gd name="connsiteY4" fmla="*/ 250486 h 500972"/>
                    <a:gd name="connsiteX5" fmla="*/ 267756 w 307871"/>
                    <a:gd name="connsiteY5" fmla="*/ 481288 h 500972"/>
                    <a:gd name="connsiteX6" fmla="*/ 307871 w 307871"/>
                    <a:gd name="connsiteY6" fmla="*/ 493740 h 500972"/>
                    <a:gd name="connsiteX7" fmla="*/ 300968 w 307871"/>
                    <a:gd name="connsiteY7" fmla="*/ 495883 h 500972"/>
                    <a:gd name="connsiteX8" fmla="*/ 250486 w 307871"/>
                    <a:gd name="connsiteY8" fmla="*/ 500972 h 500972"/>
                    <a:gd name="connsiteX9" fmla="*/ 0 w 307871"/>
                    <a:gd name="connsiteY9" fmla="*/ 250486 h 500972"/>
                    <a:gd name="connsiteX10" fmla="*/ 250486 w 307871"/>
                    <a:gd name="connsiteY10" fmla="*/ 0 h 50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871" h="500972">
                      <a:moveTo>
                        <a:pt x="250486" y="0"/>
                      </a:moveTo>
                      <a:cubicBezTo>
                        <a:pt x="267779" y="0"/>
                        <a:pt x="284662" y="1752"/>
                        <a:pt x="300968" y="5089"/>
                      </a:cubicBezTo>
                      <a:lnTo>
                        <a:pt x="307871" y="7232"/>
                      </a:lnTo>
                      <a:lnTo>
                        <a:pt x="267756" y="19685"/>
                      </a:lnTo>
                      <a:cubicBezTo>
                        <a:pt x="177852" y="57710"/>
                        <a:pt x="114770" y="146731"/>
                        <a:pt x="114770" y="250486"/>
                      </a:cubicBezTo>
                      <a:cubicBezTo>
                        <a:pt x="114770" y="354241"/>
                        <a:pt x="177852" y="443262"/>
                        <a:pt x="267756" y="481288"/>
                      </a:cubicBezTo>
                      <a:lnTo>
                        <a:pt x="307871" y="493740"/>
                      </a:lnTo>
                      <a:lnTo>
                        <a:pt x="300968" y="495883"/>
                      </a:lnTo>
                      <a:cubicBezTo>
                        <a:pt x="284662" y="499220"/>
                        <a:pt x="267779" y="500972"/>
                        <a:pt x="250486" y="500972"/>
                      </a:cubicBezTo>
                      <a:cubicBezTo>
                        <a:pt x="112146" y="500972"/>
                        <a:pt x="0" y="388826"/>
                        <a:pt x="0" y="250486"/>
                      </a:cubicBezTo>
                      <a:cubicBezTo>
                        <a:pt x="0" y="112146"/>
                        <a:pt x="112146" y="0"/>
                        <a:pt x="250486" y="0"/>
                      </a:cubicBezTo>
                      <a:close/>
                    </a:path>
                  </a:pathLst>
                </a:custGeom>
                <a:solidFill>
                  <a:schemeClr val="tx1">
                    <a:alpha val="6000"/>
                  </a:schemeClr>
                </a:solidFill>
                <a:ln w="12700">
                  <a:no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grpSp>
          <p:sp>
            <p:nvSpPr>
              <p:cNvPr id="51" name="矩形 50"/>
              <p:cNvSpPr/>
              <p:nvPr/>
            </p:nvSpPr>
            <p:spPr>
              <a:xfrm>
                <a:off x="3199613" y="3157513"/>
                <a:ext cx="1275246" cy="276999"/>
              </a:xfrm>
              <a:prstGeom prst="rect">
                <a:avLst/>
              </a:prstGeom>
            </p:spPr>
            <p:txBody>
              <a:bodyPr wrap="square" lIns="0" tIns="0" rIns="0" bIns="0" anchor="ctr" anchorCtr="0">
                <a:noAutofit/>
              </a:bodyPr>
              <a:lstStyle/>
              <a:p>
                <a:pPr algn="ctr"/>
                <a:endParaRPr lang="zh-CN" altLang="en-US" sz="1200" dirty="0">
                  <a:solidFill>
                    <a:schemeClr val="accent1"/>
                  </a:solidFill>
                  <a:latin typeface="微软雅黑" pitchFamily="34" charset="-122"/>
                  <a:ea typeface="微软雅黑" pitchFamily="34" charset="-122"/>
                  <a:cs typeface="Arial" panose="020B0604020202020204" pitchFamily="34" charset="0"/>
                </a:endParaRPr>
              </a:p>
            </p:txBody>
          </p:sp>
        </p:grpSp>
        <p:sp>
          <p:nvSpPr>
            <p:cNvPr id="4" name="TextBox 3"/>
            <p:cNvSpPr txBox="1"/>
            <p:nvPr/>
          </p:nvSpPr>
          <p:spPr>
            <a:xfrm>
              <a:off x="323528" y="3496757"/>
              <a:ext cx="935189" cy="1169551"/>
            </a:xfrm>
            <a:prstGeom prst="rect">
              <a:avLst/>
            </a:prstGeom>
            <a:noFill/>
          </p:spPr>
          <p:txBody>
            <a:bodyPr wrap="square" rtlCol="0">
              <a:spAutoFit/>
            </a:bodyPr>
            <a:lstStyle/>
            <a:p>
              <a:r>
                <a:rPr lang="zh-CN" altLang="en-US" sz="1400" dirty="0">
                  <a:latin typeface="微软雅黑" pitchFamily="34" charset="-122"/>
                  <a:ea typeface="微软雅黑" pitchFamily="34" charset="-122"/>
                </a:rPr>
                <a:t>数据诠释宏观、整体状况，用于影响决策</a:t>
              </a:r>
            </a:p>
          </p:txBody>
        </p:sp>
        <p:sp>
          <p:nvSpPr>
            <p:cNvPr id="5" name="TextBox 4"/>
            <p:cNvSpPr txBox="1"/>
            <p:nvPr/>
          </p:nvSpPr>
          <p:spPr>
            <a:xfrm>
              <a:off x="1464359" y="3469084"/>
              <a:ext cx="1020167" cy="1384995"/>
            </a:xfrm>
            <a:prstGeom prst="rect">
              <a:avLst/>
            </a:prstGeom>
            <a:noFill/>
          </p:spPr>
          <p:txBody>
            <a:bodyPr wrap="square" rtlCol="0">
              <a:spAutoFit/>
            </a:bodyPr>
            <a:lstStyle/>
            <a:p>
              <a:r>
                <a:rPr lang="zh-CN" altLang="en-US" sz="1400" dirty="0">
                  <a:latin typeface="微软雅黑" pitchFamily="34" charset="-122"/>
                  <a:ea typeface="微软雅黑" pitchFamily="34" charset="-122"/>
                </a:rPr>
                <a:t>分析微观、个体的状况，用于调整行为与实现个性化</a:t>
              </a:r>
            </a:p>
          </p:txBody>
        </p:sp>
      </p:grpSp>
      <p:grpSp>
        <p:nvGrpSpPr>
          <p:cNvPr id="64" name="组合 63"/>
          <p:cNvGrpSpPr/>
          <p:nvPr/>
        </p:nvGrpSpPr>
        <p:grpSpPr>
          <a:xfrm>
            <a:off x="2195736" y="3047300"/>
            <a:ext cx="2436218" cy="2352900"/>
            <a:chOff x="179512" y="2852936"/>
            <a:chExt cx="2214766" cy="2373153"/>
          </a:xfrm>
        </p:grpSpPr>
        <p:grpSp>
          <p:nvGrpSpPr>
            <p:cNvPr id="65" name="组合 64"/>
            <p:cNvGrpSpPr/>
            <p:nvPr/>
          </p:nvGrpSpPr>
          <p:grpSpPr>
            <a:xfrm>
              <a:off x="179512" y="2852936"/>
              <a:ext cx="2214766" cy="2373153"/>
              <a:chOff x="2506889" y="1919942"/>
              <a:chExt cx="3900286" cy="3900285"/>
            </a:xfrm>
          </p:grpSpPr>
          <p:sp>
            <p:nvSpPr>
              <p:cNvPr id="70" name="椭圆 69"/>
              <p:cNvSpPr/>
              <p:nvPr/>
            </p:nvSpPr>
            <p:spPr bwMode="auto">
              <a:xfrm>
                <a:off x="2506889" y="1919942"/>
                <a:ext cx="3900286" cy="3900285"/>
              </a:xfrm>
              <a:prstGeom prst="ellipse">
                <a:avLst/>
              </a:prstGeom>
              <a:solidFill>
                <a:schemeClr val="bg1"/>
              </a:solidFill>
              <a:ln w="0">
                <a:solidFill>
                  <a:schemeClr val="bg1">
                    <a:lumMod val="85000"/>
                  </a:schemeClr>
                </a:solidFill>
                <a:miter lim="800000"/>
                <a:headEnd/>
                <a:tailEnd/>
              </a:ln>
              <a:effectLst>
                <a:outerShdw blurRad="50800" dist="12700" dir="2700000" algn="tl" rotWithShape="0">
                  <a:schemeClr val="tx1">
                    <a:lumMod val="50000"/>
                    <a:lumOff val="50000"/>
                    <a:alpha val="4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71" name="任意多边形 70"/>
              <p:cNvSpPr/>
              <p:nvPr/>
            </p:nvSpPr>
            <p:spPr bwMode="auto">
              <a:xfrm>
                <a:off x="4469467" y="1953228"/>
                <a:ext cx="1905001" cy="3833716"/>
              </a:xfrm>
              <a:custGeom>
                <a:avLst/>
                <a:gdLst>
                  <a:gd name="connsiteX0" fmla="*/ 0 w 1937443"/>
                  <a:gd name="connsiteY0" fmla="*/ 0 h 3899004"/>
                  <a:gd name="connsiteX1" fmla="*/ 186691 w 1937443"/>
                  <a:gd name="connsiteY1" fmla="*/ 9428 h 3899004"/>
                  <a:gd name="connsiteX2" fmla="*/ 1937443 w 1937443"/>
                  <a:gd name="connsiteY2" fmla="*/ 1949502 h 3899004"/>
                  <a:gd name="connsiteX3" fmla="*/ 186691 w 1937443"/>
                  <a:gd name="connsiteY3" fmla="*/ 3889577 h 3899004"/>
                  <a:gd name="connsiteX4" fmla="*/ 0 w 1937443"/>
                  <a:gd name="connsiteY4" fmla="*/ 3899004 h 389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443" h="3899004">
                    <a:moveTo>
                      <a:pt x="0" y="0"/>
                    </a:moveTo>
                    <a:lnTo>
                      <a:pt x="186691" y="9428"/>
                    </a:lnTo>
                    <a:cubicBezTo>
                      <a:pt x="1170062" y="109294"/>
                      <a:pt x="1937443" y="939783"/>
                      <a:pt x="1937443" y="1949502"/>
                    </a:cubicBezTo>
                    <a:cubicBezTo>
                      <a:pt x="1937443" y="2959222"/>
                      <a:pt x="1170062" y="3789710"/>
                      <a:pt x="186691" y="3889577"/>
                    </a:cubicBezTo>
                    <a:lnTo>
                      <a:pt x="0" y="3899004"/>
                    </a:lnTo>
                    <a:close/>
                  </a:path>
                </a:pathLst>
              </a:custGeom>
              <a:solidFill>
                <a:schemeClr val="accent1"/>
              </a:solidFill>
              <a:ln w="9525">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marL="88900" algn="ctr" eaLnBrk="0" fontAlgn="base" hangingPunct="0">
                  <a:lnSpc>
                    <a:spcPct val="140000"/>
                  </a:lnSpc>
                  <a:spcAft>
                    <a:spcPct val="0"/>
                  </a:spcAft>
                  <a:buClr>
                    <a:schemeClr val="bg1"/>
                  </a:buClr>
                  <a:buSzPct val="40000"/>
                </a:pPr>
                <a:endParaRPr lang="en-US" altLang="zh-CN" sz="1600" dirty="0" smtClean="0">
                  <a:solidFill>
                    <a:schemeClr val="bg1"/>
                  </a:solidFill>
                  <a:latin typeface="微软雅黑" pitchFamily="34" charset="-122"/>
                  <a:ea typeface="微软雅黑" pitchFamily="34" charset="-122"/>
                </a:endParaRPr>
              </a:p>
            </p:txBody>
          </p:sp>
          <p:grpSp>
            <p:nvGrpSpPr>
              <p:cNvPr id="72" name="组合 71"/>
              <p:cNvGrpSpPr/>
              <p:nvPr/>
            </p:nvGrpSpPr>
            <p:grpSpPr>
              <a:xfrm>
                <a:off x="4062621" y="3475675"/>
                <a:ext cx="788822" cy="788822"/>
                <a:chOff x="4062621" y="3475675"/>
                <a:chExt cx="788822" cy="788822"/>
              </a:xfrm>
            </p:grpSpPr>
            <p:sp>
              <p:nvSpPr>
                <p:cNvPr id="74" name="椭圆 73"/>
                <p:cNvSpPr/>
                <p:nvPr/>
              </p:nvSpPr>
              <p:spPr bwMode="auto">
                <a:xfrm>
                  <a:off x="4062621" y="3475675"/>
                  <a:ext cx="788822" cy="788822"/>
                </a:xfrm>
                <a:prstGeom prst="ellipse">
                  <a:avLst/>
                </a:prstGeom>
                <a:solidFill>
                  <a:schemeClr val="bg1">
                    <a:lumMod val="95000"/>
                  </a:schemeClr>
                </a:solidFill>
                <a:ln w="9525">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75" name="椭圆 74"/>
                <p:cNvSpPr/>
                <p:nvPr/>
              </p:nvSpPr>
              <p:spPr bwMode="auto">
                <a:xfrm>
                  <a:off x="4159574" y="3572628"/>
                  <a:ext cx="594916" cy="594916"/>
                </a:xfrm>
                <a:prstGeom prst="ellipse">
                  <a:avLst/>
                </a:prstGeom>
                <a:solidFill>
                  <a:srgbClr val="F2F2F2"/>
                </a:solidFill>
                <a:ln w="9525">
                  <a:solidFill>
                    <a:schemeClr val="bg1">
                      <a:lumMod val="85000"/>
                      <a:alpha val="46000"/>
                    </a:schemeClr>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76" name="椭圆 75"/>
                <p:cNvSpPr/>
                <p:nvPr/>
              </p:nvSpPr>
              <p:spPr bwMode="auto">
                <a:xfrm>
                  <a:off x="4226959" y="3640013"/>
                  <a:ext cx="460146" cy="460146"/>
                </a:xfrm>
                <a:prstGeom prst="ellipse">
                  <a:avLst/>
                </a:prstGeom>
                <a:solidFill>
                  <a:schemeClr val="bg1">
                    <a:lumMod val="95000"/>
                  </a:schemeClr>
                </a:solidFill>
                <a:ln w="12700">
                  <a:solidFill>
                    <a:schemeClr val="bg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77" name="任意多边形 76"/>
                <p:cNvSpPr/>
                <p:nvPr/>
              </p:nvSpPr>
              <p:spPr bwMode="auto">
                <a:xfrm rot="1224651">
                  <a:off x="4241211" y="3622515"/>
                  <a:ext cx="272175" cy="442888"/>
                </a:xfrm>
                <a:custGeom>
                  <a:avLst/>
                  <a:gdLst>
                    <a:gd name="connsiteX0" fmla="*/ 250486 w 307871"/>
                    <a:gd name="connsiteY0" fmla="*/ 0 h 500972"/>
                    <a:gd name="connsiteX1" fmla="*/ 300968 w 307871"/>
                    <a:gd name="connsiteY1" fmla="*/ 5089 h 500972"/>
                    <a:gd name="connsiteX2" fmla="*/ 307871 w 307871"/>
                    <a:gd name="connsiteY2" fmla="*/ 7232 h 500972"/>
                    <a:gd name="connsiteX3" fmla="*/ 267756 w 307871"/>
                    <a:gd name="connsiteY3" fmla="*/ 19685 h 500972"/>
                    <a:gd name="connsiteX4" fmla="*/ 114770 w 307871"/>
                    <a:gd name="connsiteY4" fmla="*/ 250486 h 500972"/>
                    <a:gd name="connsiteX5" fmla="*/ 267756 w 307871"/>
                    <a:gd name="connsiteY5" fmla="*/ 481288 h 500972"/>
                    <a:gd name="connsiteX6" fmla="*/ 307871 w 307871"/>
                    <a:gd name="connsiteY6" fmla="*/ 493740 h 500972"/>
                    <a:gd name="connsiteX7" fmla="*/ 300968 w 307871"/>
                    <a:gd name="connsiteY7" fmla="*/ 495883 h 500972"/>
                    <a:gd name="connsiteX8" fmla="*/ 250486 w 307871"/>
                    <a:gd name="connsiteY8" fmla="*/ 500972 h 500972"/>
                    <a:gd name="connsiteX9" fmla="*/ 0 w 307871"/>
                    <a:gd name="connsiteY9" fmla="*/ 250486 h 500972"/>
                    <a:gd name="connsiteX10" fmla="*/ 250486 w 307871"/>
                    <a:gd name="connsiteY10" fmla="*/ 0 h 50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871" h="500972">
                      <a:moveTo>
                        <a:pt x="250486" y="0"/>
                      </a:moveTo>
                      <a:cubicBezTo>
                        <a:pt x="267779" y="0"/>
                        <a:pt x="284662" y="1752"/>
                        <a:pt x="300968" y="5089"/>
                      </a:cubicBezTo>
                      <a:lnTo>
                        <a:pt x="307871" y="7232"/>
                      </a:lnTo>
                      <a:lnTo>
                        <a:pt x="267756" y="19685"/>
                      </a:lnTo>
                      <a:cubicBezTo>
                        <a:pt x="177852" y="57710"/>
                        <a:pt x="114770" y="146731"/>
                        <a:pt x="114770" y="250486"/>
                      </a:cubicBezTo>
                      <a:cubicBezTo>
                        <a:pt x="114770" y="354241"/>
                        <a:pt x="177852" y="443262"/>
                        <a:pt x="267756" y="481288"/>
                      </a:cubicBezTo>
                      <a:lnTo>
                        <a:pt x="307871" y="493740"/>
                      </a:lnTo>
                      <a:lnTo>
                        <a:pt x="300968" y="495883"/>
                      </a:lnTo>
                      <a:cubicBezTo>
                        <a:pt x="284662" y="499220"/>
                        <a:pt x="267779" y="500972"/>
                        <a:pt x="250486" y="500972"/>
                      </a:cubicBezTo>
                      <a:cubicBezTo>
                        <a:pt x="112146" y="500972"/>
                        <a:pt x="0" y="388826"/>
                        <a:pt x="0" y="250486"/>
                      </a:cubicBezTo>
                      <a:cubicBezTo>
                        <a:pt x="0" y="112146"/>
                        <a:pt x="112146" y="0"/>
                        <a:pt x="250486" y="0"/>
                      </a:cubicBezTo>
                      <a:close/>
                    </a:path>
                  </a:pathLst>
                </a:custGeom>
                <a:solidFill>
                  <a:schemeClr val="tx1">
                    <a:alpha val="6000"/>
                  </a:schemeClr>
                </a:solidFill>
                <a:ln w="12700">
                  <a:no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grpSp>
          <p:sp>
            <p:nvSpPr>
              <p:cNvPr id="73" name="矩形 72"/>
              <p:cNvSpPr/>
              <p:nvPr/>
            </p:nvSpPr>
            <p:spPr>
              <a:xfrm>
                <a:off x="3199613" y="3157513"/>
                <a:ext cx="1275246" cy="276999"/>
              </a:xfrm>
              <a:prstGeom prst="rect">
                <a:avLst/>
              </a:prstGeom>
            </p:spPr>
            <p:txBody>
              <a:bodyPr wrap="square" lIns="0" tIns="0" rIns="0" bIns="0" anchor="ctr" anchorCtr="0">
                <a:noAutofit/>
              </a:bodyPr>
              <a:lstStyle/>
              <a:p>
                <a:pPr algn="ctr"/>
                <a:endParaRPr lang="zh-CN" altLang="en-US" sz="1200" dirty="0">
                  <a:solidFill>
                    <a:schemeClr val="accent1"/>
                  </a:solidFill>
                  <a:latin typeface="微软雅黑" pitchFamily="34" charset="-122"/>
                  <a:ea typeface="微软雅黑" pitchFamily="34" charset="-122"/>
                  <a:cs typeface="Arial" panose="020B0604020202020204" pitchFamily="34" charset="0"/>
                </a:endParaRPr>
              </a:p>
            </p:txBody>
          </p:sp>
        </p:grpSp>
        <p:sp>
          <p:nvSpPr>
            <p:cNvPr id="66" name="TextBox 65"/>
            <p:cNvSpPr txBox="1"/>
            <p:nvPr/>
          </p:nvSpPr>
          <p:spPr>
            <a:xfrm>
              <a:off x="326501" y="3333994"/>
              <a:ext cx="977496" cy="1396917"/>
            </a:xfrm>
            <a:prstGeom prst="rect">
              <a:avLst/>
            </a:prstGeom>
            <a:noFill/>
          </p:spPr>
          <p:txBody>
            <a:bodyPr wrap="square" rtlCol="0">
              <a:spAutoFit/>
            </a:bodyPr>
            <a:lstStyle/>
            <a:p>
              <a:r>
                <a:rPr lang="zh-CN" altLang="en-US" sz="1400" dirty="0">
                  <a:latin typeface="微软雅黑" pitchFamily="34" charset="-122"/>
                  <a:ea typeface="微软雅黑" pitchFamily="34" charset="-122"/>
                </a:rPr>
                <a:t>初级的</a:t>
              </a:r>
              <a:r>
                <a:rPr lang="en-US" altLang="zh-CN" sz="1400" dirty="0">
                  <a:latin typeface="微软雅黑" pitchFamily="34" charset="-122"/>
                  <a:ea typeface="微软雅黑" pitchFamily="34" charset="-122"/>
                </a:rPr>
                <a:t>EXCEL</a:t>
              </a:r>
              <a:r>
                <a:rPr lang="zh-CN" altLang="en-US" sz="1400" dirty="0">
                  <a:latin typeface="微软雅黑" pitchFamily="34" charset="-122"/>
                  <a:ea typeface="微软雅黑" pitchFamily="34" charset="-122"/>
                </a:rPr>
                <a:t>或</a:t>
              </a:r>
              <a:r>
                <a:rPr lang="en-US" altLang="zh-CN" sz="1400" dirty="0">
                  <a:latin typeface="微软雅黑" pitchFamily="34" charset="-122"/>
                  <a:ea typeface="微软雅黑" pitchFamily="34" charset="-122"/>
                </a:rPr>
                <a:t>SPSS</a:t>
              </a:r>
              <a:r>
                <a:rPr lang="zh-CN" altLang="en-US" sz="1400" dirty="0">
                  <a:latin typeface="微软雅黑" pitchFamily="34" charset="-122"/>
                  <a:ea typeface="微软雅黑" pitchFamily="34" charset="-122"/>
                </a:rPr>
                <a:t>软件</a:t>
              </a:r>
              <a:r>
                <a:rPr lang="en-US" altLang="zh-CN" sz="1400" dirty="0" err="1">
                  <a:latin typeface="微软雅黑" pitchFamily="34" charset="-122"/>
                  <a:ea typeface="微软雅黑" pitchFamily="34" charset="-122"/>
                </a:rPr>
                <a:t>ACESS</a:t>
              </a:r>
              <a:r>
                <a:rPr lang="zh-CN" altLang="en-US"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SurveyCraft</a:t>
              </a:r>
              <a:r>
                <a:rPr lang="zh-CN" altLang="en-US" sz="1400" dirty="0">
                  <a:latin typeface="微软雅黑" pitchFamily="34" charset="-122"/>
                  <a:ea typeface="微软雅黑" pitchFamily="34" charset="-122"/>
                </a:rPr>
                <a:t>等软件</a:t>
              </a:r>
            </a:p>
          </p:txBody>
        </p:sp>
        <p:sp>
          <p:nvSpPr>
            <p:cNvPr id="67" name="TextBox 66"/>
            <p:cNvSpPr txBox="1"/>
            <p:nvPr/>
          </p:nvSpPr>
          <p:spPr>
            <a:xfrm>
              <a:off x="1430554" y="3260803"/>
              <a:ext cx="844276" cy="1831513"/>
            </a:xfrm>
            <a:prstGeom prst="rect">
              <a:avLst/>
            </a:prstGeom>
            <a:noFill/>
          </p:spPr>
          <p:txBody>
            <a:bodyPr wrap="square" rtlCol="0">
              <a:spAutoFit/>
            </a:bodyPr>
            <a:lstStyle/>
            <a:p>
              <a:r>
                <a:rPr lang="zh-CN" altLang="en-US" sz="1400" dirty="0">
                  <a:latin typeface="微软雅黑" pitchFamily="34" charset="-122"/>
                  <a:ea typeface="微软雅黑" pitchFamily="34" charset="-122"/>
                </a:rPr>
                <a:t>云</a:t>
              </a:r>
              <a:r>
                <a:rPr lang="zh-CN" altLang="en-US" sz="1400" dirty="0" smtClean="0">
                  <a:latin typeface="微软雅黑" pitchFamily="34" charset="-122"/>
                  <a:ea typeface="微软雅黑" pitchFamily="34" charset="-122"/>
                </a:rPr>
                <a:t>计算，</a:t>
              </a:r>
              <a:r>
                <a:rPr lang="en-US" altLang="zh-CN" sz="1400" dirty="0" err="1" smtClean="0">
                  <a:latin typeface="微软雅黑" pitchFamily="34" charset="-122"/>
                  <a:ea typeface="微软雅黑" pitchFamily="34" charset="-122"/>
                </a:rPr>
                <a:t>Matlab</a:t>
              </a:r>
              <a:r>
                <a:rPr lang="zh-CN" altLang="en-US" sz="1400" dirty="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Mathematica</a:t>
              </a:r>
              <a:r>
                <a:rPr lang="zh-CN" altLang="en-US" sz="1400" dirty="0" smtClean="0">
                  <a:latin typeface="微软雅黑" pitchFamily="34" charset="-122"/>
                  <a:ea typeface="微软雅黑" pitchFamily="34" charset="-122"/>
                </a:rPr>
                <a:t>等</a:t>
              </a:r>
              <a:r>
                <a:rPr lang="zh-CN" altLang="en-US" sz="1400" dirty="0">
                  <a:latin typeface="微软雅黑" pitchFamily="34" charset="-122"/>
                  <a:ea typeface="微软雅黑" pitchFamily="34" charset="-122"/>
                </a:rPr>
                <a:t>软件进行处理并进行数据可视化</a:t>
              </a:r>
            </a:p>
          </p:txBody>
        </p:sp>
      </p:grpSp>
      <p:grpSp>
        <p:nvGrpSpPr>
          <p:cNvPr id="78" name="组合 77"/>
          <p:cNvGrpSpPr/>
          <p:nvPr/>
        </p:nvGrpSpPr>
        <p:grpSpPr>
          <a:xfrm>
            <a:off x="4589482" y="3050411"/>
            <a:ext cx="2400880" cy="2500712"/>
            <a:chOff x="179512" y="2852936"/>
            <a:chExt cx="2214766" cy="2373153"/>
          </a:xfrm>
        </p:grpSpPr>
        <p:grpSp>
          <p:nvGrpSpPr>
            <p:cNvPr id="79" name="组合 78"/>
            <p:cNvGrpSpPr/>
            <p:nvPr/>
          </p:nvGrpSpPr>
          <p:grpSpPr>
            <a:xfrm>
              <a:off x="179512" y="2852936"/>
              <a:ext cx="2214766" cy="2373153"/>
              <a:chOff x="2506889" y="1919943"/>
              <a:chExt cx="3900286" cy="3900286"/>
            </a:xfrm>
          </p:grpSpPr>
          <p:sp>
            <p:nvSpPr>
              <p:cNvPr id="84" name="椭圆 83"/>
              <p:cNvSpPr/>
              <p:nvPr/>
            </p:nvSpPr>
            <p:spPr bwMode="auto">
              <a:xfrm>
                <a:off x="2506889" y="1919943"/>
                <a:ext cx="3900286" cy="3900286"/>
              </a:xfrm>
              <a:prstGeom prst="ellipse">
                <a:avLst/>
              </a:prstGeom>
              <a:solidFill>
                <a:schemeClr val="bg1"/>
              </a:solidFill>
              <a:ln w="0">
                <a:solidFill>
                  <a:schemeClr val="bg1">
                    <a:lumMod val="85000"/>
                  </a:schemeClr>
                </a:solidFill>
                <a:miter lim="800000"/>
                <a:headEnd/>
                <a:tailEnd/>
              </a:ln>
              <a:effectLst>
                <a:outerShdw blurRad="50800" dist="12700" dir="2700000" algn="tl" rotWithShape="0">
                  <a:schemeClr val="tx1">
                    <a:lumMod val="50000"/>
                    <a:lumOff val="50000"/>
                    <a:alpha val="4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85" name="任意多边形 84"/>
              <p:cNvSpPr/>
              <p:nvPr/>
            </p:nvSpPr>
            <p:spPr bwMode="auto">
              <a:xfrm>
                <a:off x="4469467" y="1953228"/>
                <a:ext cx="1905001" cy="3833716"/>
              </a:xfrm>
              <a:custGeom>
                <a:avLst/>
                <a:gdLst>
                  <a:gd name="connsiteX0" fmla="*/ 0 w 1937443"/>
                  <a:gd name="connsiteY0" fmla="*/ 0 h 3899004"/>
                  <a:gd name="connsiteX1" fmla="*/ 186691 w 1937443"/>
                  <a:gd name="connsiteY1" fmla="*/ 9428 h 3899004"/>
                  <a:gd name="connsiteX2" fmla="*/ 1937443 w 1937443"/>
                  <a:gd name="connsiteY2" fmla="*/ 1949502 h 3899004"/>
                  <a:gd name="connsiteX3" fmla="*/ 186691 w 1937443"/>
                  <a:gd name="connsiteY3" fmla="*/ 3889577 h 3899004"/>
                  <a:gd name="connsiteX4" fmla="*/ 0 w 1937443"/>
                  <a:gd name="connsiteY4" fmla="*/ 3899004 h 389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443" h="3899004">
                    <a:moveTo>
                      <a:pt x="0" y="0"/>
                    </a:moveTo>
                    <a:lnTo>
                      <a:pt x="186691" y="9428"/>
                    </a:lnTo>
                    <a:cubicBezTo>
                      <a:pt x="1170062" y="109294"/>
                      <a:pt x="1937443" y="939783"/>
                      <a:pt x="1937443" y="1949502"/>
                    </a:cubicBezTo>
                    <a:cubicBezTo>
                      <a:pt x="1937443" y="2959222"/>
                      <a:pt x="1170062" y="3789710"/>
                      <a:pt x="186691" y="3889577"/>
                    </a:cubicBezTo>
                    <a:lnTo>
                      <a:pt x="0" y="3899004"/>
                    </a:lnTo>
                    <a:close/>
                  </a:path>
                </a:pathLst>
              </a:custGeom>
              <a:solidFill>
                <a:schemeClr val="accent1"/>
              </a:solidFill>
              <a:ln w="9525">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marL="88900" algn="ctr" eaLnBrk="0" fontAlgn="base" hangingPunct="0">
                  <a:lnSpc>
                    <a:spcPct val="140000"/>
                  </a:lnSpc>
                  <a:spcAft>
                    <a:spcPct val="0"/>
                  </a:spcAft>
                  <a:buClr>
                    <a:schemeClr val="bg1"/>
                  </a:buClr>
                  <a:buSzPct val="40000"/>
                </a:pPr>
                <a:endParaRPr lang="en-US" altLang="zh-CN" sz="1600" dirty="0" smtClean="0">
                  <a:solidFill>
                    <a:schemeClr val="bg1"/>
                  </a:solidFill>
                  <a:latin typeface="微软雅黑" pitchFamily="34" charset="-122"/>
                  <a:ea typeface="微软雅黑" pitchFamily="34" charset="-122"/>
                </a:endParaRPr>
              </a:p>
            </p:txBody>
          </p:sp>
          <p:grpSp>
            <p:nvGrpSpPr>
              <p:cNvPr id="86" name="组合 85"/>
              <p:cNvGrpSpPr/>
              <p:nvPr/>
            </p:nvGrpSpPr>
            <p:grpSpPr>
              <a:xfrm>
                <a:off x="4062621" y="3475675"/>
                <a:ext cx="788822" cy="788822"/>
                <a:chOff x="4062621" y="3475675"/>
                <a:chExt cx="788822" cy="788822"/>
              </a:xfrm>
            </p:grpSpPr>
            <p:sp>
              <p:nvSpPr>
                <p:cNvPr id="88" name="椭圆 87"/>
                <p:cNvSpPr/>
                <p:nvPr/>
              </p:nvSpPr>
              <p:spPr bwMode="auto">
                <a:xfrm>
                  <a:off x="4062621" y="3475675"/>
                  <a:ext cx="788822" cy="788822"/>
                </a:xfrm>
                <a:prstGeom prst="ellipse">
                  <a:avLst/>
                </a:prstGeom>
                <a:solidFill>
                  <a:schemeClr val="bg1">
                    <a:lumMod val="95000"/>
                  </a:schemeClr>
                </a:solidFill>
                <a:ln w="9525">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89" name="椭圆 88"/>
                <p:cNvSpPr/>
                <p:nvPr/>
              </p:nvSpPr>
              <p:spPr bwMode="auto">
                <a:xfrm>
                  <a:off x="4159574" y="3572628"/>
                  <a:ext cx="594916" cy="594916"/>
                </a:xfrm>
                <a:prstGeom prst="ellipse">
                  <a:avLst/>
                </a:prstGeom>
                <a:solidFill>
                  <a:srgbClr val="F2F2F2"/>
                </a:solidFill>
                <a:ln w="9525">
                  <a:solidFill>
                    <a:schemeClr val="bg1">
                      <a:lumMod val="85000"/>
                      <a:alpha val="46000"/>
                    </a:schemeClr>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90" name="椭圆 89"/>
                <p:cNvSpPr/>
                <p:nvPr/>
              </p:nvSpPr>
              <p:spPr bwMode="auto">
                <a:xfrm>
                  <a:off x="4226959" y="3640013"/>
                  <a:ext cx="460146" cy="460146"/>
                </a:xfrm>
                <a:prstGeom prst="ellipse">
                  <a:avLst/>
                </a:prstGeom>
                <a:solidFill>
                  <a:schemeClr val="bg1">
                    <a:lumMod val="95000"/>
                  </a:schemeClr>
                </a:solidFill>
                <a:ln w="12700">
                  <a:solidFill>
                    <a:schemeClr val="bg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91" name="任意多边形 90"/>
                <p:cNvSpPr/>
                <p:nvPr/>
              </p:nvSpPr>
              <p:spPr bwMode="auto">
                <a:xfrm rot="1224651">
                  <a:off x="4241211" y="3622515"/>
                  <a:ext cx="272175" cy="442888"/>
                </a:xfrm>
                <a:custGeom>
                  <a:avLst/>
                  <a:gdLst>
                    <a:gd name="connsiteX0" fmla="*/ 250486 w 307871"/>
                    <a:gd name="connsiteY0" fmla="*/ 0 h 500972"/>
                    <a:gd name="connsiteX1" fmla="*/ 300968 w 307871"/>
                    <a:gd name="connsiteY1" fmla="*/ 5089 h 500972"/>
                    <a:gd name="connsiteX2" fmla="*/ 307871 w 307871"/>
                    <a:gd name="connsiteY2" fmla="*/ 7232 h 500972"/>
                    <a:gd name="connsiteX3" fmla="*/ 267756 w 307871"/>
                    <a:gd name="connsiteY3" fmla="*/ 19685 h 500972"/>
                    <a:gd name="connsiteX4" fmla="*/ 114770 w 307871"/>
                    <a:gd name="connsiteY4" fmla="*/ 250486 h 500972"/>
                    <a:gd name="connsiteX5" fmla="*/ 267756 w 307871"/>
                    <a:gd name="connsiteY5" fmla="*/ 481288 h 500972"/>
                    <a:gd name="connsiteX6" fmla="*/ 307871 w 307871"/>
                    <a:gd name="connsiteY6" fmla="*/ 493740 h 500972"/>
                    <a:gd name="connsiteX7" fmla="*/ 300968 w 307871"/>
                    <a:gd name="connsiteY7" fmla="*/ 495883 h 500972"/>
                    <a:gd name="connsiteX8" fmla="*/ 250486 w 307871"/>
                    <a:gd name="connsiteY8" fmla="*/ 500972 h 500972"/>
                    <a:gd name="connsiteX9" fmla="*/ 0 w 307871"/>
                    <a:gd name="connsiteY9" fmla="*/ 250486 h 500972"/>
                    <a:gd name="connsiteX10" fmla="*/ 250486 w 307871"/>
                    <a:gd name="connsiteY10" fmla="*/ 0 h 50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871" h="500972">
                      <a:moveTo>
                        <a:pt x="250486" y="0"/>
                      </a:moveTo>
                      <a:cubicBezTo>
                        <a:pt x="267779" y="0"/>
                        <a:pt x="284662" y="1752"/>
                        <a:pt x="300968" y="5089"/>
                      </a:cubicBezTo>
                      <a:lnTo>
                        <a:pt x="307871" y="7232"/>
                      </a:lnTo>
                      <a:lnTo>
                        <a:pt x="267756" y="19685"/>
                      </a:lnTo>
                      <a:cubicBezTo>
                        <a:pt x="177852" y="57710"/>
                        <a:pt x="114770" y="146731"/>
                        <a:pt x="114770" y="250486"/>
                      </a:cubicBezTo>
                      <a:cubicBezTo>
                        <a:pt x="114770" y="354241"/>
                        <a:pt x="177852" y="443262"/>
                        <a:pt x="267756" y="481288"/>
                      </a:cubicBezTo>
                      <a:lnTo>
                        <a:pt x="307871" y="493740"/>
                      </a:lnTo>
                      <a:lnTo>
                        <a:pt x="300968" y="495883"/>
                      </a:lnTo>
                      <a:cubicBezTo>
                        <a:pt x="284662" y="499220"/>
                        <a:pt x="267779" y="500972"/>
                        <a:pt x="250486" y="500972"/>
                      </a:cubicBezTo>
                      <a:cubicBezTo>
                        <a:pt x="112146" y="500972"/>
                        <a:pt x="0" y="388826"/>
                        <a:pt x="0" y="250486"/>
                      </a:cubicBezTo>
                      <a:cubicBezTo>
                        <a:pt x="0" y="112146"/>
                        <a:pt x="112146" y="0"/>
                        <a:pt x="250486" y="0"/>
                      </a:cubicBezTo>
                      <a:close/>
                    </a:path>
                  </a:pathLst>
                </a:custGeom>
                <a:solidFill>
                  <a:schemeClr val="tx1">
                    <a:alpha val="6000"/>
                  </a:schemeClr>
                </a:solidFill>
                <a:ln w="12700">
                  <a:no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grpSp>
          <p:sp>
            <p:nvSpPr>
              <p:cNvPr id="87" name="矩形 86"/>
              <p:cNvSpPr/>
              <p:nvPr/>
            </p:nvSpPr>
            <p:spPr>
              <a:xfrm>
                <a:off x="3199613" y="3157513"/>
                <a:ext cx="1275246" cy="276999"/>
              </a:xfrm>
              <a:prstGeom prst="rect">
                <a:avLst/>
              </a:prstGeom>
            </p:spPr>
            <p:txBody>
              <a:bodyPr wrap="square" lIns="0" tIns="0" rIns="0" bIns="0" anchor="ctr" anchorCtr="0">
                <a:noAutofit/>
              </a:bodyPr>
              <a:lstStyle/>
              <a:p>
                <a:pPr algn="ctr"/>
                <a:endParaRPr lang="zh-CN" altLang="en-US" sz="1200" dirty="0">
                  <a:solidFill>
                    <a:schemeClr val="accent1"/>
                  </a:solidFill>
                  <a:latin typeface="微软雅黑" pitchFamily="34" charset="-122"/>
                  <a:ea typeface="微软雅黑" pitchFamily="34" charset="-122"/>
                  <a:cs typeface="Arial" panose="020B0604020202020204" pitchFamily="34" charset="0"/>
                </a:endParaRPr>
              </a:p>
            </p:txBody>
          </p:sp>
        </p:grpSp>
        <p:sp>
          <p:nvSpPr>
            <p:cNvPr id="80" name="TextBox 79"/>
            <p:cNvSpPr txBox="1"/>
            <p:nvPr/>
          </p:nvSpPr>
          <p:spPr>
            <a:xfrm>
              <a:off x="389288" y="3643723"/>
              <a:ext cx="696700" cy="905439"/>
            </a:xfrm>
            <a:prstGeom prst="rect">
              <a:avLst/>
            </a:prstGeom>
            <a:noFill/>
          </p:spPr>
          <p:txBody>
            <a:bodyPr wrap="square" rtlCol="0">
              <a:spAutoFit/>
            </a:bodyPr>
            <a:lstStyle/>
            <a:p>
              <a:r>
                <a:rPr lang="zh-CN" altLang="en-US" sz="1400" dirty="0">
                  <a:latin typeface="微软雅黑" pitchFamily="34" charset="-122"/>
                  <a:ea typeface="微软雅黑" pitchFamily="34" charset="-122"/>
                </a:rPr>
                <a:t>传统评估</a:t>
              </a:r>
              <a:r>
                <a:rPr lang="zh-CN" altLang="en-US" sz="1400" dirty="0" smtClean="0">
                  <a:latin typeface="微软雅黑" pitchFamily="34" charset="-122"/>
                  <a:ea typeface="微软雅黑" pitchFamily="34" charset="-122"/>
                </a:rPr>
                <a:t>获得，具有</a:t>
              </a:r>
              <a:r>
                <a:rPr lang="zh-CN" altLang="en-US" sz="1400" dirty="0">
                  <a:latin typeface="微软雅黑" pitchFamily="34" charset="-122"/>
                  <a:ea typeface="微软雅黑" pitchFamily="34" charset="-122"/>
                </a:rPr>
                <a:t>刻意</a:t>
              </a:r>
              <a:r>
                <a:rPr lang="zh-CN" altLang="en-US" sz="1400" dirty="0" smtClean="0">
                  <a:latin typeface="微软雅黑" pitchFamily="34" charset="-122"/>
                  <a:ea typeface="微软雅黑" pitchFamily="34" charset="-122"/>
                </a:rPr>
                <a:t>性</a:t>
              </a:r>
              <a:endParaRPr lang="zh-CN" altLang="en-US" sz="1400" dirty="0">
                <a:latin typeface="微软雅黑" pitchFamily="34" charset="-122"/>
                <a:ea typeface="微软雅黑" pitchFamily="34" charset="-122"/>
              </a:endParaRPr>
            </a:p>
          </p:txBody>
        </p:sp>
        <p:sp>
          <p:nvSpPr>
            <p:cNvPr id="81" name="TextBox 80"/>
            <p:cNvSpPr txBox="1"/>
            <p:nvPr/>
          </p:nvSpPr>
          <p:spPr>
            <a:xfrm>
              <a:off x="1349589" y="3301536"/>
              <a:ext cx="945588" cy="1518801"/>
            </a:xfrm>
            <a:prstGeom prst="rect">
              <a:avLst/>
            </a:prstGeom>
            <a:noFill/>
          </p:spPr>
          <p:txBody>
            <a:bodyPr wrap="square" rtlCol="0">
              <a:spAutoFit/>
            </a:bodyPr>
            <a:lstStyle/>
            <a:p>
              <a:r>
                <a:rPr lang="zh-CN" altLang="en-US" sz="1400" dirty="0">
                  <a:latin typeface="微软雅黑" pitchFamily="34" charset="-122"/>
                  <a:ea typeface="微软雅黑" pitchFamily="34" charset="-122"/>
                </a:rPr>
                <a:t>过程性的，在数据产生对象不知情的情况下被观察、</a:t>
              </a:r>
              <a:r>
                <a:rPr lang="zh-CN" altLang="en-US" sz="1400" dirty="0" smtClean="0">
                  <a:latin typeface="微软雅黑" pitchFamily="34" charset="-122"/>
                  <a:ea typeface="微软雅黑" pitchFamily="34" charset="-122"/>
                </a:rPr>
                <a:t>收集，</a:t>
              </a:r>
              <a:r>
                <a:rPr lang="zh-CN" altLang="en-US" sz="1400" dirty="0">
                  <a:latin typeface="微软雅黑" pitchFamily="34" charset="-122"/>
                  <a:ea typeface="微软雅黑" pitchFamily="34" charset="-122"/>
                </a:rPr>
                <a:t>自然真实</a:t>
              </a:r>
            </a:p>
          </p:txBody>
        </p:sp>
      </p:grpSp>
      <p:grpSp>
        <p:nvGrpSpPr>
          <p:cNvPr id="92" name="组合 91"/>
          <p:cNvGrpSpPr/>
          <p:nvPr/>
        </p:nvGrpSpPr>
        <p:grpSpPr>
          <a:xfrm>
            <a:off x="6965746" y="3047300"/>
            <a:ext cx="2214766" cy="2373153"/>
            <a:chOff x="179512" y="2852936"/>
            <a:chExt cx="2214766" cy="2373153"/>
          </a:xfrm>
        </p:grpSpPr>
        <p:grpSp>
          <p:nvGrpSpPr>
            <p:cNvPr id="93" name="组合 92"/>
            <p:cNvGrpSpPr/>
            <p:nvPr/>
          </p:nvGrpSpPr>
          <p:grpSpPr>
            <a:xfrm>
              <a:off x="179512" y="2852936"/>
              <a:ext cx="2214766" cy="2373153"/>
              <a:chOff x="2506889" y="1919943"/>
              <a:chExt cx="3900286" cy="3900286"/>
            </a:xfrm>
          </p:grpSpPr>
          <p:sp>
            <p:nvSpPr>
              <p:cNvPr id="98" name="椭圆 97"/>
              <p:cNvSpPr/>
              <p:nvPr/>
            </p:nvSpPr>
            <p:spPr bwMode="auto">
              <a:xfrm>
                <a:off x="2506889" y="1919943"/>
                <a:ext cx="3900286" cy="3900286"/>
              </a:xfrm>
              <a:prstGeom prst="ellipse">
                <a:avLst/>
              </a:prstGeom>
              <a:solidFill>
                <a:schemeClr val="bg1"/>
              </a:solidFill>
              <a:ln w="0">
                <a:solidFill>
                  <a:schemeClr val="bg1">
                    <a:lumMod val="85000"/>
                  </a:schemeClr>
                </a:solidFill>
                <a:miter lim="800000"/>
                <a:headEnd/>
                <a:tailEnd/>
              </a:ln>
              <a:effectLst>
                <a:outerShdw blurRad="50800" dist="12700" dir="2700000" algn="tl" rotWithShape="0">
                  <a:schemeClr val="tx1">
                    <a:lumMod val="50000"/>
                    <a:lumOff val="50000"/>
                    <a:alpha val="4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99" name="任意多边形 98"/>
              <p:cNvSpPr/>
              <p:nvPr/>
            </p:nvSpPr>
            <p:spPr bwMode="auto">
              <a:xfrm>
                <a:off x="4469467" y="1953228"/>
                <a:ext cx="1905001" cy="3833716"/>
              </a:xfrm>
              <a:custGeom>
                <a:avLst/>
                <a:gdLst>
                  <a:gd name="connsiteX0" fmla="*/ 0 w 1937443"/>
                  <a:gd name="connsiteY0" fmla="*/ 0 h 3899004"/>
                  <a:gd name="connsiteX1" fmla="*/ 186691 w 1937443"/>
                  <a:gd name="connsiteY1" fmla="*/ 9428 h 3899004"/>
                  <a:gd name="connsiteX2" fmla="*/ 1937443 w 1937443"/>
                  <a:gd name="connsiteY2" fmla="*/ 1949502 h 3899004"/>
                  <a:gd name="connsiteX3" fmla="*/ 186691 w 1937443"/>
                  <a:gd name="connsiteY3" fmla="*/ 3889577 h 3899004"/>
                  <a:gd name="connsiteX4" fmla="*/ 0 w 1937443"/>
                  <a:gd name="connsiteY4" fmla="*/ 3899004 h 389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443" h="3899004">
                    <a:moveTo>
                      <a:pt x="0" y="0"/>
                    </a:moveTo>
                    <a:lnTo>
                      <a:pt x="186691" y="9428"/>
                    </a:lnTo>
                    <a:cubicBezTo>
                      <a:pt x="1170062" y="109294"/>
                      <a:pt x="1937443" y="939783"/>
                      <a:pt x="1937443" y="1949502"/>
                    </a:cubicBezTo>
                    <a:cubicBezTo>
                      <a:pt x="1937443" y="2959222"/>
                      <a:pt x="1170062" y="3789710"/>
                      <a:pt x="186691" y="3889577"/>
                    </a:cubicBezTo>
                    <a:lnTo>
                      <a:pt x="0" y="3899004"/>
                    </a:lnTo>
                    <a:close/>
                  </a:path>
                </a:pathLst>
              </a:custGeom>
              <a:solidFill>
                <a:schemeClr val="accent1"/>
              </a:solidFill>
              <a:ln w="9525">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marL="88900" algn="ctr" eaLnBrk="0" fontAlgn="base" hangingPunct="0">
                  <a:lnSpc>
                    <a:spcPct val="140000"/>
                  </a:lnSpc>
                  <a:spcAft>
                    <a:spcPct val="0"/>
                  </a:spcAft>
                  <a:buClr>
                    <a:schemeClr val="bg1"/>
                  </a:buClr>
                  <a:buSzPct val="40000"/>
                </a:pPr>
                <a:endParaRPr lang="en-US" altLang="zh-CN" sz="1600" dirty="0" smtClean="0">
                  <a:solidFill>
                    <a:schemeClr val="bg1"/>
                  </a:solidFill>
                  <a:latin typeface="微软雅黑" pitchFamily="34" charset="-122"/>
                  <a:ea typeface="微软雅黑" pitchFamily="34" charset="-122"/>
                </a:endParaRPr>
              </a:p>
            </p:txBody>
          </p:sp>
          <p:grpSp>
            <p:nvGrpSpPr>
              <p:cNvPr id="100" name="组合 99"/>
              <p:cNvGrpSpPr/>
              <p:nvPr/>
            </p:nvGrpSpPr>
            <p:grpSpPr>
              <a:xfrm>
                <a:off x="4062621" y="3475675"/>
                <a:ext cx="788822" cy="788822"/>
                <a:chOff x="4062621" y="3475675"/>
                <a:chExt cx="788822" cy="788822"/>
              </a:xfrm>
            </p:grpSpPr>
            <p:sp>
              <p:nvSpPr>
                <p:cNvPr id="102" name="椭圆 101"/>
                <p:cNvSpPr/>
                <p:nvPr/>
              </p:nvSpPr>
              <p:spPr bwMode="auto">
                <a:xfrm>
                  <a:off x="4062621" y="3475675"/>
                  <a:ext cx="788822" cy="788822"/>
                </a:xfrm>
                <a:prstGeom prst="ellipse">
                  <a:avLst/>
                </a:prstGeom>
                <a:solidFill>
                  <a:schemeClr val="bg1">
                    <a:lumMod val="95000"/>
                  </a:schemeClr>
                </a:solidFill>
                <a:ln w="9525">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03" name="椭圆 102"/>
                <p:cNvSpPr/>
                <p:nvPr/>
              </p:nvSpPr>
              <p:spPr bwMode="auto">
                <a:xfrm>
                  <a:off x="4159574" y="3572628"/>
                  <a:ext cx="594916" cy="594916"/>
                </a:xfrm>
                <a:prstGeom prst="ellipse">
                  <a:avLst/>
                </a:prstGeom>
                <a:solidFill>
                  <a:srgbClr val="F2F2F2"/>
                </a:solidFill>
                <a:ln w="9525">
                  <a:solidFill>
                    <a:schemeClr val="bg1">
                      <a:lumMod val="85000"/>
                      <a:alpha val="46000"/>
                    </a:schemeClr>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04" name="椭圆 103"/>
                <p:cNvSpPr/>
                <p:nvPr/>
              </p:nvSpPr>
              <p:spPr bwMode="auto">
                <a:xfrm>
                  <a:off x="4226959" y="3640013"/>
                  <a:ext cx="460146" cy="460146"/>
                </a:xfrm>
                <a:prstGeom prst="ellipse">
                  <a:avLst/>
                </a:prstGeom>
                <a:solidFill>
                  <a:schemeClr val="bg1">
                    <a:lumMod val="95000"/>
                  </a:schemeClr>
                </a:solidFill>
                <a:ln w="12700">
                  <a:solidFill>
                    <a:schemeClr val="bg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05" name="任意多边形 104"/>
                <p:cNvSpPr/>
                <p:nvPr/>
              </p:nvSpPr>
              <p:spPr bwMode="auto">
                <a:xfrm rot="1224651">
                  <a:off x="4241211" y="3622515"/>
                  <a:ext cx="272175" cy="442888"/>
                </a:xfrm>
                <a:custGeom>
                  <a:avLst/>
                  <a:gdLst>
                    <a:gd name="connsiteX0" fmla="*/ 250486 w 307871"/>
                    <a:gd name="connsiteY0" fmla="*/ 0 h 500972"/>
                    <a:gd name="connsiteX1" fmla="*/ 300968 w 307871"/>
                    <a:gd name="connsiteY1" fmla="*/ 5089 h 500972"/>
                    <a:gd name="connsiteX2" fmla="*/ 307871 w 307871"/>
                    <a:gd name="connsiteY2" fmla="*/ 7232 h 500972"/>
                    <a:gd name="connsiteX3" fmla="*/ 267756 w 307871"/>
                    <a:gd name="connsiteY3" fmla="*/ 19685 h 500972"/>
                    <a:gd name="connsiteX4" fmla="*/ 114770 w 307871"/>
                    <a:gd name="connsiteY4" fmla="*/ 250486 h 500972"/>
                    <a:gd name="connsiteX5" fmla="*/ 267756 w 307871"/>
                    <a:gd name="connsiteY5" fmla="*/ 481288 h 500972"/>
                    <a:gd name="connsiteX6" fmla="*/ 307871 w 307871"/>
                    <a:gd name="connsiteY6" fmla="*/ 493740 h 500972"/>
                    <a:gd name="connsiteX7" fmla="*/ 300968 w 307871"/>
                    <a:gd name="connsiteY7" fmla="*/ 495883 h 500972"/>
                    <a:gd name="connsiteX8" fmla="*/ 250486 w 307871"/>
                    <a:gd name="connsiteY8" fmla="*/ 500972 h 500972"/>
                    <a:gd name="connsiteX9" fmla="*/ 0 w 307871"/>
                    <a:gd name="connsiteY9" fmla="*/ 250486 h 500972"/>
                    <a:gd name="connsiteX10" fmla="*/ 250486 w 307871"/>
                    <a:gd name="connsiteY10" fmla="*/ 0 h 50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871" h="500972">
                      <a:moveTo>
                        <a:pt x="250486" y="0"/>
                      </a:moveTo>
                      <a:cubicBezTo>
                        <a:pt x="267779" y="0"/>
                        <a:pt x="284662" y="1752"/>
                        <a:pt x="300968" y="5089"/>
                      </a:cubicBezTo>
                      <a:lnTo>
                        <a:pt x="307871" y="7232"/>
                      </a:lnTo>
                      <a:lnTo>
                        <a:pt x="267756" y="19685"/>
                      </a:lnTo>
                      <a:cubicBezTo>
                        <a:pt x="177852" y="57710"/>
                        <a:pt x="114770" y="146731"/>
                        <a:pt x="114770" y="250486"/>
                      </a:cubicBezTo>
                      <a:cubicBezTo>
                        <a:pt x="114770" y="354241"/>
                        <a:pt x="177852" y="443262"/>
                        <a:pt x="267756" y="481288"/>
                      </a:cubicBezTo>
                      <a:lnTo>
                        <a:pt x="307871" y="493740"/>
                      </a:lnTo>
                      <a:lnTo>
                        <a:pt x="300968" y="495883"/>
                      </a:lnTo>
                      <a:cubicBezTo>
                        <a:pt x="284662" y="499220"/>
                        <a:pt x="267779" y="500972"/>
                        <a:pt x="250486" y="500972"/>
                      </a:cubicBezTo>
                      <a:cubicBezTo>
                        <a:pt x="112146" y="500972"/>
                        <a:pt x="0" y="388826"/>
                        <a:pt x="0" y="250486"/>
                      </a:cubicBezTo>
                      <a:cubicBezTo>
                        <a:pt x="0" y="112146"/>
                        <a:pt x="112146" y="0"/>
                        <a:pt x="250486" y="0"/>
                      </a:cubicBezTo>
                      <a:close/>
                    </a:path>
                  </a:pathLst>
                </a:custGeom>
                <a:solidFill>
                  <a:schemeClr val="tx1">
                    <a:alpha val="6000"/>
                  </a:schemeClr>
                </a:solidFill>
                <a:ln w="12700">
                  <a:no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flatTx/>
                </a:bodyPr>
                <a:lstStyle/>
                <a:p>
                  <a:pPr algn="just" eaLnBrk="0" fontAlgn="base" hangingPunct="0">
                    <a:lnSpc>
                      <a:spcPct val="130000"/>
                    </a:lnSpc>
                    <a:spcAft>
                      <a:spcPct val="0"/>
                    </a:spcAft>
                  </a:pPr>
                  <a:endParaRPr lang="zh-CN" altLang="en-US" sz="1400" dirty="0">
                    <a:solidFill>
                      <a:schemeClr val="tx1">
                        <a:lumMod val="50000"/>
                        <a:lumOff val="50000"/>
                      </a:schemeClr>
                    </a:solidFill>
                    <a:latin typeface="微软雅黑" pitchFamily="34" charset="-122"/>
                    <a:ea typeface="微软雅黑" pitchFamily="34" charset="-122"/>
                  </a:endParaRPr>
                </a:p>
              </p:txBody>
            </p:sp>
          </p:grpSp>
          <p:sp>
            <p:nvSpPr>
              <p:cNvPr id="101" name="矩形 100"/>
              <p:cNvSpPr/>
              <p:nvPr/>
            </p:nvSpPr>
            <p:spPr>
              <a:xfrm>
                <a:off x="3199613" y="3157513"/>
                <a:ext cx="1275246" cy="276999"/>
              </a:xfrm>
              <a:prstGeom prst="rect">
                <a:avLst/>
              </a:prstGeom>
            </p:spPr>
            <p:txBody>
              <a:bodyPr wrap="square" lIns="0" tIns="0" rIns="0" bIns="0" anchor="ctr" anchorCtr="0">
                <a:noAutofit/>
              </a:bodyPr>
              <a:lstStyle/>
              <a:p>
                <a:pPr algn="ctr"/>
                <a:endParaRPr lang="zh-CN" altLang="en-US" sz="1200" dirty="0">
                  <a:solidFill>
                    <a:schemeClr val="accent1"/>
                  </a:solidFill>
                  <a:latin typeface="微软雅黑" pitchFamily="34" charset="-122"/>
                  <a:ea typeface="微软雅黑" pitchFamily="34" charset="-122"/>
                  <a:cs typeface="Arial" panose="020B0604020202020204" pitchFamily="34" charset="0"/>
                </a:endParaRPr>
              </a:p>
            </p:txBody>
          </p:sp>
        </p:grpSp>
        <p:sp>
          <p:nvSpPr>
            <p:cNvPr id="94" name="TextBox 93"/>
            <p:cNvSpPr txBox="1"/>
            <p:nvPr/>
          </p:nvSpPr>
          <p:spPr>
            <a:xfrm>
              <a:off x="357534" y="3286124"/>
              <a:ext cx="785818" cy="1600438"/>
            </a:xfrm>
            <a:prstGeom prst="rect">
              <a:avLst/>
            </a:prstGeom>
            <a:noFill/>
          </p:spPr>
          <p:txBody>
            <a:bodyPr wrap="square" rtlCol="0">
              <a:spAutoFit/>
            </a:bodyPr>
            <a:lstStyle/>
            <a:p>
              <a:r>
                <a:rPr lang="zh-CN" altLang="en-US" sz="1400" dirty="0">
                  <a:solidFill>
                    <a:srgbClr val="000000"/>
                  </a:solidFill>
                  <a:latin typeface="微软雅黑" pitchFamily="34" charset="-122"/>
                  <a:ea typeface="微软雅黑" pitchFamily="34" charset="-122"/>
                </a:rPr>
                <a:t>一般只需要中级水平的教育与心理统计知识，</a:t>
              </a:r>
              <a:endParaRPr lang="zh-CN" altLang="en-US" sz="1400" dirty="0">
                <a:latin typeface="微软雅黑" pitchFamily="34" charset="-122"/>
                <a:ea typeface="微软雅黑" pitchFamily="34" charset="-122"/>
              </a:endParaRPr>
            </a:p>
          </p:txBody>
        </p:sp>
        <p:sp>
          <p:nvSpPr>
            <p:cNvPr id="95" name="TextBox 94"/>
            <p:cNvSpPr txBox="1"/>
            <p:nvPr/>
          </p:nvSpPr>
          <p:spPr>
            <a:xfrm>
              <a:off x="1385596" y="3286124"/>
              <a:ext cx="900764" cy="1600438"/>
            </a:xfrm>
            <a:prstGeom prst="rect">
              <a:avLst/>
            </a:prstGeom>
            <a:noFill/>
          </p:spPr>
          <p:txBody>
            <a:bodyPr wrap="square" rtlCol="0">
              <a:spAutoFit/>
            </a:bodyPr>
            <a:lstStyle/>
            <a:p>
              <a:r>
                <a:rPr lang="zh-CN" altLang="en-US" sz="1400" dirty="0">
                  <a:solidFill>
                    <a:srgbClr val="000000"/>
                  </a:solidFill>
                  <a:latin typeface="微软雅黑" pitchFamily="34" charset="-122"/>
                  <a:ea typeface="微软雅黑" pitchFamily="34" charset="-122"/>
                </a:rPr>
                <a:t>一般来自数学或计算机工程领域，需要极强的专业知识与培训</a:t>
              </a:r>
              <a:endParaRPr lang="zh-CN" altLang="en-US" sz="1400" dirty="0">
                <a:latin typeface="微软雅黑" pitchFamily="34" charset="-122"/>
                <a:ea typeface="微软雅黑" pitchFamily="34" charset="-122"/>
              </a:endParaRPr>
            </a:p>
          </p:txBody>
        </p:sp>
      </p:grpSp>
      <p:sp>
        <p:nvSpPr>
          <p:cNvPr id="9" name="圆角矩形 8"/>
          <p:cNvSpPr/>
          <p:nvPr/>
        </p:nvSpPr>
        <p:spPr>
          <a:xfrm>
            <a:off x="1259632" y="2975292"/>
            <a:ext cx="813484" cy="310832"/>
          </a:xfrm>
          <a:prstGeom prst="roundRect">
            <a:avLst/>
          </a:prstGeom>
          <a:solidFill>
            <a:schemeClr val="accent5">
              <a:lumMod val="75000"/>
            </a:schemeClr>
          </a:solidFill>
          <a:ln>
            <a:solidFill>
              <a:srgbClr val="E7F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10" name="TextBox 9"/>
          <p:cNvSpPr txBox="1"/>
          <p:nvPr/>
        </p:nvSpPr>
        <p:spPr>
          <a:xfrm>
            <a:off x="1259632" y="2978347"/>
            <a:ext cx="790889"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大</a:t>
            </a:r>
            <a:r>
              <a:rPr lang="zh-CN" altLang="en-US" sz="1400" dirty="0" smtClean="0">
                <a:latin typeface="微软雅黑" pitchFamily="34" charset="-122"/>
                <a:ea typeface="微软雅黑" pitchFamily="34" charset="-122"/>
              </a:rPr>
              <a:t>数据</a:t>
            </a:r>
            <a:endParaRPr lang="zh-CN" altLang="en-US" dirty="0">
              <a:latin typeface="微软雅黑" pitchFamily="34" charset="-122"/>
              <a:ea typeface="微软雅黑" pitchFamily="34" charset="-122"/>
            </a:endParaRPr>
          </a:p>
        </p:txBody>
      </p:sp>
      <p:sp>
        <p:nvSpPr>
          <p:cNvPr id="11" name="圆角矩形 10"/>
          <p:cNvSpPr/>
          <p:nvPr/>
        </p:nvSpPr>
        <p:spPr>
          <a:xfrm>
            <a:off x="35496" y="2975292"/>
            <a:ext cx="986087" cy="341190"/>
          </a:xfrm>
          <a:prstGeom prst="roundRect">
            <a:avLst/>
          </a:prstGeom>
          <a:solidFill>
            <a:schemeClr val="bg1"/>
          </a:solidFill>
          <a:ln>
            <a:solidFill>
              <a:srgbClr val="89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400" dirty="0">
                <a:solidFill>
                  <a:srgbClr val="000000"/>
                </a:solidFill>
                <a:latin typeface="微软雅黑" pitchFamily="34" charset="-122"/>
                <a:ea typeface="微软雅黑" pitchFamily="34" charset="-122"/>
              </a:rPr>
              <a:t>传统数据</a:t>
            </a:r>
            <a:endParaRPr lang="zh-CN" altLang="en-US" sz="1400" dirty="0">
              <a:latin typeface="微软雅黑" pitchFamily="34" charset="-122"/>
              <a:ea typeface="微软雅黑" pitchFamily="34" charset="-122"/>
            </a:endParaRPr>
          </a:p>
        </p:txBody>
      </p:sp>
      <p:sp>
        <p:nvSpPr>
          <p:cNvPr id="31" name="矩形 30"/>
          <p:cNvSpPr/>
          <p:nvPr/>
        </p:nvSpPr>
        <p:spPr>
          <a:xfrm>
            <a:off x="0" y="1319108"/>
            <a:ext cx="2195736" cy="4824536"/>
          </a:xfrm>
          <a:prstGeom prst="rect">
            <a:avLst/>
          </a:prstGeom>
          <a:noFill/>
          <a:ln w="38100">
            <a:solidFill>
              <a:srgbClr val="89B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267744" y="1319108"/>
            <a:ext cx="2321738" cy="4824536"/>
          </a:xfrm>
          <a:prstGeom prst="rect">
            <a:avLst/>
          </a:prstGeom>
          <a:noFill/>
          <a:ln w="38100">
            <a:solidFill>
              <a:srgbClr val="89B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4644008" y="1319108"/>
            <a:ext cx="2284110" cy="4824536"/>
          </a:xfrm>
          <a:prstGeom prst="rect">
            <a:avLst/>
          </a:prstGeom>
          <a:noFill/>
          <a:ln w="38100">
            <a:solidFill>
              <a:srgbClr val="89B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6948264" y="1319108"/>
            <a:ext cx="2195736" cy="4824536"/>
          </a:xfrm>
          <a:prstGeom prst="rect">
            <a:avLst/>
          </a:prstGeom>
          <a:noFill/>
          <a:ln w="38100">
            <a:solidFill>
              <a:srgbClr val="89B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大数据与传统数据</a:t>
            </a:r>
            <a:endParaRPr lang="zh-CN" altLang="en-US" sz="2800" b="1" dirty="0">
              <a:solidFill>
                <a:srgbClr val="3B8A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2603036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7504" y="1140233"/>
            <a:ext cx="4872198" cy="4972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1076192"/>
            <a:ext cx="4979702" cy="57940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860032" y="1052736"/>
            <a:ext cx="4259682" cy="56248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大数据的发展趋势</a:t>
            </a:r>
            <a:endParaRPr lang="zh-CN" altLang="en-US" sz="2800" b="1" dirty="0">
              <a:solidFill>
                <a:srgbClr val="3B8A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42099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randombar(horizontal)">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5656" y="3682180"/>
            <a:ext cx="2167650"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大数据应用</a:t>
            </a:r>
            <a:endParaRPr lang="zh-CN" altLang="en-US" sz="2800" dirty="0">
              <a:solidFill>
                <a:prstClr val="white"/>
              </a:solidFill>
              <a:latin typeface="微软雅黑" pitchFamily="34" charset="-122"/>
              <a:ea typeface="微软雅黑" pitchFamily="34" charset="-122"/>
            </a:endParaRPr>
          </a:p>
        </p:txBody>
      </p:sp>
      <p:cxnSp>
        <p:nvCxnSpPr>
          <p:cNvPr id="3" name="直接连接符 2"/>
          <p:cNvCxnSpPr/>
          <p:nvPr/>
        </p:nvCxnSpPr>
        <p:spPr>
          <a:xfrm>
            <a:off x="1214966" y="287688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7544" y="354953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66202" y="432372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6" name="TextBox 5"/>
          <p:cNvSpPr txBox="1"/>
          <p:nvPr/>
        </p:nvSpPr>
        <p:spPr>
          <a:xfrm>
            <a:off x="467544" y="1916832"/>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3</a:t>
            </a:r>
            <a:endParaRPr lang="zh-CN" altLang="en-US" sz="13800" dirty="0">
              <a:solidFill>
                <a:srgbClr val="969696"/>
              </a:solidFill>
              <a:latin typeface="Serif Black" pitchFamily="2" charset="0"/>
              <a:ea typeface="DFKai-SB" pitchFamily="65" charset="-120"/>
            </a:endParaRPr>
          </a:p>
        </p:txBody>
      </p:sp>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389224" y="2143116"/>
            <a:ext cx="5040560" cy="3038781"/>
          </a:xfrm>
          <a:prstGeom prst="rect">
            <a:avLst/>
          </a:prstGeom>
        </p:spPr>
        <p:txBody>
          <a:bodyPr wrap="square">
            <a:spAutoFit/>
          </a:bodyPr>
          <a:lstStyle/>
          <a:p>
            <a:pPr>
              <a:lnSpc>
                <a:spcPct val="250000"/>
              </a:lnSpc>
            </a:pPr>
            <a:r>
              <a:rPr lang="zh-CN" altLang="en-US" sz="2000" dirty="0" smtClean="0">
                <a:solidFill>
                  <a:srgbClr val="3B8AFF"/>
                </a:solidFill>
                <a:latin typeface="微软雅黑" pitchFamily="34" charset="-122"/>
                <a:ea typeface="微软雅黑" pitchFamily="34" charset="-122"/>
              </a:rPr>
              <a:t>对企业</a:t>
            </a:r>
            <a:endParaRPr lang="en-US" altLang="zh-CN" sz="2000" dirty="0" smtClean="0">
              <a:solidFill>
                <a:srgbClr val="3B8AFF"/>
              </a:solidFill>
              <a:latin typeface="微软雅黑" pitchFamily="34" charset="-122"/>
              <a:ea typeface="微软雅黑" pitchFamily="34" charset="-122"/>
            </a:endParaRPr>
          </a:p>
          <a:p>
            <a:pPr>
              <a:lnSpc>
                <a:spcPct val="250000"/>
              </a:lnSpc>
            </a:pPr>
            <a:r>
              <a:rPr lang="zh-CN" altLang="en-US" sz="2000" dirty="0" smtClean="0">
                <a:solidFill>
                  <a:srgbClr val="3B8AFF"/>
                </a:solidFill>
                <a:latin typeface="微软雅黑" pitchFamily="34" charset="-122"/>
                <a:ea typeface="微软雅黑" pitchFamily="34" charset="-122"/>
              </a:rPr>
              <a:t>对消费者</a:t>
            </a:r>
            <a:endParaRPr lang="en-US" altLang="zh-CN" sz="2000" dirty="0" smtClean="0">
              <a:solidFill>
                <a:srgbClr val="3B8AFF"/>
              </a:solidFill>
              <a:latin typeface="微软雅黑" pitchFamily="34" charset="-122"/>
              <a:ea typeface="微软雅黑" pitchFamily="34" charset="-122"/>
            </a:endParaRPr>
          </a:p>
          <a:p>
            <a:pPr>
              <a:lnSpc>
                <a:spcPct val="250000"/>
              </a:lnSpc>
            </a:pPr>
            <a:r>
              <a:rPr lang="zh-CN" altLang="en-US" sz="2000" dirty="0" smtClean="0">
                <a:solidFill>
                  <a:srgbClr val="3B8AFF"/>
                </a:solidFill>
                <a:latin typeface="微软雅黑" pitchFamily="34" charset="-122"/>
                <a:ea typeface="微软雅黑" pitchFamily="34" charset="-122"/>
              </a:rPr>
              <a:t>对社会</a:t>
            </a:r>
            <a:endParaRPr lang="en-US" altLang="zh-CN" sz="2000" dirty="0" smtClean="0">
              <a:solidFill>
                <a:srgbClr val="3B8AFF"/>
              </a:solidFill>
              <a:latin typeface="微软雅黑" pitchFamily="34" charset="-122"/>
              <a:ea typeface="微软雅黑" pitchFamily="34" charset="-122"/>
            </a:endParaRPr>
          </a:p>
          <a:p>
            <a:pPr>
              <a:lnSpc>
                <a:spcPct val="250000"/>
              </a:lnSpc>
            </a:pPr>
            <a:r>
              <a:rPr lang="en-US" altLang="zh-CN" sz="2000" dirty="0" smtClean="0">
                <a:solidFill>
                  <a:srgbClr val="3B8AFF"/>
                </a:solidFill>
                <a:latin typeface="微软雅黑" pitchFamily="34" charset="-122"/>
                <a:ea typeface="微软雅黑" pitchFamily="34" charset="-122"/>
              </a:rPr>
              <a:t>···</a:t>
            </a:r>
            <a:endParaRPr lang="en-US" altLang="zh-CN" sz="2400" dirty="0" smtClean="0">
              <a:solidFill>
                <a:srgbClr val="3B8AFF"/>
              </a:solidFill>
              <a:latin typeface="微软雅黑" pitchFamily="34" charset="-122"/>
              <a:ea typeface="微软雅黑" pitchFamily="34" charset="-122"/>
            </a:endParaRPr>
          </a:p>
        </p:txBody>
      </p:sp>
      <p:cxnSp>
        <p:nvCxnSpPr>
          <p:cNvPr id="10" name="直接连接符 9"/>
          <p:cNvCxnSpPr/>
          <p:nvPr/>
        </p:nvCxnSpPr>
        <p:spPr>
          <a:xfrm>
            <a:off x="3707904" y="1916832"/>
            <a:ext cx="0" cy="4032448"/>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5"/>
          <p:cNvSpPr>
            <a:spLocks noChangeArrowheads="1"/>
          </p:cNvSpPr>
          <p:nvPr/>
        </p:nvSpPr>
        <p:spPr bwMode="auto">
          <a:xfrm>
            <a:off x="457200" y="4529138"/>
            <a:ext cx="1295400" cy="401637"/>
          </a:xfrm>
          <a:prstGeom prst="rect">
            <a:avLst/>
          </a:prstGeom>
          <a:noFill/>
          <a:ln w="28575">
            <a:solidFill>
              <a:srgbClr val="FF6600"/>
            </a:solidFill>
            <a:prstDash val="dashDot"/>
            <a:miter lim="800000"/>
            <a:headEnd/>
            <a:tailEnd/>
          </a:ln>
        </p:spPr>
        <p:txBody>
          <a:bodyPr tIns="108000">
            <a:spAutoFit/>
          </a:bodyPr>
          <a:lstStyle/>
          <a:p>
            <a:pPr algn="ctr">
              <a:lnSpc>
                <a:spcPct val="80000"/>
              </a:lnSpc>
            </a:pPr>
            <a:r>
              <a:rPr lang="zh-CN" altLang="en-US" sz="2000">
                <a:latin typeface="微软雅黑" pitchFamily="34" charset="-122"/>
                <a:ea typeface="微软雅黑" pitchFamily="34" charset="-122"/>
              </a:rPr>
              <a:t>四种方法</a:t>
            </a:r>
            <a:endParaRPr lang="en-US" altLang="zh-CN" sz="2000">
              <a:latin typeface="微软雅黑" pitchFamily="34" charset="-122"/>
              <a:ea typeface="微软雅黑" pitchFamily="34" charset="-122"/>
            </a:endParaRPr>
          </a:p>
        </p:txBody>
      </p:sp>
      <p:sp>
        <p:nvSpPr>
          <p:cNvPr id="12" name="TextBox 2"/>
          <p:cNvSpPr txBox="1">
            <a:spLocks noChangeArrowheads="1"/>
          </p:cNvSpPr>
          <p:nvPr/>
        </p:nvSpPr>
        <p:spPr bwMode="auto">
          <a:xfrm>
            <a:off x="3275013" y="3500438"/>
            <a:ext cx="5183187"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285750" indent="-285750" eaLnBrk="1" fontAlgn="auto" latinLnBrk="1" hangingPunct="1">
              <a:spcBef>
                <a:spcPts val="0"/>
              </a:spcBef>
              <a:spcAft>
                <a:spcPts val="0"/>
              </a:spcAft>
              <a:buFont typeface="Wingdings" pitchFamily="2" charset="2"/>
              <a:buChar char="n"/>
              <a:defRPr/>
            </a:pPr>
            <a:r>
              <a:rPr lang="zh-CN" altLang="en-US" kern="0" dirty="0" smtClean="0">
                <a:solidFill>
                  <a:srgbClr val="000000"/>
                </a:solidFill>
                <a:latin typeface="微软雅黑" pitchFamily="34" charset="-122"/>
                <a:ea typeface="微软雅黑" pitchFamily="34" charset="-122"/>
              </a:rPr>
              <a:t>提高大数据成果在各相关部门的分享，提高整个管理链条和产业链条的投入回报率</a:t>
            </a:r>
            <a:endParaRPr lang="en-US" altLang="zh-CN" sz="1800" kern="0" dirty="0" smtClean="0">
              <a:solidFill>
                <a:srgbClr val="000000"/>
              </a:solidFill>
              <a:latin typeface="微软雅黑" pitchFamily="34" charset="-122"/>
              <a:ea typeface="微软雅黑" pitchFamily="34" charset="-122"/>
            </a:endParaRPr>
          </a:p>
          <a:p>
            <a:pPr marL="285750" indent="-285750" eaLnBrk="1" fontAlgn="auto" latinLnBrk="1" hangingPunct="1">
              <a:spcBef>
                <a:spcPts val="0"/>
              </a:spcBef>
              <a:spcAft>
                <a:spcPts val="0"/>
              </a:spcAft>
              <a:buFont typeface="Wingdings" pitchFamily="2" charset="2"/>
              <a:buChar char="n"/>
              <a:defRPr/>
            </a:pPr>
            <a:endParaRPr lang="en-US" altLang="zh-CN" sz="1800" kern="0" dirty="0" smtClean="0">
              <a:solidFill>
                <a:srgbClr val="000000"/>
              </a:solidFill>
              <a:latin typeface="微软雅黑" pitchFamily="34" charset="-122"/>
              <a:ea typeface="微软雅黑" pitchFamily="34" charset="-122"/>
            </a:endParaRPr>
          </a:p>
          <a:p>
            <a:pPr marL="285750" indent="-285750" eaLnBrk="1" fontAlgn="auto" latinLnBrk="1" hangingPunct="1">
              <a:spcBef>
                <a:spcPts val="0"/>
              </a:spcBef>
              <a:spcAft>
                <a:spcPts val="0"/>
              </a:spcAft>
              <a:buFont typeface="Wingdings" pitchFamily="2" charset="2"/>
              <a:buChar char="n"/>
              <a:defRPr/>
            </a:pPr>
            <a:r>
              <a:rPr lang="zh-CN" altLang="en-US" sz="1800" kern="0" dirty="0" smtClean="0">
                <a:solidFill>
                  <a:srgbClr val="000000"/>
                </a:solidFill>
                <a:latin typeface="微软雅黑" pitchFamily="34" charset="-122"/>
                <a:ea typeface="微软雅黑" pitchFamily="34" charset="-122"/>
              </a:rPr>
              <a:t>运用大数据模拟实境，发掘新的需求。</a:t>
            </a:r>
            <a:endParaRPr lang="en-US" altLang="zh-CN" sz="1800" kern="0" dirty="0" smtClean="0">
              <a:solidFill>
                <a:srgbClr val="000000"/>
              </a:solidFill>
              <a:latin typeface="微软雅黑" pitchFamily="34" charset="-122"/>
              <a:ea typeface="微软雅黑" pitchFamily="34" charset="-122"/>
            </a:endParaRPr>
          </a:p>
          <a:p>
            <a:pPr marL="285750" indent="-285750" eaLnBrk="1" fontAlgn="auto" latinLnBrk="1" hangingPunct="1">
              <a:spcBef>
                <a:spcPts val="0"/>
              </a:spcBef>
              <a:spcAft>
                <a:spcPts val="0"/>
              </a:spcAft>
              <a:buFont typeface="Wingdings" pitchFamily="2" charset="2"/>
              <a:buChar char="n"/>
              <a:defRPr/>
            </a:pPr>
            <a:endParaRPr lang="en-US" altLang="zh-CN" sz="1800" kern="0" dirty="0" smtClean="0">
              <a:solidFill>
                <a:srgbClr val="000000"/>
              </a:solidFill>
              <a:latin typeface="微软雅黑" pitchFamily="34" charset="-122"/>
              <a:ea typeface="微软雅黑" pitchFamily="34" charset="-122"/>
            </a:endParaRPr>
          </a:p>
          <a:p>
            <a:pPr marL="285750" indent="-285750" eaLnBrk="1" fontAlgn="auto" latinLnBrk="1" hangingPunct="1">
              <a:spcBef>
                <a:spcPts val="0"/>
              </a:spcBef>
              <a:spcAft>
                <a:spcPts val="0"/>
              </a:spcAft>
              <a:buFont typeface="Wingdings" pitchFamily="2" charset="2"/>
              <a:buChar char="n"/>
              <a:defRPr/>
            </a:pPr>
            <a:r>
              <a:rPr lang="zh-CN" altLang="en-US" kern="0" dirty="0" smtClean="0">
                <a:solidFill>
                  <a:srgbClr val="000000"/>
                </a:solidFill>
                <a:latin typeface="微软雅黑" pitchFamily="34" charset="-122"/>
                <a:ea typeface="微软雅黑" pitchFamily="34" charset="-122"/>
              </a:rPr>
              <a:t>对客户群体细分，对不同群体采取独特行动。</a:t>
            </a:r>
            <a:endParaRPr lang="en-US" altLang="zh-CN" kern="0" dirty="0" smtClean="0">
              <a:solidFill>
                <a:srgbClr val="000000"/>
              </a:solidFill>
              <a:latin typeface="微软雅黑" pitchFamily="34" charset="-122"/>
              <a:ea typeface="微软雅黑" pitchFamily="34" charset="-122"/>
            </a:endParaRPr>
          </a:p>
          <a:p>
            <a:pPr marL="285750" indent="-285750" eaLnBrk="1" fontAlgn="auto" latinLnBrk="1" hangingPunct="1">
              <a:spcBef>
                <a:spcPts val="0"/>
              </a:spcBef>
              <a:spcAft>
                <a:spcPts val="0"/>
              </a:spcAft>
              <a:buFont typeface="Wingdings" pitchFamily="2" charset="2"/>
              <a:buChar char="n"/>
              <a:defRPr/>
            </a:pPr>
            <a:endParaRPr lang="zh-CN" altLang="en-US" sz="1800" kern="0" dirty="0" smtClean="0">
              <a:solidFill>
                <a:srgbClr val="000000"/>
              </a:solidFill>
              <a:latin typeface="微软雅黑" pitchFamily="34" charset="-122"/>
              <a:ea typeface="微软雅黑" pitchFamily="34" charset="-122"/>
            </a:endParaRPr>
          </a:p>
          <a:p>
            <a:pPr marL="285750" indent="-285750" eaLnBrk="1" fontAlgn="auto" latinLnBrk="1" hangingPunct="1">
              <a:spcBef>
                <a:spcPts val="0"/>
              </a:spcBef>
              <a:spcAft>
                <a:spcPts val="0"/>
              </a:spcAft>
              <a:buFont typeface="Wingdings" pitchFamily="2" charset="2"/>
              <a:buChar char="n"/>
              <a:defRPr/>
            </a:pPr>
            <a:r>
              <a:rPr lang="zh-CN" altLang="en-US" sz="1800" dirty="0" smtClean="0">
                <a:latin typeface="微软雅黑" pitchFamily="34" charset="-122"/>
                <a:ea typeface="微软雅黑" pitchFamily="34" charset="-122"/>
              </a:rPr>
              <a:t>进行商业模式，产品和服务的创新</a:t>
            </a:r>
            <a:endParaRPr lang="zh-CN" altLang="en-US" sz="1800" kern="0" dirty="0" smtClean="0">
              <a:solidFill>
                <a:srgbClr val="000000"/>
              </a:solidFill>
              <a:latin typeface="微软雅黑" pitchFamily="34" charset="-122"/>
              <a:ea typeface="微软雅黑" pitchFamily="34" charset="-122"/>
            </a:endParaRPr>
          </a:p>
        </p:txBody>
      </p:sp>
      <p:cxnSp>
        <p:nvCxnSpPr>
          <p:cNvPr id="13" name="直接连接符 12"/>
          <p:cNvCxnSpPr>
            <a:stCxn id="11" idx="3"/>
          </p:cNvCxnSpPr>
          <p:nvPr/>
        </p:nvCxnSpPr>
        <p:spPr>
          <a:xfrm flipV="1">
            <a:off x="1752600" y="3787775"/>
            <a:ext cx="1522413" cy="941388"/>
          </a:xfrm>
          <a:prstGeom prst="line">
            <a:avLst/>
          </a:prstGeom>
          <a:ln w="19050">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3"/>
          </p:cNvCxnSpPr>
          <p:nvPr/>
        </p:nvCxnSpPr>
        <p:spPr>
          <a:xfrm flipV="1">
            <a:off x="1752600" y="4429132"/>
            <a:ext cx="1604954" cy="300825"/>
          </a:xfrm>
          <a:prstGeom prst="line">
            <a:avLst/>
          </a:prstGeom>
          <a:ln w="19050">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3"/>
          </p:cNvCxnSpPr>
          <p:nvPr/>
        </p:nvCxnSpPr>
        <p:spPr>
          <a:xfrm>
            <a:off x="1752600" y="4729957"/>
            <a:ext cx="1533516" cy="270679"/>
          </a:xfrm>
          <a:prstGeom prst="line">
            <a:avLst/>
          </a:prstGeom>
          <a:ln w="19050">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3"/>
          </p:cNvCxnSpPr>
          <p:nvPr/>
        </p:nvCxnSpPr>
        <p:spPr>
          <a:xfrm>
            <a:off x="1752600" y="4729163"/>
            <a:ext cx="1576388" cy="887412"/>
          </a:xfrm>
          <a:prstGeom prst="line">
            <a:avLst/>
          </a:prstGeom>
          <a:ln w="19050">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sp>
        <p:nvSpPr>
          <p:cNvPr id="17" name="矩形 19"/>
          <p:cNvSpPr>
            <a:spLocks noChangeArrowheads="1"/>
          </p:cNvSpPr>
          <p:nvPr/>
        </p:nvSpPr>
        <p:spPr bwMode="auto">
          <a:xfrm>
            <a:off x="350838" y="1770058"/>
            <a:ext cx="8335962" cy="1016000"/>
          </a:xfrm>
          <a:prstGeom prst="rect">
            <a:avLst/>
          </a:prstGeom>
          <a:noFill/>
          <a:ln w="9525">
            <a:noFill/>
            <a:miter lim="800000"/>
            <a:headEnd/>
            <a:tailEnd/>
          </a:ln>
        </p:spPr>
        <p:txBody>
          <a:bodyPr>
            <a:spAutoFit/>
          </a:bodyPr>
          <a:lstStyle/>
          <a:p>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在大数据推动的商业革命中，要么学会使用大数据的杠杆创造商业价值，要么被大数据驱动的新生代商业格局淘汰</a:t>
            </a:r>
            <a:endParaRPr lang="en-US" altLang="zh-CN" sz="2000" dirty="0">
              <a:latin typeface="微软雅黑" pitchFamily="34" charset="-122"/>
              <a:ea typeface="微软雅黑" pitchFamily="34" charset="-122"/>
            </a:endParaRPr>
          </a:p>
          <a:p>
            <a:pPr algn="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麦肯锡</a:t>
            </a:r>
          </a:p>
        </p:txBody>
      </p:sp>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大数据应用方式</a:t>
            </a:r>
            <a:endParaRPr lang="zh-CN" altLang="en-US" sz="2800" b="1" dirty="0">
              <a:solidFill>
                <a:srgbClr val="3B8A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大数据企业应用</a:t>
            </a:r>
            <a:endParaRPr lang="zh-CN" altLang="en-US" sz="2800" b="1" dirty="0">
              <a:solidFill>
                <a:srgbClr val="3B8AFF"/>
              </a:solidFill>
              <a:latin typeface="微软雅黑" pitchFamily="34" charset="-122"/>
              <a:ea typeface="微软雅黑" pitchFamily="34" charset="-122"/>
            </a:endParaRPr>
          </a:p>
        </p:txBody>
      </p:sp>
      <p:sp>
        <p:nvSpPr>
          <p:cNvPr id="10" name="Round Diagonal Corner Rectangle 13"/>
          <p:cNvSpPr/>
          <p:nvPr/>
        </p:nvSpPr>
        <p:spPr bwMode="auto">
          <a:xfrm>
            <a:off x="2607400" y="2143116"/>
            <a:ext cx="1757518" cy="4000528"/>
          </a:xfrm>
          <a:prstGeom prst="round2DiagRect">
            <a:avLst/>
          </a:prstGeom>
          <a:solidFill>
            <a:srgbClr val="C00000"/>
          </a:solidFill>
          <a:ln w="28575" cap="flat" cmpd="sng" algn="ctr">
            <a:noFill/>
            <a:prstDash val="solid"/>
            <a:headEnd type="none" w="med" len="med"/>
            <a:tailEnd type="none" w="med" len="med"/>
          </a:ln>
          <a:effectLst/>
        </p:spPr>
        <p:txBody>
          <a:bodyPr lIns="0" tIns="0" rIns="0" bIns="0"/>
          <a:lstStyle/>
          <a:p>
            <a:pPr marL="742950" indent="-285750">
              <a:spcBef>
                <a:spcPct val="20000"/>
              </a:spcBef>
              <a:buClr>
                <a:srgbClr val="0000CC"/>
              </a:buClr>
              <a:buSzPct val="70000"/>
              <a:buFont typeface="Times" pitchFamily="18" charset="0"/>
              <a:buNone/>
              <a:defRPr/>
            </a:pPr>
            <a:endParaRPr lang="en-US" sz="800" kern="0" dirty="0">
              <a:solidFill>
                <a:srgbClr val="DDE9F6">
                  <a:lumMod val="25000"/>
                </a:srgbClr>
              </a:solidFill>
              <a:latin typeface="微软雅黑" panose="020B0503020204020204" pitchFamily="34" charset="-122"/>
              <a:ea typeface="微软雅黑" panose="020B0503020204020204" pitchFamily="34" charset="-122"/>
            </a:endParaRPr>
          </a:p>
        </p:txBody>
      </p:sp>
      <p:cxnSp>
        <p:nvCxnSpPr>
          <p:cNvPr id="19" name="Straight Connector 35"/>
          <p:cNvCxnSpPr>
            <a:cxnSpLocks noChangeShapeType="1"/>
          </p:cNvCxnSpPr>
          <p:nvPr/>
        </p:nvCxnSpPr>
        <p:spPr bwMode="auto">
          <a:xfrm flipV="1">
            <a:off x="2561440" y="2990265"/>
            <a:ext cx="1803817" cy="10963"/>
          </a:xfrm>
          <a:prstGeom prst="line">
            <a:avLst/>
          </a:prstGeom>
          <a:noFill/>
          <a:ln w="38100" algn="ctr">
            <a:solidFill>
              <a:schemeClr val="bg1"/>
            </a:solidFill>
            <a:round/>
            <a:headEnd type="none" w="sm" len="sm"/>
            <a:tailEnd type="none" w="sm" len="sm"/>
          </a:ln>
        </p:spPr>
      </p:cxnSp>
      <p:sp>
        <p:nvSpPr>
          <p:cNvPr id="20" name="TextBox 14"/>
          <p:cNvSpPr txBox="1">
            <a:spLocks noChangeArrowheads="1"/>
          </p:cNvSpPr>
          <p:nvPr/>
        </p:nvSpPr>
        <p:spPr bwMode="auto">
          <a:xfrm>
            <a:off x="2607400" y="2337581"/>
            <a:ext cx="1757518" cy="338554"/>
          </a:xfrm>
          <a:prstGeom prst="rect">
            <a:avLst/>
          </a:prstGeom>
          <a:noFill/>
          <a:ln w="9525">
            <a:noFill/>
            <a:miter lim="800000"/>
            <a:headEnd/>
            <a:tailEnd/>
          </a:ln>
        </p:spPr>
        <p:txBody>
          <a:bodyPr wrap="square">
            <a:spAutoFit/>
          </a:bodyPr>
          <a:lstStyle/>
          <a:p>
            <a:pPr algn="ctr" defTabSz="914400" fontAlgn="base">
              <a:spcBef>
                <a:spcPct val="0"/>
              </a:spcBef>
              <a:spcAft>
                <a:spcPct val="0"/>
              </a:spcAft>
              <a:buClr>
                <a:srgbClr val="000000"/>
              </a:buClr>
              <a:buSzPct val="100000"/>
              <a:buFont typeface="Times New Roman" pitchFamily="18" charset="0"/>
              <a:buNone/>
            </a:pPr>
            <a:r>
              <a:rPr lang="zh-CN" altLang="en-US" sz="16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提高生产效率</a:t>
            </a:r>
          </a:p>
        </p:txBody>
      </p:sp>
      <p:sp>
        <p:nvSpPr>
          <p:cNvPr id="21" name="Round Diagonal Corner Rectangle 24"/>
          <p:cNvSpPr/>
          <p:nvPr/>
        </p:nvSpPr>
        <p:spPr bwMode="auto">
          <a:xfrm>
            <a:off x="7025460" y="2143116"/>
            <a:ext cx="1759010" cy="3929090"/>
          </a:xfrm>
          <a:prstGeom prst="round2DiagRect">
            <a:avLst/>
          </a:prstGeom>
          <a:solidFill>
            <a:srgbClr val="7030A0"/>
          </a:solidFill>
          <a:ln w="28575" cap="flat" cmpd="sng" algn="ctr">
            <a:noFill/>
            <a:prstDash val="solid"/>
            <a:headEnd type="none" w="med" len="med"/>
            <a:tailEnd type="none" w="med" len="med"/>
          </a:ln>
          <a:effectLst/>
        </p:spPr>
        <p:txBody>
          <a:bodyPr lIns="0" tIns="0" rIns="0" bIns="0"/>
          <a:lstStyle/>
          <a:p>
            <a:pPr marL="742950" indent="-285750">
              <a:spcBef>
                <a:spcPct val="20000"/>
              </a:spcBef>
              <a:buClr>
                <a:srgbClr val="0000CC"/>
              </a:buClr>
              <a:buSzPct val="70000"/>
              <a:buFont typeface="Times" pitchFamily="18" charset="0"/>
              <a:buNone/>
              <a:defRPr/>
            </a:pPr>
            <a:endParaRPr lang="en-US" sz="800" kern="0" dirty="0">
              <a:solidFill>
                <a:srgbClr val="DDE9F6">
                  <a:lumMod val="25000"/>
                </a:srgbClr>
              </a:solidFill>
              <a:latin typeface="微软雅黑" panose="020B0503020204020204" pitchFamily="34" charset="-122"/>
              <a:ea typeface="微软雅黑" panose="020B0503020204020204" pitchFamily="34" charset="-122"/>
            </a:endParaRPr>
          </a:p>
        </p:txBody>
      </p:sp>
      <p:cxnSp>
        <p:nvCxnSpPr>
          <p:cNvPr id="22" name="Straight Connector 37"/>
          <p:cNvCxnSpPr>
            <a:cxnSpLocks noChangeShapeType="1"/>
          </p:cNvCxnSpPr>
          <p:nvPr/>
        </p:nvCxnSpPr>
        <p:spPr bwMode="auto">
          <a:xfrm flipV="1">
            <a:off x="6981040" y="2990265"/>
            <a:ext cx="1803817" cy="10963"/>
          </a:xfrm>
          <a:prstGeom prst="line">
            <a:avLst/>
          </a:prstGeom>
          <a:noFill/>
          <a:ln w="38100" algn="ctr">
            <a:solidFill>
              <a:schemeClr val="bg1"/>
            </a:solidFill>
            <a:round/>
            <a:headEnd type="none" w="sm" len="sm"/>
            <a:tailEnd type="none" w="sm" len="sm"/>
          </a:ln>
        </p:spPr>
      </p:cxnSp>
      <p:sp>
        <p:nvSpPr>
          <p:cNvPr id="23" name="TextBox 23"/>
          <p:cNvSpPr txBox="1">
            <a:spLocks noChangeArrowheads="1"/>
          </p:cNvSpPr>
          <p:nvPr/>
        </p:nvSpPr>
        <p:spPr bwMode="auto">
          <a:xfrm>
            <a:off x="7100876" y="2272721"/>
            <a:ext cx="1685966" cy="584775"/>
          </a:xfrm>
          <a:prstGeom prst="rect">
            <a:avLst/>
          </a:prstGeom>
          <a:noFill/>
          <a:ln w="9525">
            <a:noFill/>
            <a:miter lim="800000"/>
            <a:headEnd/>
            <a:tailEnd/>
          </a:ln>
        </p:spPr>
        <p:txBody>
          <a:bodyPr wrap="square">
            <a:spAutoFit/>
          </a:bodyPr>
          <a:lstStyle/>
          <a:p>
            <a:pPr algn="ctr" defTabSz="914400" fontAlgn="base">
              <a:spcBef>
                <a:spcPct val="0"/>
              </a:spcBef>
              <a:spcAft>
                <a:spcPct val="0"/>
              </a:spcAft>
              <a:buClr>
                <a:srgbClr val="000000"/>
              </a:buClr>
              <a:buSzPct val="100000"/>
              <a:buFont typeface="Times New Roman" pitchFamily="18" charset="0"/>
              <a:buNone/>
            </a:pPr>
            <a:r>
              <a:rPr lang="zh-CN" altLang="en-US" sz="16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降低风险并提高合规性</a:t>
            </a:r>
          </a:p>
        </p:txBody>
      </p:sp>
      <p:sp>
        <p:nvSpPr>
          <p:cNvPr id="24" name="Round Diagonal Corner Rectangle 19"/>
          <p:cNvSpPr/>
          <p:nvPr/>
        </p:nvSpPr>
        <p:spPr bwMode="auto">
          <a:xfrm>
            <a:off x="472260" y="2143116"/>
            <a:ext cx="1759010" cy="4000528"/>
          </a:xfrm>
          <a:prstGeom prst="round2DiagRect">
            <a:avLst/>
          </a:prstGeom>
          <a:solidFill>
            <a:srgbClr val="3F5A97"/>
          </a:solidFill>
          <a:ln w="28575" cap="flat" cmpd="sng" algn="ctr">
            <a:noFill/>
            <a:prstDash val="solid"/>
            <a:headEnd type="none" w="med" len="med"/>
            <a:tailEnd type="none" w="med" len="med"/>
          </a:ln>
          <a:effectLst/>
        </p:spPr>
        <p:txBody>
          <a:bodyPr lIns="0" tIns="0" rIns="0" bIns="0"/>
          <a:lstStyle/>
          <a:p>
            <a:pPr marL="742950" indent="-285750" fontAlgn="base">
              <a:spcBef>
                <a:spcPct val="20000"/>
              </a:spcBef>
              <a:spcAft>
                <a:spcPct val="0"/>
              </a:spcAft>
              <a:buClr>
                <a:srgbClr val="0000CC"/>
              </a:buClr>
              <a:buSzPct val="70000"/>
              <a:buFont typeface="Times" pitchFamily="18" charset="0"/>
              <a:buNone/>
              <a:defRPr/>
            </a:pPr>
            <a:endParaRPr lang="en-US" sz="2500" kern="0" dirty="0">
              <a:solidFill>
                <a:srgbClr val="000000"/>
              </a:solidFill>
              <a:latin typeface="微软雅黑" panose="020B0503020204020204" pitchFamily="34" charset="-122"/>
              <a:ea typeface="微软雅黑" panose="020B0503020204020204" pitchFamily="34" charset="-122"/>
            </a:endParaRPr>
          </a:p>
        </p:txBody>
      </p:sp>
      <p:sp>
        <p:nvSpPr>
          <p:cNvPr id="25" name="TextBox 23"/>
          <p:cNvSpPr txBox="1">
            <a:spLocks noChangeArrowheads="1"/>
          </p:cNvSpPr>
          <p:nvPr/>
        </p:nvSpPr>
        <p:spPr bwMode="auto">
          <a:xfrm>
            <a:off x="472260" y="2337581"/>
            <a:ext cx="1759010" cy="338554"/>
          </a:xfrm>
          <a:prstGeom prst="rect">
            <a:avLst/>
          </a:prstGeom>
          <a:noFill/>
          <a:ln w="9525">
            <a:noFill/>
            <a:miter lim="800000"/>
            <a:headEnd/>
            <a:tailEnd/>
          </a:ln>
        </p:spPr>
        <p:txBody>
          <a:bodyPr wrap="square">
            <a:spAutoFit/>
          </a:bodyPr>
          <a:lstStyle/>
          <a:p>
            <a:pPr algn="ctr" defTabSz="914400" fontAlgn="base">
              <a:spcBef>
                <a:spcPct val="0"/>
              </a:spcBef>
              <a:spcAft>
                <a:spcPct val="0"/>
              </a:spcAft>
              <a:buClr>
                <a:srgbClr val="000000"/>
              </a:buClr>
              <a:buSzPct val="100000"/>
              <a:buFont typeface="Times New Roman" pitchFamily="18" charset="0"/>
              <a:buNone/>
            </a:pPr>
            <a:r>
              <a:rPr lang="zh-CN" altLang="en-US" sz="16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利用现有资产</a:t>
            </a:r>
          </a:p>
        </p:txBody>
      </p:sp>
      <p:cxnSp>
        <p:nvCxnSpPr>
          <p:cNvPr id="26" name="Straight Connector 36"/>
          <p:cNvCxnSpPr>
            <a:cxnSpLocks noChangeShapeType="1"/>
          </p:cNvCxnSpPr>
          <p:nvPr/>
        </p:nvCxnSpPr>
        <p:spPr bwMode="auto">
          <a:xfrm flipV="1">
            <a:off x="427840" y="2990265"/>
            <a:ext cx="1803817" cy="10963"/>
          </a:xfrm>
          <a:prstGeom prst="line">
            <a:avLst/>
          </a:prstGeom>
          <a:noFill/>
          <a:ln w="38100" algn="ctr">
            <a:solidFill>
              <a:schemeClr val="bg1"/>
            </a:solidFill>
            <a:round/>
            <a:headEnd type="none" w="sm" len="sm"/>
            <a:tailEnd type="none" w="sm" len="sm"/>
          </a:ln>
        </p:spPr>
      </p:cxnSp>
      <p:grpSp>
        <p:nvGrpSpPr>
          <p:cNvPr id="27" name="Group 7"/>
          <p:cNvGrpSpPr>
            <a:grpSpLocks/>
          </p:cNvGrpSpPr>
          <p:nvPr/>
        </p:nvGrpSpPr>
        <p:grpSpPr bwMode="auto">
          <a:xfrm>
            <a:off x="4815660" y="2143116"/>
            <a:ext cx="1759010" cy="4000528"/>
            <a:chOff x="466725" y="1649413"/>
            <a:chExt cx="1873250" cy="4953000"/>
          </a:xfrm>
        </p:grpSpPr>
        <p:sp>
          <p:nvSpPr>
            <p:cNvPr id="28" name="Round Diagonal Corner Rectangle 6"/>
            <p:cNvSpPr/>
            <p:nvPr/>
          </p:nvSpPr>
          <p:spPr bwMode="auto">
            <a:xfrm>
              <a:off x="466725" y="1649413"/>
              <a:ext cx="1873250" cy="4953000"/>
            </a:xfrm>
            <a:prstGeom prst="round2DiagRect">
              <a:avLst/>
            </a:prstGeom>
            <a:solidFill>
              <a:srgbClr val="00B050"/>
            </a:solidFill>
            <a:ln w="28575" cap="flat" cmpd="sng" algn="ctr">
              <a:noFill/>
              <a:prstDash val="solid"/>
              <a:headEnd type="none" w="med" len="med"/>
              <a:tailEnd type="none" w="med" len="med"/>
            </a:ln>
            <a:effectLst/>
          </p:spPr>
          <p:txBody>
            <a:bodyPr lIns="0" tIns="0" rIns="0" bIns="0"/>
            <a:lstStyle/>
            <a:p>
              <a:pPr marL="742950" indent="-285750">
                <a:spcBef>
                  <a:spcPct val="20000"/>
                </a:spcBef>
                <a:buClr>
                  <a:srgbClr val="0000CC"/>
                </a:buClr>
                <a:buSzPct val="70000"/>
                <a:buFont typeface="Times" pitchFamily="18" charset="0"/>
                <a:buNone/>
                <a:defRPr/>
              </a:pPr>
              <a:endParaRPr lang="en-US" sz="800" kern="0" dirty="0">
                <a:solidFill>
                  <a:srgbClr val="DDE9F6">
                    <a:lumMod val="25000"/>
                  </a:srgbClr>
                </a:solidFill>
                <a:latin typeface="微软雅黑" panose="020B0503020204020204" pitchFamily="34" charset="-122"/>
                <a:ea typeface="微软雅黑" panose="020B0503020204020204" pitchFamily="34" charset="-122"/>
              </a:endParaRPr>
            </a:p>
          </p:txBody>
        </p:sp>
        <p:cxnSp>
          <p:nvCxnSpPr>
            <p:cNvPr id="29" name="Straight Connector 34"/>
            <p:cNvCxnSpPr>
              <a:cxnSpLocks noChangeShapeType="1"/>
            </p:cNvCxnSpPr>
            <p:nvPr/>
          </p:nvCxnSpPr>
          <p:spPr bwMode="auto">
            <a:xfrm flipV="1">
              <a:off x="479425" y="2459038"/>
              <a:ext cx="1860550" cy="11112"/>
            </a:xfrm>
            <a:prstGeom prst="line">
              <a:avLst/>
            </a:prstGeom>
            <a:noFill/>
            <a:ln w="28575" algn="ctr">
              <a:noFill/>
              <a:round/>
              <a:headEnd/>
              <a:tailEnd/>
            </a:ln>
          </p:spPr>
        </p:cxnSp>
      </p:grpSp>
      <p:sp>
        <p:nvSpPr>
          <p:cNvPr id="30" name="TextBox 23"/>
          <p:cNvSpPr txBox="1">
            <a:spLocks noChangeArrowheads="1"/>
          </p:cNvSpPr>
          <p:nvPr/>
        </p:nvSpPr>
        <p:spPr bwMode="auto">
          <a:xfrm>
            <a:off x="4798730" y="2337581"/>
            <a:ext cx="1775408" cy="338554"/>
          </a:xfrm>
          <a:prstGeom prst="rect">
            <a:avLst/>
          </a:prstGeom>
          <a:noFill/>
          <a:ln w="9525">
            <a:noFill/>
            <a:miter lim="800000"/>
            <a:headEnd/>
            <a:tailEnd/>
          </a:ln>
        </p:spPr>
        <p:txBody>
          <a:bodyPr wrap="square">
            <a:spAutoFit/>
          </a:bodyPr>
          <a:lstStyle/>
          <a:p>
            <a:pPr algn="ctr" defTabSz="914400" fontAlgn="base">
              <a:spcBef>
                <a:spcPct val="0"/>
              </a:spcBef>
              <a:spcAft>
                <a:spcPct val="0"/>
              </a:spcAft>
              <a:buClr>
                <a:srgbClr val="000000"/>
              </a:buClr>
              <a:buSzPct val="100000"/>
              <a:buFont typeface="Times New Roman" pitchFamily="18" charset="0"/>
              <a:buNone/>
            </a:pPr>
            <a:r>
              <a:rPr lang="zh-CN" altLang="en-US" sz="1600" b="1" dirty="0" smtClean="0">
                <a:solidFill>
                  <a:srgbClr val="F8F8F8"/>
                </a:solidFill>
                <a:latin typeface="微软雅黑" panose="020B0503020204020204" pitchFamily="34" charset="-122"/>
                <a:ea typeface="微软雅黑" panose="020B0503020204020204" pitchFamily="34" charset="-122"/>
                <a:cs typeface="Arial" charset="0"/>
                <a:sym typeface="Wingdings" pitchFamily="2" charset="2"/>
              </a:rPr>
              <a:t>增加</a:t>
            </a:r>
            <a:r>
              <a:rPr lang="zh-CN" altLang="en-US" sz="16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收入</a:t>
            </a:r>
          </a:p>
        </p:txBody>
      </p:sp>
      <p:cxnSp>
        <p:nvCxnSpPr>
          <p:cNvPr id="31" name="Straight Connector 36"/>
          <p:cNvCxnSpPr>
            <a:cxnSpLocks noChangeShapeType="1"/>
          </p:cNvCxnSpPr>
          <p:nvPr/>
        </p:nvCxnSpPr>
        <p:spPr bwMode="auto">
          <a:xfrm flipV="1">
            <a:off x="4771240" y="2990265"/>
            <a:ext cx="1803817" cy="10963"/>
          </a:xfrm>
          <a:prstGeom prst="line">
            <a:avLst/>
          </a:prstGeom>
          <a:noFill/>
          <a:ln w="38100" algn="ctr">
            <a:solidFill>
              <a:schemeClr val="bg1"/>
            </a:solidFill>
            <a:round/>
            <a:headEnd type="none" w="sm" len="sm"/>
            <a:tailEnd type="none" w="sm" len="sm"/>
          </a:ln>
        </p:spPr>
      </p:cxnSp>
      <p:sp>
        <p:nvSpPr>
          <p:cNvPr id="32" name="TextBox 23"/>
          <p:cNvSpPr txBox="1">
            <a:spLocks noChangeArrowheads="1"/>
          </p:cNvSpPr>
          <p:nvPr/>
        </p:nvSpPr>
        <p:spPr bwMode="auto">
          <a:xfrm>
            <a:off x="472260" y="3078135"/>
            <a:ext cx="1759010" cy="2118529"/>
          </a:xfrm>
          <a:prstGeom prst="rect">
            <a:avLst/>
          </a:prstGeom>
          <a:noFill/>
          <a:ln w="9525">
            <a:noFill/>
            <a:miter lim="800000"/>
            <a:headEnd/>
            <a:tailEnd/>
          </a:ln>
        </p:spPr>
        <p:txBody>
          <a:bodyPr wrap="square" tIns="91440">
            <a:spAutoFit/>
          </a:bodyPr>
          <a:lstStyle/>
          <a:p>
            <a:pPr defTabSz="914400" fontAlgn="base">
              <a:spcBef>
                <a:spcPct val="0"/>
              </a:spcBef>
              <a:spcAft>
                <a:spcPct val="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消除数据壁垒</a:t>
            </a:r>
          </a:p>
          <a:p>
            <a:pPr defTabSz="914400" fontAlgn="base">
              <a:spcBef>
                <a:spcPct val="0"/>
              </a:spcBef>
              <a:spcAft>
                <a:spcPct val="0"/>
              </a:spcAft>
              <a:buClr>
                <a:srgbClr val="000000"/>
              </a:buClr>
              <a:buSzPct val="100000"/>
              <a:buFont typeface="Times New Roman" pitchFamily="18" charset="0"/>
              <a:buNone/>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利用现有研究和知识</a:t>
            </a:r>
          </a:p>
          <a:p>
            <a:pPr defTabSz="914400" fontAlgn="base">
              <a:spcBef>
                <a:spcPct val="0"/>
              </a:spcBef>
              <a:spcAft>
                <a:spcPct val="0"/>
              </a:spcAft>
              <a:buClr>
                <a:srgbClr val="000000"/>
              </a:buClr>
              <a:buSzPct val="100000"/>
              <a:buFont typeface="Times New Roman" pitchFamily="18" charset="0"/>
              <a:buNone/>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消除</a:t>
            </a:r>
            <a:r>
              <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a:t>
            </a: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引退未使用的系统</a:t>
            </a:r>
          </a:p>
          <a:p>
            <a:pPr defTabSz="914400" fontAlgn="base">
              <a:spcBef>
                <a:spcPct val="0"/>
              </a:spcBef>
              <a:spcAft>
                <a:spcPts val="1400"/>
              </a:spcAft>
              <a:buClr>
                <a:srgbClr val="000000"/>
              </a:buClr>
              <a:buSzPct val="100000"/>
              <a:buFont typeface="Times New Roman" pitchFamily="18" charset="0"/>
              <a:buNone/>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ts val="140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从现有资产中抽取价值</a:t>
            </a:r>
          </a:p>
        </p:txBody>
      </p:sp>
      <p:sp>
        <p:nvSpPr>
          <p:cNvPr id="33" name="TextBox 32"/>
          <p:cNvSpPr txBox="1">
            <a:spLocks noChangeArrowheads="1"/>
          </p:cNvSpPr>
          <p:nvPr/>
        </p:nvSpPr>
        <p:spPr bwMode="auto">
          <a:xfrm>
            <a:off x="2607400" y="3016502"/>
            <a:ext cx="1757518" cy="1938992"/>
          </a:xfrm>
          <a:prstGeom prst="rect">
            <a:avLst/>
          </a:prstGeom>
          <a:noFill/>
          <a:ln w="9525">
            <a:noFill/>
            <a:miter lim="800000"/>
            <a:headEnd/>
            <a:tailEnd/>
          </a:ln>
        </p:spPr>
        <p:txBody>
          <a:bodyPr wrap="square" tIns="91440">
            <a:spAutoFit/>
          </a:bodyPr>
          <a:lstStyle/>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降低培训成本</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提高员工保留率</a:t>
            </a:r>
          </a:p>
          <a:p>
            <a:pPr defTabSz="914400" fontAlgn="base">
              <a:spcBef>
                <a:spcPct val="0"/>
              </a:spcBef>
              <a:spcAft>
                <a:spcPct val="0"/>
              </a:spcAft>
              <a:buClr>
                <a:srgbClr val="000000"/>
              </a:buClr>
              <a:buSzPct val="100000"/>
            </a:pPr>
            <a:r>
              <a:rPr lang="en-US" altLang="zh-CN" sz="1300" b="1" dirty="0" smtClean="0">
                <a:solidFill>
                  <a:srgbClr val="F8F8F8"/>
                </a:solidFill>
                <a:latin typeface="微软雅黑" panose="020B0503020204020204" pitchFamily="34" charset="-122"/>
                <a:ea typeface="微软雅黑" panose="020B0503020204020204" pitchFamily="34" charset="-122"/>
                <a:cs typeface="Arial" charset="0"/>
                <a:sym typeface="Wingdings" pitchFamily="2" charset="2"/>
              </a:rPr>
              <a:t> </a:t>
            </a: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改善协作</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捕获部落知识</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消除冗余项目</a:t>
            </a:r>
          </a:p>
        </p:txBody>
      </p:sp>
      <p:sp>
        <p:nvSpPr>
          <p:cNvPr id="34" name="TextBox 23"/>
          <p:cNvSpPr txBox="1">
            <a:spLocks noChangeArrowheads="1"/>
          </p:cNvSpPr>
          <p:nvPr/>
        </p:nvSpPr>
        <p:spPr bwMode="auto">
          <a:xfrm>
            <a:off x="4798730" y="3021945"/>
            <a:ext cx="1775408" cy="2539157"/>
          </a:xfrm>
          <a:prstGeom prst="rect">
            <a:avLst/>
          </a:prstGeom>
          <a:noFill/>
          <a:ln w="9525">
            <a:noFill/>
            <a:miter lim="800000"/>
            <a:headEnd/>
            <a:tailEnd/>
          </a:ln>
        </p:spPr>
        <p:txBody>
          <a:bodyPr wrap="square" tIns="91440">
            <a:spAutoFit/>
          </a:bodyPr>
          <a:lstStyle/>
          <a:p>
            <a:pPr defTabSz="914400" fontAlgn="base">
              <a:spcBef>
                <a:spcPct val="0"/>
              </a:spcBef>
              <a:spcAft>
                <a:spcPct val="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为销售和服务员工提供最新且精确的信息</a:t>
            </a:r>
          </a:p>
          <a:p>
            <a:pPr defTabSz="914400" fontAlgn="base">
              <a:spcBef>
                <a:spcPct val="0"/>
              </a:spcBef>
              <a:spcAft>
                <a:spcPct val="0"/>
              </a:spcAft>
              <a:buClr>
                <a:srgbClr val="000000"/>
              </a:buClr>
              <a:buSzPct val="100000"/>
              <a:buFont typeface="Times New Roman" pitchFamily="18" charset="0"/>
              <a:buNone/>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增加追加销售和交叉销售 </a:t>
            </a:r>
          </a:p>
          <a:p>
            <a:pPr defTabSz="914400" fontAlgn="base">
              <a:spcBef>
                <a:spcPct val="0"/>
              </a:spcBef>
              <a:spcAft>
                <a:spcPct val="0"/>
              </a:spcAft>
              <a:buClr>
                <a:srgbClr val="000000"/>
              </a:buClr>
              <a:buSzPct val="100000"/>
              <a:buFont typeface="Times New Roman" pitchFamily="18" charset="0"/>
              <a:buNone/>
            </a:pPr>
            <a:r>
              <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
            </a:r>
            <a:br>
              <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b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缩短销售周期</a:t>
            </a:r>
          </a:p>
          <a:p>
            <a:pPr defTabSz="914400" fontAlgn="base">
              <a:spcBef>
                <a:spcPct val="0"/>
              </a:spcBef>
              <a:spcAft>
                <a:spcPct val="0"/>
              </a:spcAft>
              <a:buClr>
                <a:srgbClr val="000000"/>
              </a:buClr>
              <a:buSzPct val="100000"/>
              <a:buFont typeface="Times New Roman" pitchFamily="18" charset="0"/>
              <a:buNone/>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Arial" charset="0"/>
            </a:endParaRPr>
          </a:p>
          <a:p>
            <a:pPr defTabSz="914400" fontAlgn="base">
              <a:spcBef>
                <a:spcPct val="0"/>
              </a:spcBef>
              <a:spcAft>
                <a:spcPct val="0"/>
              </a:spcAft>
              <a:buClr>
                <a:srgbClr val="000000"/>
              </a:buClr>
              <a:buSzPct val="100000"/>
              <a:buFont typeface="Times New Roman" pitchFamily="18" charset="0"/>
              <a:buNone/>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Arial" charset="0"/>
              </a:rPr>
              <a:t>增加客户生命周期</a:t>
            </a:r>
            <a:r>
              <a:rPr lang="zh-CN" altLang="en-US" sz="1300" b="1" dirty="0" smtClean="0">
                <a:solidFill>
                  <a:srgbClr val="F8F8F8"/>
                </a:solidFill>
                <a:latin typeface="微软雅黑" panose="020B0503020204020204" pitchFamily="34" charset="-122"/>
                <a:ea typeface="微软雅黑" panose="020B0503020204020204" pitchFamily="34" charset="-122"/>
                <a:cs typeface="Arial" charset="0"/>
                <a:sym typeface="Arial" charset="0"/>
              </a:rPr>
              <a:t>价值</a:t>
            </a:r>
          </a:p>
          <a:p>
            <a:pPr defTabSz="914400" fontAlgn="base">
              <a:spcBef>
                <a:spcPct val="0"/>
              </a:spcBef>
              <a:spcAft>
                <a:spcPct val="0"/>
              </a:spcAft>
              <a:buClr>
                <a:srgbClr val="000000"/>
              </a:buClr>
              <a:buSzPct val="100000"/>
              <a:buFont typeface="Times New Roman" pitchFamily="18" charset="0"/>
              <a:buNone/>
            </a:pPr>
            <a:endParaRPr lang="en-US" altLang="zh-CN" sz="1300" b="1" dirty="0" smtClean="0">
              <a:solidFill>
                <a:srgbClr val="F8F8F8"/>
              </a:solidFill>
              <a:latin typeface="微软雅黑" panose="020B0503020204020204" pitchFamily="34" charset="-122"/>
              <a:ea typeface="微软雅黑" panose="020B0503020204020204" pitchFamily="34" charset="-122"/>
              <a:cs typeface="Arial" charset="0"/>
              <a:sym typeface="Arial" charset="0"/>
            </a:endParaRPr>
          </a:p>
          <a:p>
            <a:pPr defTabSz="914400" fontAlgn="base">
              <a:spcBef>
                <a:spcPct val="0"/>
              </a:spcBef>
              <a:spcAft>
                <a:spcPct val="0"/>
              </a:spcAft>
              <a:buClr>
                <a:srgbClr val="000000"/>
              </a:buClr>
              <a:buSzPct val="100000"/>
              <a:buFont typeface="Times New Roman" pitchFamily="18" charset="0"/>
              <a:buNone/>
            </a:pPr>
            <a:r>
              <a:rPr lang="zh-CN" altLang="en-US" sz="1300" b="1" dirty="0" smtClean="0">
                <a:solidFill>
                  <a:srgbClr val="F8F8F8"/>
                </a:solidFill>
                <a:latin typeface="微软雅黑" panose="020B0503020204020204" pitchFamily="34" charset="-122"/>
                <a:ea typeface="微软雅黑" panose="020B0503020204020204" pitchFamily="34" charset="-122"/>
                <a:cs typeface="Arial" charset="0"/>
                <a:sym typeface="Arial" charset="0"/>
              </a:rPr>
              <a:t>建议</a:t>
            </a:r>
            <a:endPar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Arial" charset="0"/>
            </a:endParaRPr>
          </a:p>
        </p:txBody>
      </p:sp>
      <p:sp>
        <p:nvSpPr>
          <p:cNvPr id="35" name="TextBox 23"/>
          <p:cNvSpPr txBox="1">
            <a:spLocks noChangeArrowheads="1"/>
          </p:cNvSpPr>
          <p:nvPr/>
        </p:nvSpPr>
        <p:spPr bwMode="auto">
          <a:xfrm>
            <a:off x="7067538" y="3174346"/>
            <a:ext cx="1685968" cy="2539157"/>
          </a:xfrm>
          <a:prstGeom prst="rect">
            <a:avLst/>
          </a:prstGeom>
          <a:noFill/>
          <a:ln w="9525">
            <a:noFill/>
            <a:miter lim="800000"/>
            <a:headEnd/>
            <a:tailEnd/>
          </a:ln>
        </p:spPr>
        <p:txBody>
          <a:bodyPr wrap="square" tIns="91440">
            <a:spAutoFit/>
          </a:bodyPr>
          <a:lstStyle/>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缩短监视和合规的时间</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推送相关法规更新</a:t>
            </a:r>
            <a:r>
              <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a:t>
            </a: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提醒</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支持定价、</a:t>
            </a:r>
            <a:r>
              <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NDA </a:t>
            </a: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等等</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单一版本的真相</a:t>
            </a:r>
          </a:p>
          <a:p>
            <a:pPr defTabSz="914400" fontAlgn="base">
              <a:spcBef>
                <a:spcPct val="0"/>
              </a:spcBef>
              <a:spcAft>
                <a:spcPct val="0"/>
              </a:spcAft>
              <a:buClr>
                <a:srgbClr val="000000"/>
              </a:buClr>
              <a:buSzPct val="100000"/>
            </a:pPr>
            <a:endParaRPr lang="en-US" altLang="zh-CN"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endParaRPr>
          </a:p>
          <a:p>
            <a:pPr defTabSz="914400" fontAlgn="base">
              <a:spcBef>
                <a:spcPct val="0"/>
              </a:spcBef>
              <a:spcAft>
                <a:spcPct val="0"/>
              </a:spcAft>
              <a:buClr>
                <a:srgbClr val="000000"/>
              </a:buClr>
              <a:buSzPct val="100000"/>
            </a:pPr>
            <a:r>
              <a:rPr lang="zh-CN" altLang="en-US" sz="1300" b="1" dirty="0">
                <a:solidFill>
                  <a:srgbClr val="F8F8F8"/>
                </a:solidFill>
                <a:latin typeface="微软雅黑" panose="020B0503020204020204" pitchFamily="34" charset="-122"/>
                <a:ea typeface="微软雅黑" panose="020B0503020204020204" pitchFamily="34" charset="-122"/>
                <a:cs typeface="Arial" charset="0"/>
                <a:sym typeface="Wingdings" pitchFamily="2" charset="2"/>
              </a:rPr>
              <a:t>避免处罚 </a:t>
            </a:r>
          </a:p>
        </p:txBody>
      </p:sp>
      <p:sp>
        <p:nvSpPr>
          <p:cNvPr id="40" name="Title 1"/>
          <p:cNvSpPr txBox="1">
            <a:spLocks/>
          </p:cNvSpPr>
          <p:nvPr/>
        </p:nvSpPr>
        <p:spPr bwMode="auto">
          <a:xfrm>
            <a:off x="500034" y="1330314"/>
            <a:ext cx="8805862" cy="598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eaLnBrk="0" fontAlgn="base" hangingPunct="0">
              <a:spcBef>
                <a:spcPct val="0"/>
              </a:spcBef>
              <a:spcAft>
                <a:spcPct val="0"/>
              </a:spcAft>
              <a:defRPr/>
            </a:pPr>
            <a:r>
              <a:rPr lang="en-US" altLang="zh-CN" sz="1700" b="1" kern="0" dirty="0" smtClean="0">
                <a:latin typeface="微软雅黑" panose="020B0503020204020204" pitchFamily="34" charset="-122"/>
                <a:ea typeface="微软雅黑" panose="020B0503020204020204" pitchFamily="34" charset="-122"/>
              </a:rPr>
              <a:t>1.</a:t>
            </a:r>
            <a:r>
              <a:rPr lang="zh-CN" altLang="en-US" sz="1700" b="1" kern="0" dirty="0" smtClean="0">
                <a:latin typeface="微软雅黑" panose="020B0503020204020204" pitchFamily="34" charset="-122"/>
                <a:ea typeface="微软雅黑" panose="020B0503020204020204" pitchFamily="34" charset="-122"/>
              </a:rPr>
              <a:t>大数据对提升企业 </a:t>
            </a:r>
            <a:r>
              <a:rPr lang="en-US" altLang="zh-CN" sz="1700" b="1" kern="0" dirty="0" smtClean="0">
                <a:latin typeface="微软雅黑" panose="020B0503020204020204" pitchFamily="34" charset="-122"/>
                <a:ea typeface="微软雅黑" panose="020B0503020204020204" pitchFamily="34" charset="-122"/>
              </a:rPr>
              <a:t>ROI</a:t>
            </a:r>
            <a:r>
              <a:rPr lang="zh-CN" altLang="en-US" sz="1700" b="1" kern="0" dirty="0" smtClean="0">
                <a:latin typeface="微软雅黑" panose="020B0503020204020204" pitchFamily="34" charset="-122"/>
                <a:ea typeface="微软雅黑" panose="020B0503020204020204" pitchFamily="34" charset="-122"/>
              </a:rPr>
              <a:t>的作用</a:t>
            </a:r>
            <a:r>
              <a:rPr lang="en-US" altLang="zh-CN" sz="1700" b="1" kern="0" dirty="0" smtClean="0">
                <a:latin typeface="微软雅黑" panose="020B0503020204020204" pitchFamily="34" charset="-122"/>
                <a:ea typeface="微软雅黑" panose="020B0503020204020204" pitchFamily="34" charset="-122"/>
              </a:rPr>
              <a:t> </a:t>
            </a:r>
            <a:r>
              <a:rPr lang="zh-CN" altLang="en-US" sz="1700" b="1" kern="0" dirty="0" smtClean="0">
                <a:latin typeface="微软雅黑" panose="020B0503020204020204" pitchFamily="34" charset="-122"/>
                <a:ea typeface="微软雅黑" panose="020B0503020204020204" pitchFamily="34" charset="-122"/>
              </a:rPr>
              <a:t>：</a:t>
            </a:r>
          </a:p>
        </p:txBody>
      </p:sp>
      <p:sp>
        <p:nvSpPr>
          <p:cNvPr id="36" name="矩形 35"/>
          <p:cNvSpPr/>
          <p:nvPr/>
        </p:nvSpPr>
        <p:spPr>
          <a:xfrm>
            <a:off x="857224" y="5500702"/>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37" name="矩形 36"/>
          <p:cNvSpPr/>
          <p:nvPr/>
        </p:nvSpPr>
        <p:spPr>
          <a:xfrm>
            <a:off x="3071802" y="5500702"/>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38" name="矩形 37"/>
          <p:cNvSpPr/>
          <p:nvPr/>
        </p:nvSpPr>
        <p:spPr>
          <a:xfrm>
            <a:off x="5500694" y="5500702"/>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39" name="矩形 38"/>
          <p:cNvSpPr/>
          <p:nvPr/>
        </p:nvSpPr>
        <p:spPr>
          <a:xfrm>
            <a:off x="7929586" y="5500702"/>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大数据企业应用</a:t>
            </a:r>
            <a:endParaRPr lang="zh-CN" altLang="en-US" sz="2800" b="1" dirty="0">
              <a:solidFill>
                <a:srgbClr val="3B8AFF"/>
              </a:solidFill>
              <a:latin typeface="微软雅黑" pitchFamily="34" charset="-122"/>
              <a:ea typeface="微软雅黑" pitchFamily="34" charset="-122"/>
            </a:endParaRPr>
          </a:p>
        </p:txBody>
      </p:sp>
      <p:sp>
        <p:nvSpPr>
          <p:cNvPr id="27" name="Title 1"/>
          <p:cNvSpPr txBox="1">
            <a:spLocks/>
          </p:cNvSpPr>
          <p:nvPr/>
        </p:nvSpPr>
        <p:spPr bwMode="auto">
          <a:xfrm>
            <a:off x="338170" y="1258876"/>
            <a:ext cx="3376574" cy="384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lvl="0" eaLnBrk="0" fontAlgn="base" hangingPunct="0">
              <a:spcBef>
                <a:spcPct val="0"/>
              </a:spcBef>
              <a:spcAft>
                <a:spcPct val="0"/>
              </a:spcAft>
              <a:defRPr/>
            </a:pPr>
            <a:r>
              <a:rPr lang="en-US" altLang="zh-CN" b="1" kern="0" dirty="0" smtClean="0">
                <a:latin typeface="微软雅黑" panose="020B0503020204020204" pitchFamily="34" charset="-122"/>
                <a:ea typeface="微软雅黑" panose="020B0503020204020204" pitchFamily="34" charset="-122"/>
              </a:rPr>
              <a:t>2.</a:t>
            </a:r>
            <a:r>
              <a:rPr lang="zh-CN" altLang="en-US" b="1" kern="0" dirty="0" smtClean="0">
                <a:latin typeface="微软雅黑" panose="020B0503020204020204" pitchFamily="34" charset="-122"/>
                <a:ea typeface="微软雅黑" panose="020B0503020204020204" pitchFamily="34" charset="-122"/>
              </a:rPr>
              <a:t>大数据对企业用户管理的价值</a:t>
            </a:r>
            <a:r>
              <a:rPr lang="en-US" altLang="zh-CN" b="1" kern="0" dirty="0" smtClean="0">
                <a:latin typeface="微软雅黑" panose="020B0503020204020204" pitchFamily="34" charset="-122"/>
                <a:ea typeface="微软雅黑" panose="020B0503020204020204" pitchFamily="34" charset="-122"/>
              </a:rPr>
              <a:t> </a:t>
            </a:r>
            <a:r>
              <a:rPr lang="zh-CN" altLang="en-US" b="1" kern="0" dirty="0" smtClean="0">
                <a:latin typeface="微软雅黑" panose="020B0503020204020204" pitchFamily="34" charset="-122"/>
                <a:ea typeface="微软雅黑" panose="020B0503020204020204" pitchFamily="34" charset="-122"/>
              </a:rPr>
              <a:t>：</a:t>
            </a:r>
          </a:p>
        </p:txBody>
      </p:sp>
      <p:sp>
        <p:nvSpPr>
          <p:cNvPr id="156" name="标题 4"/>
          <p:cNvSpPr txBox="1">
            <a:spLocks/>
          </p:cNvSpPr>
          <p:nvPr/>
        </p:nvSpPr>
        <p:spPr>
          <a:xfrm>
            <a:off x="390325" y="1844798"/>
            <a:ext cx="8325080" cy="3313068"/>
          </a:xfrm>
          <a:prstGeom prst="rect">
            <a:avLst/>
          </a:prstGeom>
          <a:solidFill>
            <a:schemeClr val="bg1">
              <a:alpha val="0"/>
            </a:schemeClr>
          </a:solidFill>
          <a:ln w="9525" cmpd="sng">
            <a:solidFill>
              <a:schemeClr val="bg1">
                <a:lumMod val="50000"/>
              </a:schemeClr>
            </a:solidFill>
          </a:ln>
          <a:scene3d>
            <a:camera prst="perspectiveFront"/>
            <a:lightRig rig="threePt" dir="t"/>
          </a:scene3d>
          <a:sp3d/>
        </p:spPr>
        <p:txBody>
          <a:bodyPr anchor="ctr"/>
          <a:lstStyle/>
          <a:p>
            <a:pPr algn="ctr" fontAlgn="auto">
              <a:spcBef>
                <a:spcPts val="0"/>
              </a:spcBef>
              <a:spcAft>
                <a:spcPts val="0"/>
              </a:spcAft>
              <a:defRPr/>
            </a:pPr>
            <a:endParaRPr lang="en-US" altLang="zh-CN" b="1" dirty="0">
              <a:latin typeface="微软雅黑"/>
              <a:ea typeface="微软雅黑"/>
              <a:cs typeface="微软雅黑"/>
            </a:endParaRPr>
          </a:p>
        </p:txBody>
      </p:sp>
      <p:sp>
        <p:nvSpPr>
          <p:cNvPr id="157" name="右箭头 156"/>
          <p:cNvSpPr>
            <a:spLocks/>
          </p:cNvSpPr>
          <p:nvPr/>
        </p:nvSpPr>
        <p:spPr>
          <a:xfrm>
            <a:off x="6536360" y="4153410"/>
            <a:ext cx="971908" cy="285806"/>
          </a:xfrm>
          <a:prstGeom prst="rightArrow">
            <a:avLst/>
          </a:prstGeom>
          <a:solidFill>
            <a:srgbClr val="9AB99C"/>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58" name="右箭头 157"/>
          <p:cNvSpPr>
            <a:spLocks/>
          </p:cNvSpPr>
          <p:nvPr/>
        </p:nvSpPr>
        <p:spPr>
          <a:xfrm>
            <a:off x="6536360" y="3764634"/>
            <a:ext cx="971908" cy="285806"/>
          </a:xfrm>
          <a:prstGeom prst="rightArrow">
            <a:avLst/>
          </a:prstGeom>
          <a:solidFill>
            <a:srgbClr val="9AB99C"/>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59" name="右箭头 158"/>
          <p:cNvSpPr>
            <a:spLocks/>
          </p:cNvSpPr>
          <p:nvPr/>
        </p:nvSpPr>
        <p:spPr>
          <a:xfrm>
            <a:off x="6536360" y="3400047"/>
            <a:ext cx="971908" cy="285806"/>
          </a:xfrm>
          <a:prstGeom prst="rightArrow">
            <a:avLst/>
          </a:prstGeom>
          <a:solidFill>
            <a:srgbClr val="9AB99C"/>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60" name="右箭头 159"/>
          <p:cNvSpPr>
            <a:spLocks/>
          </p:cNvSpPr>
          <p:nvPr/>
        </p:nvSpPr>
        <p:spPr>
          <a:xfrm>
            <a:off x="6536360" y="3033734"/>
            <a:ext cx="971908" cy="285806"/>
          </a:xfrm>
          <a:prstGeom prst="rightArrow">
            <a:avLst/>
          </a:prstGeom>
          <a:solidFill>
            <a:srgbClr val="9AB99C"/>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61" name="右箭头 160"/>
          <p:cNvSpPr>
            <a:spLocks/>
          </p:cNvSpPr>
          <p:nvPr/>
        </p:nvSpPr>
        <p:spPr>
          <a:xfrm>
            <a:off x="6536360" y="2684700"/>
            <a:ext cx="971908" cy="285806"/>
          </a:xfrm>
          <a:prstGeom prst="rightArrow">
            <a:avLst/>
          </a:prstGeom>
          <a:solidFill>
            <a:srgbClr val="9AB99C"/>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62" name="圆角矩形 161"/>
          <p:cNvSpPr/>
          <p:nvPr/>
        </p:nvSpPr>
        <p:spPr>
          <a:xfrm>
            <a:off x="1250182" y="2594636"/>
            <a:ext cx="1293762" cy="445200"/>
          </a:xfrm>
          <a:prstGeom prst="roundRect">
            <a:avLst>
              <a:gd name="adj" fmla="val 25758"/>
            </a:avLst>
          </a:prstGeom>
          <a:solidFill>
            <a:srgbClr val="05598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kumimoji="1" lang="zh-CN" altLang="en-US" sz="1400" dirty="0">
                <a:solidFill>
                  <a:schemeClr val="tx1"/>
                </a:solidFill>
                <a:latin typeface="微软雅黑"/>
                <a:ea typeface="微软雅黑"/>
                <a:cs typeface="微软雅黑"/>
              </a:rPr>
              <a:t>用户评价</a:t>
            </a:r>
          </a:p>
        </p:txBody>
      </p:sp>
      <p:sp>
        <p:nvSpPr>
          <p:cNvPr id="163" name="圆角矩形 162"/>
          <p:cNvSpPr/>
          <p:nvPr/>
        </p:nvSpPr>
        <p:spPr>
          <a:xfrm>
            <a:off x="1250182" y="3356635"/>
            <a:ext cx="1293762" cy="445200"/>
          </a:xfrm>
          <a:prstGeom prst="roundRect">
            <a:avLst>
              <a:gd name="adj" fmla="val 25758"/>
            </a:avLst>
          </a:prstGeom>
          <a:solidFill>
            <a:srgbClr val="05598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kumimoji="1" lang="zh-CN" altLang="en-US" sz="1400" dirty="0">
                <a:solidFill>
                  <a:schemeClr val="tx1"/>
                </a:solidFill>
                <a:latin typeface="微软雅黑"/>
                <a:ea typeface="微软雅黑"/>
                <a:cs typeface="微软雅黑"/>
              </a:rPr>
              <a:t>用户评论</a:t>
            </a:r>
          </a:p>
        </p:txBody>
      </p:sp>
      <p:sp>
        <p:nvSpPr>
          <p:cNvPr id="164" name="圆角矩形 163"/>
          <p:cNvSpPr/>
          <p:nvPr/>
        </p:nvSpPr>
        <p:spPr>
          <a:xfrm>
            <a:off x="1258119" y="4109823"/>
            <a:ext cx="1293762" cy="443826"/>
          </a:xfrm>
          <a:prstGeom prst="roundRect">
            <a:avLst>
              <a:gd name="adj" fmla="val 25758"/>
            </a:avLst>
          </a:prstGeom>
          <a:solidFill>
            <a:srgbClr val="05598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kumimoji="1" lang="zh-CN" altLang="en-US" sz="1400" dirty="0">
                <a:solidFill>
                  <a:schemeClr val="tx1"/>
                </a:solidFill>
                <a:latin typeface="微软雅黑"/>
                <a:ea typeface="微软雅黑"/>
                <a:cs typeface="微软雅黑"/>
              </a:rPr>
              <a:t>图文分享</a:t>
            </a:r>
          </a:p>
        </p:txBody>
      </p:sp>
      <p:pic>
        <p:nvPicPr>
          <p:cNvPr id="165" name="图片 3" descr="屏幕快照 2013-01-31 下午3.23.13.png"/>
          <p:cNvPicPr>
            <a:picLocks noChangeAspect="1"/>
          </p:cNvPicPr>
          <p:nvPr/>
        </p:nvPicPr>
        <p:blipFill>
          <a:blip r:embed="rId2" cstate="print"/>
          <a:srcRect/>
          <a:stretch>
            <a:fillRect/>
          </a:stretch>
        </p:blipFill>
        <p:spPr bwMode="auto">
          <a:xfrm>
            <a:off x="809807" y="2572201"/>
            <a:ext cx="286974" cy="507356"/>
          </a:xfrm>
          <a:prstGeom prst="rect">
            <a:avLst/>
          </a:prstGeom>
          <a:noFill/>
          <a:ln w="9525">
            <a:noFill/>
            <a:miter lim="800000"/>
            <a:headEnd/>
            <a:tailEnd/>
          </a:ln>
        </p:spPr>
      </p:pic>
      <p:pic>
        <p:nvPicPr>
          <p:cNvPr id="166" name="图片 44" descr="屏幕快照 2013-01-31 下午3.23.13.png"/>
          <p:cNvPicPr>
            <a:picLocks noChangeAspect="1"/>
          </p:cNvPicPr>
          <p:nvPr/>
        </p:nvPicPr>
        <p:blipFill>
          <a:blip r:embed="rId3" cstate="print"/>
          <a:srcRect/>
          <a:stretch>
            <a:fillRect/>
          </a:stretch>
        </p:blipFill>
        <p:spPr bwMode="auto">
          <a:xfrm>
            <a:off x="833628" y="4070282"/>
            <a:ext cx="288560" cy="507356"/>
          </a:xfrm>
          <a:prstGeom prst="rect">
            <a:avLst/>
          </a:prstGeom>
          <a:noFill/>
          <a:ln w="9525">
            <a:noFill/>
            <a:miter lim="800000"/>
            <a:headEnd/>
            <a:tailEnd/>
          </a:ln>
        </p:spPr>
      </p:pic>
      <p:pic>
        <p:nvPicPr>
          <p:cNvPr id="167" name="图片 5" descr="屏幕快照 2013-01-31 下午3.27.35.png"/>
          <p:cNvPicPr>
            <a:picLocks noChangeAspect="1"/>
          </p:cNvPicPr>
          <p:nvPr/>
        </p:nvPicPr>
        <p:blipFill>
          <a:blip r:embed="rId4" cstate="print"/>
          <a:srcRect/>
          <a:stretch>
            <a:fillRect/>
          </a:stretch>
        </p:blipFill>
        <p:spPr bwMode="auto">
          <a:xfrm>
            <a:off x="809807" y="3316923"/>
            <a:ext cx="286974" cy="515986"/>
          </a:xfrm>
          <a:prstGeom prst="rect">
            <a:avLst/>
          </a:prstGeom>
          <a:noFill/>
          <a:ln w="9525">
            <a:noFill/>
            <a:miter lim="800000"/>
            <a:headEnd/>
            <a:tailEnd/>
          </a:ln>
        </p:spPr>
      </p:pic>
      <p:sp>
        <p:nvSpPr>
          <p:cNvPr id="168" name="五边形 167"/>
          <p:cNvSpPr/>
          <p:nvPr/>
        </p:nvSpPr>
        <p:spPr>
          <a:xfrm>
            <a:off x="2845936" y="2754300"/>
            <a:ext cx="1793194" cy="1658510"/>
          </a:xfrm>
          <a:prstGeom prst="homePlate">
            <a:avLst>
              <a:gd name="adj" fmla="val 33158"/>
            </a:avLst>
          </a:prstGeom>
          <a:solidFill>
            <a:srgbClr val="A5B4C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169" name="右箭头 168"/>
          <p:cNvSpPr>
            <a:spLocks noChangeAspect="1"/>
          </p:cNvSpPr>
          <p:nvPr/>
        </p:nvSpPr>
        <p:spPr>
          <a:xfrm>
            <a:off x="2844982" y="2684371"/>
            <a:ext cx="286974" cy="288192"/>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70" name="右箭头 169"/>
          <p:cNvSpPr>
            <a:spLocks noChangeAspect="1"/>
          </p:cNvSpPr>
          <p:nvPr/>
        </p:nvSpPr>
        <p:spPr>
          <a:xfrm>
            <a:off x="2844982" y="3418728"/>
            <a:ext cx="286974" cy="288190"/>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71" name="右箭头 170"/>
          <p:cNvSpPr>
            <a:spLocks noChangeAspect="1"/>
          </p:cNvSpPr>
          <p:nvPr/>
        </p:nvSpPr>
        <p:spPr>
          <a:xfrm>
            <a:off x="2844982" y="4166900"/>
            <a:ext cx="286974" cy="286466"/>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zh-CN" altLang="en-US">
              <a:solidFill>
                <a:schemeClr val="tx1"/>
              </a:solidFill>
            </a:endParaRPr>
          </a:p>
        </p:txBody>
      </p:sp>
      <p:sp>
        <p:nvSpPr>
          <p:cNvPr id="172" name="文本框 12"/>
          <p:cNvSpPr txBox="1">
            <a:spLocks noChangeArrowheads="1"/>
          </p:cNvSpPr>
          <p:nvPr/>
        </p:nvSpPr>
        <p:spPr bwMode="auto">
          <a:xfrm>
            <a:off x="3200775" y="3425866"/>
            <a:ext cx="581476" cy="307777"/>
          </a:xfrm>
          <a:prstGeom prst="rect">
            <a:avLst/>
          </a:prstGeom>
          <a:noFill/>
          <a:ln w="9525">
            <a:noFill/>
            <a:miter lim="800000"/>
            <a:headEnd/>
            <a:tailEnd/>
          </a:ln>
        </p:spPr>
        <p:txBody>
          <a:bodyPr wrap="square">
            <a:spAutoFit/>
          </a:bodyPr>
          <a:lstStyle/>
          <a:p>
            <a:pPr algn="ctr"/>
            <a:r>
              <a:rPr kumimoji="1" lang="en-US" altLang="zh-CN" sz="1400" b="1">
                <a:latin typeface="微软雅黑" pitchFamily="34" charset="-122"/>
                <a:ea typeface="微软雅黑" pitchFamily="34" charset="-122"/>
              </a:rPr>
              <a:t>UGC</a:t>
            </a:r>
          </a:p>
        </p:txBody>
      </p:sp>
      <p:sp>
        <p:nvSpPr>
          <p:cNvPr id="173" name="梯形 172"/>
          <p:cNvSpPr/>
          <p:nvPr/>
        </p:nvSpPr>
        <p:spPr>
          <a:xfrm rot="16200000">
            <a:off x="5308493" y="1924805"/>
            <a:ext cx="744754" cy="1809052"/>
          </a:xfrm>
          <a:prstGeom prst="trapezoid">
            <a:avLst>
              <a:gd name="adj" fmla="val 37653"/>
            </a:avLst>
          </a:prstGeom>
          <a:solidFill>
            <a:srgbClr val="005E00">
              <a:alpha val="81000"/>
            </a:srgbClr>
          </a:solid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174" name="梯形 173"/>
          <p:cNvSpPr/>
          <p:nvPr/>
        </p:nvSpPr>
        <p:spPr>
          <a:xfrm rot="16200000">
            <a:off x="5308493" y="2258288"/>
            <a:ext cx="744754" cy="1809052"/>
          </a:xfrm>
          <a:prstGeom prst="trapezoid">
            <a:avLst>
              <a:gd name="adj" fmla="val 37653"/>
            </a:avLst>
          </a:prstGeom>
          <a:solidFill>
            <a:srgbClr val="005E00">
              <a:alpha val="81000"/>
            </a:srgbClr>
          </a:solid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175" name="梯形 174"/>
          <p:cNvSpPr/>
          <p:nvPr/>
        </p:nvSpPr>
        <p:spPr>
          <a:xfrm rot="16200000">
            <a:off x="5307806" y="2642744"/>
            <a:ext cx="746128" cy="1809052"/>
          </a:xfrm>
          <a:prstGeom prst="trapezoid">
            <a:avLst>
              <a:gd name="adj" fmla="val 37653"/>
            </a:avLst>
          </a:prstGeom>
          <a:solidFill>
            <a:srgbClr val="005E00">
              <a:alpha val="81000"/>
            </a:srgbClr>
          </a:solid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176" name="文本框 64"/>
          <p:cNvSpPr txBox="1">
            <a:spLocks noChangeArrowheads="1"/>
          </p:cNvSpPr>
          <p:nvPr/>
        </p:nvSpPr>
        <p:spPr bwMode="auto">
          <a:xfrm>
            <a:off x="4899376" y="3431050"/>
            <a:ext cx="543052"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搜索</a:t>
            </a:r>
          </a:p>
        </p:txBody>
      </p:sp>
      <p:pic>
        <p:nvPicPr>
          <p:cNvPr id="177" name="图片 69" descr="屏幕快照 2013-01-31 下午3.23.13.png"/>
          <p:cNvPicPr>
            <a:picLocks noChangeAspect="1"/>
          </p:cNvPicPr>
          <p:nvPr/>
        </p:nvPicPr>
        <p:blipFill>
          <a:blip r:embed="rId5" cstate="print"/>
          <a:srcRect/>
          <a:stretch>
            <a:fillRect/>
          </a:stretch>
        </p:blipFill>
        <p:spPr bwMode="auto">
          <a:xfrm>
            <a:off x="7877273" y="2165985"/>
            <a:ext cx="144282" cy="253680"/>
          </a:xfrm>
          <a:prstGeom prst="rect">
            <a:avLst/>
          </a:prstGeom>
          <a:noFill/>
          <a:ln w="9525">
            <a:noFill/>
            <a:miter lim="800000"/>
            <a:headEnd/>
            <a:tailEnd/>
          </a:ln>
        </p:spPr>
      </p:pic>
      <p:pic>
        <p:nvPicPr>
          <p:cNvPr id="178" name="图片 70" descr="屏幕快照 2013-01-31 下午3.27.35.png"/>
          <p:cNvPicPr>
            <a:picLocks noChangeAspect="1"/>
          </p:cNvPicPr>
          <p:nvPr/>
        </p:nvPicPr>
        <p:blipFill>
          <a:blip r:embed="rId6" cstate="print"/>
          <a:srcRect/>
          <a:stretch>
            <a:fillRect/>
          </a:stretch>
        </p:blipFill>
        <p:spPr bwMode="auto">
          <a:xfrm>
            <a:off x="7694704" y="2276572"/>
            <a:ext cx="144280" cy="258858"/>
          </a:xfrm>
          <a:prstGeom prst="rect">
            <a:avLst/>
          </a:prstGeom>
          <a:noFill/>
          <a:ln w="9525">
            <a:noFill/>
            <a:miter lim="800000"/>
            <a:headEnd/>
            <a:tailEnd/>
          </a:ln>
        </p:spPr>
      </p:pic>
      <p:pic>
        <p:nvPicPr>
          <p:cNvPr id="179" name="图片 71" descr="屏幕快照 2013-01-31 下午3.23.13.png"/>
          <p:cNvPicPr>
            <a:picLocks noChangeAspect="1"/>
          </p:cNvPicPr>
          <p:nvPr/>
        </p:nvPicPr>
        <p:blipFill>
          <a:blip r:embed="rId5" cstate="print"/>
          <a:srcRect/>
          <a:stretch>
            <a:fillRect/>
          </a:stretch>
        </p:blipFill>
        <p:spPr bwMode="auto">
          <a:xfrm>
            <a:off x="7885204" y="2440720"/>
            <a:ext cx="144280" cy="253678"/>
          </a:xfrm>
          <a:prstGeom prst="rect">
            <a:avLst/>
          </a:prstGeom>
          <a:noFill/>
          <a:ln w="9525">
            <a:noFill/>
            <a:miter lim="800000"/>
            <a:headEnd/>
            <a:tailEnd/>
          </a:ln>
        </p:spPr>
      </p:pic>
      <p:pic>
        <p:nvPicPr>
          <p:cNvPr id="180" name="图片 72" descr="屏幕快照 2013-01-31 下午3.23.13.png"/>
          <p:cNvPicPr>
            <a:picLocks noChangeAspect="1"/>
          </p:cNvPicPr>
          <p:nvPr/>
        </p:nvPicPr>
        <p:blipFill>
          <a:blip r:embed="rId5" cstate="print"/>
          <a:srcRect/>
          <a:stretch>
            <a:fillRect/>
          </a:stretch>
        </p:blipFill>
        <p:spPr bwMode="auto">
          <a:xfrm>
            <a:off x="7885204" y="3586311"/>
            <a:ext cx="144280" cy="253680"/>
          </a:xfrm>
          <a:prstGeom prst="rect">
            <a:avLst/>
          </a:prstGeom>
          <a:noFill/>
          <a:ln w="9525">
            <a:noFill/>
            <a:miter lim="800000"/>
            <a:headEnd/>
            <a:tailEnd/>
          </a:ln>
        </p:spPr>
      </p:pic>
      <p:pic>
        <p:nvPicPr>
          <p:cNvPr id="181" name="图片 73" descr="屏幕快照 2013-01-31 下午3.23.13.png"/>
          <p:cNvPicPr>
            <a:picLocks noChangeAspect="1"/>
          </p:cNvPicPr>
          <p:nvPr/>
        </p:nvPicPr>
        <p:blipFill>
          <a:blip r:embed="rId5" cstate="print"/>
          <a:srcRect/>
          <a:stretch>
            <a:fillRect/>
          </a:stretch>
        </p:blipFill>
        <p:spPr bwMode="auto">
          <a:xfrm>
            <a:off x="7877273" y="3302937"/>
            <a:ext cx="144282" cy="253680"/>
          </a:xfrm>
          <a:prstGeom prst="rect">
            <a:avLst/>
          </a:prstGeom>
          <a:noFill/>
          <a:ln w="9525">
            <a:noFill/>
            <a:miter lim="800000"/>
            <a:headEnd/>
            <a:tailEnd/>
          </a:ln>
        </p:spPr>
      </p:pic>
      <p:pic>
        <p:nvPicPr>
          <p:cNvPr id="182" name="图片 79" descr="屏幕快照 2013-01-31 下午3.27.35.png"/>
          <p:cNvPicPr>
            <a:picLocks noChangeAspect="1"/>
          </p:cNvPicPr>
          <p:nvPr/>
        </p:nvPicPr>
        <p:blipFill>
          <a:blip r:embed="rId6" cstate="print"/>
          <a:srcRect/>
          <a:stretch>
            <a:fillRect/>
          </a:stretch>
        </p:blipFill>
        <p:spPr bwMode="auto">
          <a:xfrm>
            <a:off x="7877273" y="2722363"/>
            <a:ext cx="144282" cy="257132"/>
          </a:xfrm>
          <a:prstGeom prst="rect">
            <a:avLst/>
          </a:prstGeom>
          <a:noFill/>
          <a:ln w="9525">
            <a:noFill/>
            <a:miter lim="800000"/>
            <a:headEnd/>
            <a:tailEnd/>
          </a:ln>
        </p:spPr>
      </p:pic>
      <p:pic>
        <p:nvPicPr>
          <p:cNvPr id="183" name="图片 80" descr="屏幕快照 2013-01-31 下午3.27.35.png"/>
          <p:cNvPicPr>
            <a:picLocks noChangeAspect="1"/>
          </p:cNvPicPr>
          <p:nvPr/>
        </p:nvPicPr>
        <p:blipFill>
          <a:blip r:embed="rId6" cstate="print"/>
          <a:srcRect/>
          <a:stretch>
            <a:fillRect/>
          </a:stretch>
        </p:blipFill>
        <p:spPr bwMode="auto">
          <a:xfrm>
            <a:off x="7877273" y="3019565"/>
            <a:ext cx="144282" cy="258858"/>
          </a:xfrm>
          <a:prstGeom prst="rect">
            <a:avLst/>
          </a:prstGeom>
          <a:noFill/>
          <a:ln w="9525">
            <a:noFill/>
            <a:miter lim="800000"/>
            <a:headEnd/>
            <a:tailEnd/>
          </a:ln>
        </p:spPr>
      </p:pic>
      <p:pic>
        <p:nvPicPr>
          <p:cNvPr id="184" name="图片 81" descr="屏幕快照 2013-01-31 下午3.27.35.png"/>
          <p:cNvPicPr>
            <a:picLocks noChangeAspect="1"/>
          </p:cNvPicPr>
          <p:nvPr/>
        </p:nvPicPr>
        <p:blipFill>
          <a:blip r:embed="rId6" cstate="print"/>
          <a:srcRect/>
          <a:stretch>
            <a:fillRect/>
          </a:stretch>
        </p:blipFill>
        <p:spPr bwMode="auto">
          <a:xfrm>
            <a:off x="7877273" y="3867960"/>
            <a:ext cx="144282" cy="258858"/>
          </a:xfrm>
          <a:prstGeom prst="rect">
            <a:avLst/>
          </a:prstGeom>
          <a:noFill/>
          <a:ln w="9525">
            <a:noFill/>
            <a:miter lim="800000"/>
            <a:headEnd/>
            <a:tailEnd/>
          </a:ln>
        </p:spPr>
      </p:pic>
      <p:pic>
        <p:nvPicPr>
          <p:cNvPr id="185" name="图片 82" descr="屏幕快照 2013-01-31 下午3.27.35.png"/>
          <p:cNvPicPr>
            <a:picLocks noChangeAspect="1"/>
          </p:cNvPicPr>
          <p:nvPr/>
        </p:nvPicPr>
        <p:blipFill>
          <a:blip r:embed="rId6" cstate="print"/>
          <a:srcRect/>
          <a:stretch>
            <a:fillRect/>
          </a:stretch>
        </p:blipFill>
        <p:spPr bwMode="auto">
          <a:xfrm>
            <a:off x="7877273" y="4146150"/>
            <a:ext cx="144282" cy="258858"/>
          </a:xfrm>
          <a:prstGeom prst="rect">
            <a:avLst/>
          </a:prstGeom>
          <a:noFill/>
          <a:ln w="9525">
            <a:noFill/>
            <a:miter lim="800000"/>
            <a:headEnd/>
            <a:tailEnd/>
          </a:ln>
        </p:spPr>
      </p:pic>
      <p:pic>
        <p:nvPicPr>
          <p:cNvPr id="186" name="图片 83" descr="屏幕快照 2013-01-31 下午3.27.35.png"/>
          <p:cNvPicPr>
            <a:picLocks noChangeAspect="1"/>
          </p:cNvPicPr>
          <p:nvPr/>
        </p:nvPicPr>
        <p:blipFill>
          <a:blip r:embed="rId7" cstate="print"/>
          <a:srcRect/>
          <a:stretch>
            <a:fillRect/>
          </a:stretch>
        </p:blipFill>
        <p:spPr bwMode="auto">
          <a:xfrm>
            <a:off x="8063010" y="2337045"/>
            <a:ext cx="142696" cy="258858"/>
          </a:xfrm>
          <a:prstGeom prst="rect">
            <a:avLst/>
          </a:prstGeom>
          <a:noFill/>
          <a:ln w="9525">
            <a:noFill/>
            <a:miter lim="800000"/>
            <a:headEnd/>
            <a:tailEnd/>
          </a:ln>
        </p:spPr>
      </p:pic>
      <p:pic>
        <p:nvPicPr>
          <p:cNvPr id="187" name="图片 84" descr="屏幕快照 2013-01-31 下午3.23.13.png"/>
          <p:cNvPicPr>
            <a:picLocks noChangeAspect="1"/>
          </p:cNvPicPr>
          <p:nvPr/>
        </p:nvPicPr>
        <p:blipFill>
          <a:blip r:embed="rId5" cstate="print"/>
          <a:srcRect/>
          <a:stretch>
            <a:fillRect/>
          </a:stretch>
        </p:blipFill>
        <p:spPr bwMode="auto">
          <a:xfrm>
            <a:off x="7694704" y="2853685"/>
            <a:ext cx="144280" cy="253680"/>
          </a:xfrm>
          <a:prstGeom prst="rect">
            <a:avLst/>
          </a:prstGeom>
          <a:noFill/>
          <a:ln w="9525">
            <a:noFill/>
            <a:miter lim="800000"/>
            <a:headEnd/>
            <a:tailEnd/>
          </a:ln>
        </p:spPr>
      </p:pic>
      <p:pic>
        <p:nvPicPr>
          <p:cNvPr id="188" name="图片 85" descr="屏幕快照 2013-01-31 下午3.23.13.png"/>
          <p:cNvPicPr>
            <a:picLocks noChangeAspect="1"/>
          </p:cNvPicPr>
          <p:nvPr/>
        </p:nvPicPr>
        <p:blipFill>
          <a:blip r:embed="rId8" cstate="print"/>
          <a:srcRect/>
          <a:stretch>
            <a:fillRect/>
          </a:stretch>
        </p:blipFill>
        <p:spPr bwMode="auto">
          <a:xfrm>
            <a:off x="8063010" y="2929713"/>
            <a:ext cx="142696" cy="253680"/>
          </a:xfrm>
          <a:prstGeom prst="rect">
            <a:avLst/>
          </a:prstGeom>
          <a:noFill/>
          <a:ln w="9525">
            <a:noFill/>
            <a:miter lim="800000"/>
            <a:headEnd/>
            <a:tailEnd/>
          </a:ln>
        </p:spPr>
      </p:pic>
      <p:pic>
        <p:nvPicPr>
          <p:cNvPr id="189" name="图片 86" descr="屏幕快照 2013-01-31 下午3.23.13.png"/>
          <p:cNvPicPr>
            <a:picLocks noChangeAspect="1"/>
          </p:cNvPicPr>
          <p:nvPr/>
        </p:nvPicPr>
        <p:blipFill>
          <a:blip r:embed="rId8" cstate="print"/>
          <a:srcRect/>
          <a:stretch>
            <a:fillRect/>
          </a:stretch>
        </p:blipFill>
        <p:spPr bwMode="auto">
          <a:xfrm>
            <a:off x="8063010" y="4051111"/>
            <a:ext cx="142696" cy="253678"/>
          </a:xfrm>
          <a:prstGeom prst="rect">
            <a:avLst/>
          </a:prstGeom>
          <a:noFill/>
          <a:ln w="9525">
            <a:noFill/>
            <a:miter lim="800000"/>
            <a:headEnd/>
            <a:tailEnd/>
          </a:ln>
        </p:spPr>
      </p:pic>
      <p:pic>
        <p:nvPicPr>
          <p:cNvPr id="190" name="图片 87" descr="屏幕快照 2013-01-31 下午3.23.13.png"/>
          <p:cNvPicPr>
            <a:picLocks noChangeAspect="1"/>
          </p:cNvPicPr>
          <p:nvPr/>
        </p:nvPicPr>
        <p:blipFill>
          <a:blip r:embed="rId5" cstate="print"/>
          <a:srcRect/>
          <a:stretch>
            <a:fillRect/>
          </a:stretch>
        </p:blipFill>
        <p:spPr bwMode="auto">
          <a:xfrm>
            <a:off x="7694704" y="3980270"/>
            <a:ext cx="144280" cy="253680"/>
          </a:xfrm>
          <a:prstGeom prst="rect">
            <a:avLst/>
          </a:prstGeom>
          <a:noFill/>
          <a:ln w="9525">
            <a:noFill/>
            <a:miter lim="800000"/>
            <a:headEnd/>
            <a:tailEnd/>
          </a:ln>
        </p:spPr>
      </p:pic>
      <p:pic>
        <p:nvPicPr>
          <p:cNvPr id="191" name="图片 88" descr="屏幕快照 2013-01-31 下午3.27.35.png"/>
          <p:cNvPicPr>
            <a:picLocks noChangeAspect="1"/>
          </p:cNvPicPr>
          <p:nvPr/>
        </p:nvPicPr>
        <p:blipFill>
          <a:blip r:embed="rId7" cstate="print"/>
          <a:srcRect/>
          <a:stretch>
            <a:fillRect/>
          </a:stretch>
        </p:blipFill>
        <p:spPr bwMode="auto">
          <a:xfrm>
            <a:off x="8063010" y="3480913"/>
            <a:ext cx="142696" cy="257130"/>
          </a:xfrm>
          <a:prstGeom prst="rect">
            <a:avLst/>
          </a:prstGeom>
          <a:noFill/>
          <a:ln w="9525">
            <a:noFill/>
            <a:miter lim="800000"/>
            <a:headEnd/>
            <a:tailEnd/>
          </a:ln>
        </p:spPr>
      </p:pic>
      <p:pic>
        <p:nvPicPr>
          <p:cNvPr id="192" name="图片 89" descr="屏幕快照 2013-01-31 下午3.27.35.png"/>
          <p:cNvPicPr>
            <a:picLocks noChangeAspect="1"/>
          </p:cNvPicPr>
          <p:nvPr/>
        </p:nvPicPr>
        <p:blipFill>
          <a:blip r:embed="rId6" cstate="print"/>
          <a:srcRect/>
          <a:stretch>
            <a:fillRect/>
          </a:stretch>
        </p:blipFill>
        <p:spPr bwMode="auto">
          <a:xfrm>
            <a:off x="7696294" y="3427345"/>
            <a:ext cx="144282" cy="258858"/>
          </a:xfrm>
          <a:prstGeom prst="rect">
            <a:avLst/>
          </a:prstGeom>
          <a:noFill/>
          <a:ln w="9525">
            <a:noFill/>
            <a:miter lim="800000"/>
            <a:headEnd/>
            <a:tailEnd/>
          </a:ln>
        </p:spPr>
      </p:pic>
      <p:sp>
        <p:nvSpPr>
          <p:cNvPr id="193" name="梯形 192"/>
          <p:cNvSpPr/>
          <p:nvPr/>
        </p:nvSpPr>
        <p:spPr>
          <a:xfrm rot="16200000">
            <a:off x="5307806" y="3015968"/>
            <a:ext cx="746128" cy="1809052"/>
          </a:xfrm>
          <a:prstGeom prst="trapezoid">
            <a:avLst>
              <a:gd name="adj" fmla="val 37653"/>
            </a:avLst>
          </a:prstGeom>
          <a:solidFill>
            <a:srgbClr val="005E00">
              <a:alpha val="81000"/>
            </a:srgbClr>
          </a:solid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194" name="文本框 94"/>
          <p:cNvSpPr txBox="1">
            <a:spLocks noChangeArrowheads="1"/>
          </p:cNvSpPr>
          <p:nvPr/>
        </p:nvSpPr>
        <p:spPr bwMode="auto">
          <a:xfrm>
            <a:off x="4899376" y="3786996"/>
            <a:ext cx="543052"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微博</a:t>
            </a:r>
          </a:p>
        </p:txBody>
      </p:sp>
      <p:pic>
        <p:nvPicPr>
          <p:cNvPr id="195" name="图片 96" descr="屏幕快照 2013-01-31 下午3.23.13.png"/>
          <p:cNvPicPr>
            <a:picLocks noChangeAspect="1"/>
          </p:cNvPicPr>
          <p:nvPr/>
        </p:nvPicPr>
        <p:blipFill>
          <a:blip r:embed="rId5" cstate="print"/>
          <a:srcRect/>
          <a:stretch>
            <a:fillRect/>
          </a:stretch>
        </p:blipFill>
        <p:spPr bwMode="auto">
          <a:xfrm>
            <a:off x="7877273" y="4445070"/>
            <a:ext cx="144282" cy="253678"/>
          </a:xfrm>
          <a:prstGeom prst="rect">
            <a:avLst/>
          </a:prstGeom>
          <a:noFill/>
          <a:ln w="9525">
            <a:noFill/>
            <a:miter lim="800000"/>
            <a:headEnd/>
            <a:tailEnd/>
          </a:ln>
        </p:spPr>
      </p:pic>
      <p:pic>
        <p:nvPicPr>
          <p:cNvPr id="196" name="图片 97" descr="屏幕快照 2013-01-31 下午3.27.35.png"/>
          <p:cNvPicPr>
            <a:picLocks noChangeAspect="1"/>
          </p:cNvPicPr>
          <p:nvPr/>
        </p:nvPicPr>
        <p:blipFill>
          <a:blip r:embed="rId7" cstate="print"/>
          <a:srcRect/>
          <a:stretch>
            <a:fillRect/>
          </a:stretch>
        </p:blipFill>
        <p:spPr bwMode="auto">
          <a:xfrm>
            <a:off x="8063010" y="4623043"/>
            <a:ext cx="142696" cy="257132"/>
          </a:xfrm>
          <a:prstGeom prst="rect">
            <a:avLst/>
          </a:prstGeom>
          <a:noFill/>
          <a:ln w="9525">
            <a:noFill/>
            <a:miter lim="800000"/>
            <a:headEnd/>
            <a:tailEnd/>
          </a:ln>
        </p:spPr>
      </p:pic>
      <p:pic>
        <p:nvPicPr>
          <p:cNvPr id="197" name="图片 98" descr="屏幕快照 2013-01-31 下午3.27.35.png"/>
          <p:cNvPicPr>
            <a:picLocks noChangeAspect="1"/>
          </p:cNvPicPr>
          <p:nvPr/>
        </p:nvPicPr>
        <p:blipFill>
          <a:blip r:embed="rId6" cstate="print"/>
          <a:srcRect/>
          <a:stretch>
            <a:fillRect/>
          </a:stretch>
        </p:blipFill>
        <p:spPr bwMode="auto">
          <a:xfrm>
            <a:off x="7696294" y="4536651"/>
            <a:ext cx="144282" cy="258858"/>
          </a:xfrm>
          <a:prstGeom prst="rect">
            <a:avLst/>
          </a:prstGeom>
          <a:noFill/>
          <a:ln w="9525">
            <a:noFill/>
            <a:miter lim="800000"/>
            <a:headEnd/>
            <a:tailEnd/>
          </a:ln>
        </p:spPr>
      </p:pic>
      <p:pic>
        <p:nvPicPr>
          <p:cNvPr id="198" name="图片 99" descr="屏幕快照 2013-01-31 下午3.23.13.png"/>
          <p:cNvPicPr>
            <a:picLocks noChangeAspect="1"/>
          </p:cNvPicPr>
          <p:nvPr/>
        </p:nvPicPr>
        <p:blipFill>
          <a:blip r:embed="rId9" cstate="print"/>
          <a:srcRect/>
          <a:stretch>
            <a:fillRect/>
          </a:stretch>
        </p:blipFill>
        <p:spPr bwMode="auto">
          <a:xfrm>
            <a:off x="7885204" y="4723260"/>
            <a:ext cx="144280" cy="255406"/>
          </a:xfrm>
          <a:prstGeom prst="rect">
            <a:avLst/>
          </a:prstGeom>
          <a:noFill/>
          <a:ln w="9525">
            <a:noFill/>
            <a:miter lim="800000"/>
            <a:headEnd/>
            <a:tailEnd/>
          </a:ln>
        </p:spPr>
      </p:pic>
      <p:sp>
        <p:nvSpPr>
          <p:cNvPr id="199" name="圆角矩形标注 198"/>
          <p:cNvSpPr/>
          <p:nvPr/>
        </p:nvSpPr>
        <p:spPr>
          <a:xfrm>
            <a:off x="3248366" y="2748372"/>
            <a:ext cx="539068" cy="256952"/>
          </a:xfrm>
          <a:prstGeom prst="wedgeRoundRectCallout">
            <a:avLst>
              <a:gd name="adj1" fmla="val 10649"/>
              <a:gd name="adj2" fmla="val 95833"/>
              <a:gd name="adj3" fmla="val 16667"/>
            </a:avLst>
          </a:prstGeom>
          <a:solidFill>
            <a:schemeClr val="bg1"/>
          </a:solidFill>
          <a:ln>
            <a:solidFill>
              <a:srgbClr val="3F796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cxnSp>
        <p:nvCxnSpPr>
          <p:cNvPr id="200" name="直线连接符 58"/>
          <p:cNvCxnSpPr/>
          <p:nvPr/>
        </p:nvCxnSpPr>
        <p:spPr>
          <a:xfrm>
            <a:off x="3305175" y="2799957"/>
            <a:ext cx="431527" cy="1588"/>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201" name="直线连接符 59"/>
          <p:cNvCxnSpPr/>
          <p:nvPr/>
        </p:nvCxnSpPr>
        <p:spPr>
          <a:xfrm>
            <a:off x="3298832" y="2867344"/>
            <a:ext cx="358548" cy="1588"/>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202" name="直线连接符 62"/>
          <p:cNvCxnSpPr/>
          <p:nvPr/>
        </p:nvCxnSpPr>
        <p:spPr>
          <a:xfrm>
            <a:off x="3298832" y="2952011"/>
            <a:ext cx="250666" cy="1588"/>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03" name="圆角矩形标注 202"/>
          <p:cNvSpPr/>
          <p:nvPr/>
        </p:nvSpPr>
        <p:spPr>
          <a:xfrm>
            <a:off x="3842091" y="3434348"/>
            <a:ext cx="539068" cy="256950"/>
          </a:xfrm>
          <a:prstGeom prst="wedgeRoundRectCallout">
            <a:avLst>
              <a:gd name="adj1" fmla="val 10649"/>
              <a:gd name="adj2" fmla="val 95833"/>
              <a:gd name="adj3" fmla="val 16667"/>
            </a:avLst>
          </a:prstGeom>
          <a:solidFill>
            <a:schemeClr val="bg1"/>
          </a:solidFill>
          <a:ln>
            <a:solidFill>
              <a:srgbClr val="3F796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cxnSp>
        <p:nvCxnSpPr>
          <p:cNvPr id="204" name="直线连接符 74"/>
          <p:cNvCxnSpPr/>
          <p:nvPr/>
        </p:nvCxnSpPr>
        <p:spPr>
          <a:xfrm>
            <a:off x="3898900" y="3485929"/>
            <a:ext cx="431527" cy="1588"/>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205" name="直线连接符 75"/>
          <p:cNvCxnSpPr/>
          <p:nvPr/>
        </p:nvCxnSpPr>
        <p:spPr>
          <a:xfrm>
            <a:off x="3892557" y="3553317"/>
            <a:ext cx="360135" cy="1588"/>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206" name="直线连接符 76"/>
          <p:cNvCxnSpPr/>
          <p:nvPr/>
        </p:nvCxnSpPr>
        <p:spPr>
          <a:xfrm>
            <a:off x="3892557" y="3637983"/>
            <a:ext cx="252253" cy="1588"/>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07" name="圆角矩形标注 206"/>
          <p:cNvSpPr/>
          <p:nvPr/>
        </p:nvSpPr>
        <p:spPr>
          <a:xfrm>
            <a:off x="3232491" y="4115137"/>
            <a:ext cx="539068" cy="256950"/>
          </a:xfrm>
          <a:prstGeom prst="wedgeRoundRectCallout">
            <a:avLst>
              <a:gd name="adj1" fmla="val 10649"/>
              <a:gd name="adj2" fmla="val 95833"/>
              <a:gd name="adj3" fmla="val 16667"/>
            </a:avLst>
          </a:prstGeom>
          <a:solidFill>
            <a:schemeClr val="bg1"/>
          </a:solidFill>
          <a:ln>
            <a:solidFill>
              <a:srgbClr val="3F796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cxnSp>
        <p:nvCxnSpPr>
          <p:cNvPr id="208" name="直线连接符 78"/>
          <p:cNvCxnSpPr/>
          <p:nvPr/>
        </p:nvCxnSpPr>
        <p:spPr>
          <a:xfrm>
            <a:off x="3289300" y="4166718"/>
            <a:ext cx="431527" cy="1588"/>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209" name="直线连接符 100"/>
          <p:cNvCxnSpPr/>
          <p:nvPr/>
        </p:nvCxnSpPr>
        <p:spPr>
          <a:xfrm>
            <a:off x="3282957" y="4234106"/>
            <a:ext cx="360135" cy="1588"/>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210" name="直线连接符 101"/>
          <p:cNvCxnSpPr/>
          <p:nvPr/>
        </p:nvCxnSpPr>
        <p:spPr>
          <a:xfrm>
            <a:off x="3282957" y="4318772"/>
            <a:ext cx="252253" cy="1588"/>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11" name="Rectangle 1"/>
          <p:cNvSpPr>
            <a:spLocks noChangeArrowheads="1"/>
          </p:cNvSpPr>
          <p:nvPr/>
        </p:nvSpPr>
        <p:spPr bwMode="auto">
          <a:xfrm>
            <a:off x="5780" y="5188338"/>
            <a:ext cx="9132440" cy="415498"/>
          </a:xfrm>
          <a:prstGeom prst="rect">
            <a:avLst/>
          </a:prstGeom>
          <a:solidFill>
            <a:srgbClr val="57A496"/>
          </a:solidFill>
          <a:ln w="9525">
            <a:noFill/>
            <a:miter lim="800000"/>
            <a:headEnd/>
            <a:tailEnd/>
          </a:ln>
        </p:spPr>
        <p:txBody>
          <a:bodyPr wrap="square" anchor="ctr">
            <a:spAutoFit/>
          </a:bodyPr>
          <a:lstStyle/>
          <a:p>
            <a:pPr algn="just" eaLnBrk="0" hangingPunct="0">
              <a:lnSpc>
                <a:spcPct val="150000"/>
              </a:lnSpc>
            </a:pPr>
            <a:endParaRPr lang="en-US" altLang="zh-CN" sz="1400">
              <a:latin typeface="微软雅黑" pitchFamily="34" charset="-122"/>
              <a:ea typeface="微软雅黑" pitchFamily="34" charset="-122"/>
            </a:endParaRPr>
          </a:p>
        </p:txBody>
      </p:sp>
      <p:sp>
        <p:nvSpPr>
          <p:cNvPr id="212" name="矩形 105"/>
          <p:cNvSpPr>
            <a:spLocks noChangeArrowheads="1"/>
          </p:cNvSpPr>
          <p:nvPr/>
        </p:nvSpPr>
        <p:spPr bwMode="auto">
          <a:xfrm>
            <a:off x="311635" y="5145488"/>
            <a:ext cx="8285788" cy="1723549"/>
          </a:xfrm>
          <a:prstGeom prst="rect">
            <a:avLst/>
          </a:prstGeom>
          <a:noFill/>
          <a:ln w="9525">
            <a:noFill/>
            <a:miter lim="800000"/>
            <a:headEnd/>
            <a:tailEnd/>
          </a:ln>
        </p:spPr>
        <p:txBody>
          <a:bodyPr wrap="square">
            <a:spAutoFit/>
          </a:bodyPr>
          <a:lstStyle/>
          <a:p>
            <a:pPr>
              <a:lnSpc>
                <a:spcPct val="150000"/>
              </a:lnSpc>
            </a:pPr>
            <a:r>
              <a:rPr kumimoji="1" lang="zh-CN" altLang="en-US" sz="1600" dirty="0" smtClean="0">
                <a:latin typeface="微软雅黑" pitchFamily="34" charset="-122"/>
                <a:ea typeface="微软雅黑" pitchFamily="34" charset="-122"/>
              </a:rPr>
              <a:t>口碑</a:t>
            </a:r>
            <a:r>
              <a:rPr kumimoji="1" lang="zh-CN" altLang="en-US" sz="1600" dirty="0">
                <a:latin typeface="微软雅黑" pitchFamily="34" charset="-122"/>
                <a:ea typeface="微软雅黑" pitchFamily="34" charset="-122"/>
              </a:rPr>
              <a:t>评价维、集、分一体化整合营销</a:t>
            </a:r>
            <a:r>
              <a:rPr kumimoji="1" lang="zh-CN" altLang="en-US" sz="1600" dirty="0">
                <a:latin typeface="微软雅黑" pitchFamily="34" charset="-122"/>
                <a:ea typeface="微软雅黑" pitchFamily="34" charset="-122"/>
                <a:sym typeface="Wingdings" pitchFamily="2" charset="2"/>
              </a:rPr>
              <a:t>：</a:t>
            </a:r>
            <a:endParaRPr kumimoji="1" lang="en-US" altLang="zh-CN" sz="1600" dirty="0">
              <a:latin typeface="微软雅黑" pitchFamily="34" charset="-122"/>
              <a:ea typeface="微软雅黑" pitchFamily="34" charset="-122"/>
              <a:sym typeface="Wingdings" pitchFamily="2" charset="2"/>
            </a:endParaRPr>
          </a:p>
          <a:p>
            <a:pPr>
              <a:lnSpc>
                <a:spcPct val="150000"/>
              </a:lnSpc>
              <a:spcBef>
                <a:spcPts val="900"/>
              </a:spcBef>
            </a:pPr>
            <a:r>
              <a:rPr lang="en-US" altLang="zh-CN" sz="1200" dirty="0" smtClean="0">
                <a:latin typeface="黑体" pitchFamily="2" charset="-122"/>
                <a:ea typeface="黑体" pitchFamily="2" charset="-122"/>
              </a:rPr>
              <a:t>》</a:t>
            </a:r>
            <a:r>
              <a:rPr kumimoji="1" lang="zh-CN" altLang="en-US" sz="1200" dirty="0" smtClean="0">
                <a:latin typeface="微软雅黑" pitchFamily="34" charset="-122"/>
                <a:ea typeface="微软雅黑" pitchFamily="34" charset="-122"/>
              </a:rPr>
              <a:t>通过的</a:t>
            </a:r>
            <a:r>
              <a:rPr kumimoji="1" lang="zh-CN" altLang="en-US" sz="1200" dirty="0">
                <a:latin typeface="微软雅黑" pitchFamily="34" charset="-122"/>
                <a:ea typeface="微软雅黑" pitchFamily="34" charset="-122"/>
              </a:rPr>
              <a:t>各种</a:t>
            </a:r>
            <a:r>
              <a:rPr kumimoji="1" lang="en-US" altLang="zh-CN" sz="1200" dirty="0">
                <a:latin typeface="微软雅黑" pitchFamily="34" charset="-122"/>
                <a:ea typeface="微软雅黑" pitchFamily="34" charset="-122"/>
              </a:rPr>
              <a:t>Web Apps, </a:t>
            </a:r>
            <a:r>
              <a:rPr kumimoji="1" lang="zh-CN" altLang="en-US" sz="1200" dirty="0">
                <a:latin typeface="微软雅黑" pitchFamily="34" charset="-122"/>
                <a:ea typeface="微软雅黑" pitchFamily="34" charset="-122"/>
              </a:rPr>
              <a:t>整合网站、电子邮件、网购渠道、微博、搜索引擎、移动客户端</a:t>
            </a:r>
            <a:endParaRPr kumimoji="1" lang="en-US" altLang="zh-CN" sz="1200" dirty="0">
              <a:latin typeface="微软雅黑" pitchFamily="34" charset="-122"/>
              <a:ea typeface="微软雅黑" pitchFamily="34" charset="-122"/>
            </a:endParaRPr>
          </a:p>
          <a:p>
            <a:pPr>
              <a:lnSpc>
                <a:spcPct val="150000"/>
              </a:lnSpc>
            </a:pPr>
            <a:r>
              <a:rPr lang="en-US" altLang="zh-CN" sz="1200" dirty="0">
                <a:latin typeface="黑体" pitchFamily="2" charset="-122"/>
                <a:ea typeface="黑体" pitchFamily="2" charset="-122"/>
              </a:rPr>
              <a:t>》</a:t>
            </a:r>
            <a:r>
              <a:rPr kumimoji="1" lang="zh-CN" altLang="en-US" sz="1200" dirty="0">
                <a:latin typeface="微软雅黑" pitchFamily="34" charset="-122"/>
                <a:ea typeface="微软雅黑" pitchFamily="34" charset="-122"/>
              </a:rPr>
              <a:t>精准与规模结合、即时性与转化力结合、个性化与精准结合、社交与销售结合</a:t>
            </a:r>
            <a:endParaRPr kumimoji="1" lang="en-US" altLang="zh-CN" sz="1200" dirty="0">
              <a:latin typeface="微软雅黑" pitchFamily="34" charset="-122"/>
              <a:ea typeface="微软雅黑" pitchFamily="34" charset="-122"/>
            </a:endParaRPr>
          </a:p>
          <a:p>
            <a:pPr>
              <a:lnSpc>
                <a:spcPct val="150000"/>
              </a:lnSpc>
            </a:pPr>
            <a:r>
              <a:rPr lang="en-US" altLang="zh-CN" sz="1200" dirty="0">
                <a:latin typeface="黑体" pitchFamily="2" charset="-122"/>
                <a:ea typeface="黑体" pitchFamily="2" charset="-122"/>
              </a:rPr>
              <a:t>》</a:t>
            </a:r>
            <a:r>
              <a:rPr kumimoji="1" lang="zh-CN" altLang="en-US" sz="1200" dirty="0">
                <a:latin typeface="微软雅黑" pitchFamily="34" charset="-122"/>
                <a:ea typeface="微软雅黑" pitchFamily="34" charset="-122"/>
              </a:rPr>
              <a:t>低成本高收益，而且收益持久，最重要的，被消费者需要和喜欢的感觉真好</a:t>
            </a:r>
            <a:endParaRPr kumimoji="1" lang="en-US" altLang="zh-CN" sz="1200" dirty="0">
              <a:latin typeface="微软雅黑" pitchFamily="34" charset="-122"/>
              <a:ea typeface="微软雅黑" pitchFamily="34" charset="-122"/>
            </a:endParaRPr>
          </a:p>
          <a:p>
            <a:pPr>
              <a:lnSpc>
                <a:spcPct val="150000"/>
              </a:lnSpc>
            </a:pPr>
            <a:r>
              <a:rPr lang="en-US" altLang="zh-CN" sz="1200" dirty="0">
                <a:latin typeface="黑体" pitchFamily="2" charset="-122"/>
                <a:ea typeface="黑体" pitchFamily="2" charset="-122"/>
              </a:rPr>
              <a:t>》</a:t>
            </a:r>
            <a:r>
              <a:rPr kumimoji="1" lang="zh-CN" altLang="en-US" sz="1200" dirty="0">
                <a:latin typeface="微软雅黑" pitchFamily="34" charset="-122"/>
                <a:ea typeface="微软雅黑" pitchFamily="34" charset="-122"/>
              </a:rPr>
              <a:t>数据监测、分析、优化</a:t>
            </a:r>
            <a:endParaRPr kumimoji="1" lang="en-US" altLang="zh-CN" sz="1200" dirty="0">
              <a:latin typeface="微软雅黑" pitchFamily="34" charset="-122"/>
              <a:ea typeface="微软雅黑" pitchFamily="34" charset="-122"/>
            </a:endParaRPr>
          </a:p>
        </p:txBody>
      </p:sp>
      <p:sp>
        <p:nvSpPr>
          <p:cNvPr id="213" name="等腰三角形 212"/>
          <p:cNvSpPr/>
          <p:nvPr/>
        </p:nvSpPr>
        <p:spPr>
          <a:xfrm rot="10800000">
            <a:off x="6456977" y="5160428"/>
            <a:ext cx="970322" cy="22947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214" name="梯形 213"/>
          <p:cNvSpPr/>
          <p:nvPr/>
        </p:nvSpPr>
        <p:spPr>
          <a:xfrm rot="16200000">
            <a:off x="5307806" y="3399560"/>
            <a:ext cx="746128" cy="1809052"/>
          </a:xfrm>
          <a:prstGeom prst="trapezoid">
            <a:avLst>
              <a:gd name="adj" fmla="val 37653"/>
            </a:avLst>
          </a:prstGeom>
          <a:solidFill>
            <a:srgbClr val="005E00">
              <a:alpha val="81000"/>
            </a:srgbClr>
          </a:solid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sp>
        <p:nvSpPr>
          <p:cNvPr id="215" name="文本框 109"/>
          <p:cNvSpPr txBox="1">
            <a:spLocks noChangeArrowheads="1"/>
          </p:cNvSpPr>
          <p:nvPr/>
        </p:nvSpPr>
        <p:spPr bwMode="auto">
          <a:xfrm>
            <a:off x="4899376" y="4191322"/>
            <a:ext cx="543052"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移动</a:t>
            </a:r>
          </a:p>
        </p:txBody>
      </p:sp>
      <p:sp>
        <p:nvSpPr>
          <p:cNvPr id="216" name="文本框 1"/>
          <p:cNvSpPr txBox="1">
            <a:spLocks noChangeArrowheads="1"/>
          </p:cNvSpPr>
          <p:nvPr/>
        </p:nvSpPr>
        <p:spPr bwMode="auto">
          <a:xfrm>
            <a:off x="744975" y="1837936"/>
            <a:ext cx="688740"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维护</a:t>
            </a:r>
            <a:r>
              <a:rPr kumimoji="1" lang="en-US" altLang="zh-CN" sz="1400">
                <a:latin typeface="微软雅黑" pitchFamily="34" charset="-122"/>
                <a:ea typeface="微软雅黑" pitchFamily="34" charset="-122"/>
              </a:rPr>
              <a:t>…</a:t>
            </a:r>
            <a:endParaRPr kumimoji="1" lang="zh-CN" altLang="en-US" sz="1400">
              <a:latin typeface="微软雅黑" pitchFamily="34" charset="-122"/>
              <a:ea typeface="微软雅黑" pitchFamily="34" charset="-122"/>
            </a:endParaRPr>
          </a:p>
        </p:txBody>
      </p:sp>
      <p:sp>
        <p:nvSpPr>
          <p:cNvPr id="217" name="文本框 112"/>
          <p:cNvSpPr txBox="1">
            <a:spLocks noChangeArrowheads="1"/>
          </p:cNvSpPr>
          <p:nvPr/>
        </p:nvSpPr>
        <p:spPr bwMode="auto">
          <a:xfrm>
            <a:off x="4675398" y="1837936"/>
            <a:ext cx="2840452"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分发：让老客户帮你赢得新客户</a:t>
            </a:r>
            <a:r>
              <a:rPr kumimoji="1" lang="en-US" altLang="zh-CN" sz="1400">
                <a:latin typeface="微软雅黑" pitchFamily="34" charset="-122"/>
                <a:ea typeface="微软雅黑" pitchFamily="34" charset="-122"/>
              </a:rPr>
              <a:t>…</a:t>
            </a:r>
            <a:endParaRPr kumimoji="1" lang="zh-CN" altLang="en-US" sz="1400">
              <a:latin typeface="微软雅黑" pitchFamily="34" charset="-122"/>
              <a:ea typeface="微软雅黑" pitchFamily="34" charset="-122"/>
            </a:endParaRPr>
          </a:p>
        </p:txBody>
      </p:sp>
      <p:sp>
        <p:nvSpPr>
          <p:cNvPr id="218" name="文本框 15"/>
          <p:cNvSpPr txBox="1">
            <a:spLocks noChangeArrowheads="1"/>
          </p:cNvSpPr>
          <p:nvPr/>
        </p:nvSpPr>
        <p:spPr bwMode="auto">
          <a:xfrm>
            <a:off x="4894614" y="2700153"/>
            <a:ext cx="543052"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网络</a:t>
            </a:r>
          </a:p>
        </p:txBody>
      </p:sp>
      <p:sp>
        <p:nvSpPr>
          <p:cNvPr id="219" name="文本框 63"/>
          <p:cNvSpPr txBox="1">
            <a:spLocks noChangeArrowheads="1"/>
          </p:cNvSpPr>
          <p:nvPr/>
        </p:nvSpPr>
        <p:spPr bwMode="auto">
          <a:xfrm>
            <a:off x="4894614" y="3056098"/>
            <a:ext cx="543052"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邮件</a:t>
            </a:r>
          </a:p>
        </p:txBody>
      </p:sp>
      <p:sp>
        <p:nvSpPr>
          <p:cNvPr id="220" name="矩形 219"/>
          <p:cNvSpPr/>
          <p:nvPr/>
        </p:nvSpPr>
        <p:spPr>
          <a:xfrm>
            <a:off x="1079883" y="2601547"/>
            <a:ext cx="600904" cy="461665"/>
          </a:xfrm>
          <a:prstGeom prst="rect">
            <a:avLst/>
          </a:prstGeom>
        </p:spPr>
        <p:txBody>
          <a:bodyPr wrap="square" lIns="36000" rIns="36000" anchor="ctr" anchorCtr="1">
            <a:spAutoFit/>
          </a:bodyPr>
          <a:lstStyle/>
          <a:p>
            <a:pPr fontAlgn="auto">
              <a:spcBef>
                <a:spcPts val="0"/>
              </a:spcBef>
              <a:spcAft>
                <a:spcPts val="0"/>
              </a:spcAft>
              <a:defRPr/>
            </a:pPr>
            <a:r>
              <a:rPr kumimoji="1" lang="en-US" altLang="zh-CN" sz="2400" dirty="0">
                <a:latin typeface="Cooper Black"/>
                <a:ea typeface="微软雅黑"/>
                <a:cs typeface="Cooper Black"/>
              </a:rPr>
              <a:t>:</a:t>
            </a:r>
            <a:endParaRPr lang="zh-CN" altLang="en-US" sz="2400" dirty="0">
              <a:latin typeface="+mn-lt"/>
              <a:ea typeface="+mn-ea"/>
            </a:endParaRPr>
          </a:p>
        </p:txBody>
      </p:sp>
      <p:sp>
        <p:nvSpPr>
          <p:cNvPr id="221" name="矩形 220"/>
          <p:cNvSpPr/>
          <p:nvPr/>
        </p:nvSpPr>
        <p:spPr>
          <a:xfrm>
            <a:off x="1279631" y="3363545"/>
            <a:ext cx="165468" cy="461665"/>
          </a:xfrm>
          <a:prstGeom prst="rect">
            <a:avLst/>
          </a:prstGeom>
        </p:spPr>
        <p:txBody>
          <a:bodyPr wrap="square" lIns="36000" rIns="36000" anchor="ctr" anchorCtr="1">
            <a:spAutoFit/>
          </a:bodyPr>
          <a:lstStyle/>
          <a:p>
            <a:pPr fontAlgn="auto">
              <a:spcBef>
                <a:spcPts val="0"/>
              </a:spcBef>
              <a:spcAft>
                <a:spcPts val="0"/>
              </a:spcAft>
              <a:defRPr/>
            </a:pPr>
            <a:r>
              <a:rPr kumimoji="1" lang="en-US" altLang="zh-CN" sz="2400" dirty="0">
                <a:latin typeface="Cooper Black"/>
                <a:ea typeface="微软雅黑"/>
                <a:cs typeface="Cooper Black"/>
              </a:rPr>
              <a:t>:</a:t>
            </a:r>
            <a:endParaRPr lang="zh-CN" altLang="en-US" sz="2400" dirty="0">
              <a:latin typeface="+mn-lt"/>
              <a:ea typeface="+mn-ea"/>
            </a:endParaRPr>
          </a:p>
        </p:txBody>
      </p:sp>
      <p:sp>
        <p:nvSpPr>
          <p:cNvPr id="222" name="矩形 221"/>
          <p:cNvSpPr/>
          <p:nvPr/>
        </p:nvSpPr>
        <p:spPr>
          <a:xfrm>
            <a:off x="1279631" y="4125545"/>
            <a:ext cx="165468" cy="461665"/>
          </a:xfrm>
          <a:prstGeom prst="rect">
            <a:avLst/>
          </a:prstGeom>
        </p:spPr>
        <p:txBody>
          <a:bodyPr wrap="square" lIns="36000" rIns="36000" anchor="ctr" anchorCtr="1">
            <a:spAutoFit/>
          </a:bodyPr>
          <a:lstStyle/>
          <a:p>
            <a:pPr fontAlgn="auto">
              <a:spcBef>
                <a:spcPts val="0"/>
              </a:spcBef>
              <a:spcAft>
                <a:spcPts val="0"/>
              </a:spcAft>
              <a:defRPr/>
            </a:pPr>
            <a:r>
              <a:rPr kumimoji="1" lang="en-US" altLang="zh-CN" sz="2400" dirty="0">
                <a:latin typeface="Cooper Black"/>
                <a:ea typeface="微软雅黑"/>
                <a:cs typeface="Cooper Black"/>
              </a:rPr>
              <a:t>:</a:t>
            </a:r>
            <a:endParaRPr lang="zh-CN" altLang="en-US" sz="2400" dirty="0">
              <a:latin typeface="+mn-lt"/>
              <a:ea typeface="+mn-ea"/>
            </a:endParaRPr>
          </a:p>
        </p:txBody>
      </p:sp>
      <p:sp>
        <p:nvSpPr>
          <p:cNvPr id="223" name="文本框 113"/>
          <p:cNvSpPr txBox="1">
            <a:spLocks noChangeArrowheads="1"/>
          </p:cNvSpPr>
          <p:nvPr/>
        </p:nvSpPr>
        <p:spPr bwMode="auto">
          <a:xfrm>
            <a:off x="2759512" y="1839662"/>
            <a:ext cx="688740" cy="307777"/>
          </a:xfrm>
          <a:prstGeom prst="rect">
            <a:avLst/>
          </a:prstGeom>
          <a:noFill/>
          <a:ln w="9525">
            <a:noFill/>
            <a:miter lim="800000"/>
            <a:headEnd/>
            <a:tailEnd/>
          </a:ln>
        </p:spPr>
        <p:txBody>
          <a:bodyPr wrap="square">
            <a:spAutoFit/>
          </a:bodyPr>
          <a:lstStyle/>
          <a:p>
            <a:r>
              <a:rPr kumimoji="1" lang="zh-CN" altLang="en-US" sz="1400">
                <a:latin typeface="微软雅黑" pitchFamily="34" charset="-122"/>
                <a:ea typeface="微软雅黑" pitchFamily="34" charset="-122"/>
              </a:rPr>
              <a:t>集中</a:t>
            </a:r>
            <a:r>
              <a:rPr kumimoji="1" lang="en-US" altLang="zh-CN" sz="1400">
                <a:latin typeface="微软雅黑" pitchFamily="34" charset="-122"/>
                <a:ea typeface="微软雅黑" pitchFamily="34" charset="-122"/>
              </a:rPr>
              <a:t>…</a:t>
            </a:r>
            <a:endParaRPr kumimoji="1" lang="zh-CN" altLang="en-US" sz="1400">
              <a:latin typeface="微软雅黑" pitchFamily="34" charset="-122"/>
              <a:ea typeface="微软雅黑" pitchFamily="34" charset="-122"/>
            </a:endParaRPr>
          </a:p>
        </p:txBody>
      </p:sp>
      <p:sp>
        <p:nvSpPr>
          <p:cNvPr id="72" name="矩形 71"/>
          <p:cNvSpPr/>
          <p:nvPr/>
        </p:nvSpPr>
        <p:spPr>
          <a:xfrm>
            <a:off x="7286644" y="6072206"/>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blinds(horizontal)">
                                      <p:cBhvr>
                                        <p:cTn id="7" dur="500"/>
                                        <p:tgtEl>
                                          <p:spTgt spid="196"/>
                                        </p:tgtEl>
                                      </p:cBhvr>
                                    </p:animEffect>
                                  </p:childTnLst>
                                </p:cTn>
                              </p:par>
                              <p:par>
                                <p:cTn id="8" presetID="3" presetClass="entr" presetSubtype="10"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blinds(horizontal)">
                                      <p:cBhvr>
                                        <p:cTn id="10" dur="500"/>
                                        <p:tgtEl>
                                          <p:spTgt spid="19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blinds(horizontal)">
                                      <p:cBhvr>
                                        <p:cTn id="13" dur="500"/>
                                        <p:tgtEl>
                                          <p:spTgt spid="2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blinds(horizontal)">
                                      <p:cBhvr>
                                        <p:cTn id="16" dur="500"/>
                                        <p:tgtEl>
                                          <p:spTgt spid="2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blinds(horizontal)">
                                      <p:cBhvr>
                                        <p:cTn id="19" dur="500"/>
                                        <p:tgtEl>
                                          <p:spTgt spid="2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blinds(horizontal)">
                                      <p:cBhvr>
                                        <p:cTn id="2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p:bldP spid="213" grpId="0" animBg="1"/>
      <p:bldP spid="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3666" y="188640"/>
            <a:ext cx="2065391"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大数据魅力</a:t>
            </a:r>
            <a:endParaRPr lang="zh-CN" altLang="en-US" sz="2800" dirty="0">
              <a:solidFill>
                <a:prstClr val="white"/>
              </a:solidFill>
              <a:latin typeface="微软雅黑" pitchFamily="34" charset="-122"/>
              <a:ea typeface="微软雅黑" pitchFamily="34" charset="-122"/>
            </a:endParaRPr>
          </a:p>
        </p:txBody>
      </p:sp>
      <p:sp>
        <p:nvSpPr>
          <p:cNvPr id="8" name="矩形 7"/>
          <p:cNvSpPr/>
          <p:nvPr/>
        </p:nvSpPr>
        <p:spPr>
          <a:xfrm>
            <a:off x="500034" y="1357298"/>
            <a:ext cx="5328703" cy="400110"/>
          </a:xfrm>
          <a:prstGeom prst="rect">
            <a:avLst/>
          </a:prstGeom>
        </p:spPr>
        <p:txBody>
          <a:bodyPr wrap="none">
            <a:spAutoFit/>
          </a:bodyPr>
          <a:lstStyle/>
          <a:p>
            <a:r>
              <a:rPr lang="zh-CN" altLang="en-US" sz="2000" dirty="0" smtClean="0">
                <a:latin typeface="微软雅黑" pitchFamily="34" charset="-122"/>
                <a:ea typeface="微软雅黑" pitchFamily="34" charset="-122"/>
              </a:rPr>
              <a:t>某比萨店的电话铃响了，客服人员拿起电话</a:t>
            </a:r>
            <a:r>
              <a:rPr lang="en-US" altLang="zh-CN"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
        <p:nvSpPr>
          <p:cNvPr id="9" name="矩形 8"/>
          <p:cNvSpPr/>
          <p:nvPr/>
        </p:nvSpPr>
        <p:spPr>
          <a:xfrm>
            <a:off x="357158" y="2957452"/>
            <a:ext cx="6579045" cy="400110"/>
          </a:xfrm>
          <a:prstGeom prst="rect">
            <a:avLst/>
          </a:prstGeom>
        </p:spPr>
        <p:txBody>
          <a:bodyPr wrap="none">
            <a:spAutoFit/>
          </a:bodyPr>
          <a:lstStyle/>
          <a:p>
            <a:r>
              <a:rPr lang="zh-CN" altLang="en-US" sz="2000" dirty="0" smtClean="0">
                <a:latin typeface="微软雅黑" pitchFamily="34" charset="-122"/>
                <a:ea typeface="微软雅黑" pitchFamily="34" charset="-122"/>
              </a:rPr>
              <a:t>客服：</a:t>
            </a:r>
            <a:r>
              <a:rPr lang="en-US" altLang="zh-CN" sz="2000" dirty="0" smtClean="0">
                <a:latin typeface="微软雅黑" pitchFamily="34" charset="-122"/>
                <a:ea typeface="微软雅黑" pitchFamily="34" charset="-122"/>
              </a:rPr>
              <a:t>XXX</a:t>
            </a:r>
            <a:r>
              <a:rPr lang="zh-CN" altLang="en-US" sz="2000" dirty="0" smtClean="0">
                <a:latin typeface="微软雅黑" pitchFamily="34" charset="-122"/>
                <a:ea typeface="微软雅黑" pitchFamily="34" charset="-122"/>
              </a:rPr>
              <a:t>比萨店。您好，请问有什么需要我为您服务？</a:t>
            </a:r>
          </a:p>
        </p:txBody>
      </p:sp>
      <p:sp>
        <p:nvSpPr>
          <p:cNvPr id="10" name="矩形 9"/>
          <p:cNvSpPr/>
          <p:nvPr/>
        </p:nvSpPr>
        <p:spPr>
          <a:xfrm>
            <a:off x="5000628" y="3528956"/>
            <a:ext cx="3467616" cy="400110"/>
          </a:xfrm>
          <a:prstGeom prst="rect">
            <a:avLst/>
          </a:prstGeom>
        </p:spPr>
        <p:txBody>
          <a:bodyPr wrap="none">
            <a:spAutoFit/>
          </a:bodyPr>
          <a:lstStyle/>
          <a:p>
            <a:r>
              <a:rPr lang="zh-CN" altLang="en-US" sz="2000" dirty="0" smtClean="0">
                <a:latin typeface="微软雅黑" pitchFamily="34" charset="-122"/>
                <a:ea typeface="微软雅黑" pitchFamily="34" charset="-122"/>
              </a:rPr>
              <a:t>顾客：你好，我想要一份</a:t>
            </a:r>
            <a:r>
              <a:rPr lang="en-US" altLang="zh-CN" sz="2000" dirty="0" smtClean="0">
                <a:latin typeface="微软雅黑" pitchFamily="34" charset="-122"/>
                <a:ea typeface="微软雅黑" pitchFamily="34" charset="-122"/>
              </a:rPr>
              <a:t>……</a:t>
            </a:r>
            <a:endParaRPr lang="zh-CN" altLang="en-US" sz="2000" dirty="0" smtClean="0">
              <a:latin typeface="微软雅黑" pitchFamily="34" charset="-122"/>
              <a:ea typeface="微软雅黑" pitchFamily="34" charset="-122"/>
            </a:endParaRPr>
          </a:p>
        </p:txBody>
      </p:sp>
      <p:sp>
        <p:nvSpPr>
          <p:cNvPr id="11" name="矩形 10"/>
          <p:cNvSpPr/>
          <p:nvPr/>
        </p:nvSpPr>
        <p:spPr>
          <a:xfrm>
            <a:off x="428596" y="4171898"/>
            <a:ext cx="5314275" cy="400110"/>
          </a:xfrm>
          <a:prstGeom prst="rect">
            <a:avLst/>
          </a:prstGeom>
        </p:spPr>
        <p:txBody>
          <a:bodyPr wrap="none">
            <a:spAutoFit/>
          </a:bodyPr>
          <a:lstStyle/>
          <a:p>
            <a:r>
              <a:rPr lang="zh-CN" altLang="en-US" sz="2000" dirty="0" smtClean="0">
                <a:latin typeface="微软雅黑" pitchFamily="34" charset="-122"/>
                <a:ea typeface="微软雅黑" pitchFamily="34" charset="-122"/>
              </a:rPr>
              <a:t>客服：先生，烦请先把您的会员卡号告诉我。</a:t>
            </a:r>
          </a:p>
        </p:txBody>
      </p:sp>
      <p:sp>
        <p:nvSpPr>
          <p:cNvPr id="12" name="矩形 11"/>
          <p:cNvSpPr/>
          <p:nvPr/>
        </p:nvSpPr>
        <p:spPr>
          <a:xfrm>
            <a:off x="5072066" y="4743402"/>
            <a:ext cx="2741456" cy="400110"/>
          </a:xfrm>
          <a:prstGeom prst="rect">
            <a:avLst/>
          </a:prstGeom>
        </p:spPr>
        <p:txBody>
          <a:bodyPr wrap="none">
            <a:spAutoFit/>
          </a:bodyPr>
          <a:lstStyle/>
          <a:p>
            <a:r>
              <a:rPr lang="zh-CN" altLang="en-US" sz="2000" dirty="0" smtClean="0">
                <a:latin typeface="微软雅黑" pitchFamily="34" charset="-122"/>
                <a:ea typeface="微软雅黑" pitchFamily="34" charset="-122"/>
              </a:rPr>
              <a:t>顾客：</a:t>
            </a:r>
            <a:r>
              <a:rPr lang="en-US" altLang="zh-CN" sz="2000" dirty="0" smtClean="0">
                <a:latin typeface="微软雅黑" pitchFamily="34" charset="-122"/>
                <a:ea typeface="微软雅黑" pitchFamily="34" charset="-122"/>
              </a:rPr>
              <a:t>16846146***</a:t>
            </a:r>
            <a:r>
              <a:rPr lang="zh-CN" altLang="en-US" sz="2000" dirty="0" smtClean="0">
                <a:latin typeface="微软雅黑" pitchFamily="34" charset="-122"/>
                <a:ea typeface="微软雅黑" pitchFamily="34" charset="-122"/>
              </a:rPr>
              <a:t>。</a:t>
            </a:r>
          </a:p>
        </p:txBody>
      </p:sp>
      <p:sp>
        <p:nvSpPr>
          <p:cNvPr id="13" name="矩形 12"/>
          <p:cNvSpPr/>
          <p:nvPr/>
        </p:nvSpPr>
        <p:spPr>
          <a:xfrm>
            <a:off x="0" y="2786058"/>
            <a:ext cx="8858280" cy="1015663"/>
          </a:xfrm>
          <a:prstGeom prst="rect">
            <a:avLst/>
          </a:prstGeom>
        </p:spPr>
        <p:txBody>
          <a:bodyPr wrap="square">
            <a:spAutoFit/>
          </a:bodyPr>
          <a:lstStyle/>
          <a:p>
            <a:r>
              <a:rPr lang="zh-CN" altLang="en-US" sz="2000" dirty="0" smtClean="0">
                <a:latin typeface="微软雅黑" pitchFamily="34" charset="-122"/>
                <a:ea typeface="微软雅黑" pitchFamily="34" charset="-122"/>
              </a:rPr>
              <a:t>客服：陈先生，您好！您是住在泉州路一号</a:t>
            </a:r>
            <a:r>
              <a:rPr lang="en-US" altLang="zh-CN" sz="2000" dirty="0" smtClean="0">
                <a:latin typeface="微软雅黑" pitchFamily="34" charset="-122"/>
                <a:ea typeface="微软雅黑" pitchFamily="34" charset="-122"/>
              </a:rPr>
              <a:t>12</a:t>
            </a:r>
            <a:r>
              <a:rPr lang="zh-CN" altLang="en-US" sz="2000" dirty="0" smtClean="0">
                <a:latin typeface="微软雅黑" pitchFamily="34" charset="-122"/>
                <a:ea typeface="微软雅黑" pitchFamily="34" charset="-122"/>
              </a:rPr>
              <a:t>楼</a:t>
            </a:r>
            <a:r>
              <a:rPr lang="en-US" altLang="zh-CN" sz="2000" dirty="0" smtClean="0">
                <a:latin typeface="微软雅黑" pitchFamily="34" charset="-122"/>
                <a:ea typeface="微软雅黑" pitchFamily="34" charset="-122"/>
              </a:rPr>
              <a:t>1205</a:t>
            </a:r>
            <a:r>
              <a:rPr lang="zh-CN" altLang="en-US" sz="2000" dirty="0" smtClean="0">
                <a:latin typeface="微软雅黑" pitchFamily="34" charset="-122"/>
                <a:ea typeface="微软雅黑" pitchFamily="34" charset="-122"/>
              </a:rPr>
              <a:t>室，您家电话是</a:t>
            </a:r>
            <a:r>
              <a:rPr lang="en-US" altLang="zh-CN" sz="2000" dirty="0" smtClean="0">
                <a:latin typeface="微软雅黑" pitchFamily="34" charset="-122"/>
                <a:ea typeface="微软雅黑" pitchFamily="34" charset="-122"/>
              </a:rPr>
              <a:t>2646****</a:t>
            </a:r>
            <a:r>
              <a:rPr lang="zh-CN" altLang="en-US" sz="2000" dirty="0" smtClean="0">
                <a:latin typeface="微软雅黑" pitchFamily="34" charset="-122"/>
                <a:ea typeface="微软雅黑" pitchFamily="34" charset="-122"/>
              </a:rPr>
              <a:t>，您公司电话是</a:t>
            </a:r>
            <a:r>
              <a:rPr lang="en-US" altLang="zh-CN" sz="2000" dirty="0" smtClean="0">
                <a:latin typeface="微软雅黑" pitchFamily="34" charset="-122"/>
                <a:ea typeface="微软雅黑" pitchFamily="34" charset="-122"/>
              </a:rPr>
              <a:t>4666****</a:t>
            </a:r>
            <a:r>
              <a:rPr lang="zh-CN" altLang="en-US" sz="2000" dirty="0" smtClean="0">
                <a:latin typeface="微软雅黑" pitchFamily="34" charset="-122"/>
                <a:ea typeface="微软雅黑" pitchFamily="34" charset="-122"/>
              </a:rPr>
              <a:t>，您的手机是</a:t>
            </a:r>
            <a:r>
              <a:rPr lang="en-US" altLang="zh-CN" sz="2000" dirty="0" smtClean="0">
                <a:latin typeface="微软雅黑" pitchFamily="34" charset="-122"/>
                <a:ea typeface="微软雅黑" pitchFamily="34" charset="-122"/>
              </a:rPr>
              <a:t>1391234****</a:t>
            </a:r>
            <a:r>
              <a:rPr lang="zh-CN" altLang="en-US" sz="2000" dirty="0" smtClean="0">
                <a:latin typeface="微软雅黑" pitchFamily="34" charset="-122"/>
                <a:ea typeface="微软雅黑" pitchFamily="34" charset="-122"/>
              </a:rPr>
              <a:t>。请问您想用哪一个电话付费？</a:t>
            </a:r>
          </a:p>
        </p:txBody>
      </p:sp>
      <p:sp>
        <p:nvSpPr>
          <p:cNvPr id="14" name="矩形 13"/>
          <p:cNvSpPr/>
          <p:nvPr/>
        </p:nvSpPr>
        <p:spPr>
          <a:xfrm>
            <a:off x="4357686" y="4029022"/>
            <a:ext cx="4801314" cy="400110"/>
          </a:xfrm>
          <a:prstGeom prst="rect">
            <a:avLst/>
          </a:prstGeom>
        </p:spPr>
        <p:txBody>
          <a:bodyPr wrap="square">
            <a:spAutoFit/>
          </a:bodyPr>
          <a:lstStyle/>
          <a:p>
            <a:r>
              <a:rPr lang="zh-CN" altLang="en-US" sz="2000" dirty="0" smtClean="0">
                <a:latin typeface="微软雅黑" pitchFamily="34" charset="-122"/>
                <a:ea typeface="微软雅黑" pitchFamily="34" charset="-122"/>
              </a:rPr>
              <a:t>顾客：你为什么知道我所有的电话号码？</a:t>
            </a:r>
          </a:p>
        </p:txBody>
      </p:sp>
      <p:sp>
        <p:nvSpPr>
          <p:cNvPr id="15" name="矩形 14"/>
          <p:cNvSpPr/>
          <p:nvPr/>
        </p:nvSpPr>
        <p:spPr>
          <a:xfrm>
            <a:off x="0" y="4743402"/>
            <a:ext cx="5107488" cy="400110"/>
          </a:xfrm>
          <a:prstGeom prst="rect">
            <a:avLst/>
          </a:prstGeom>
        </p:spPr>
        <p:txBody>
          <a:bodyPr wrap="none">
            <a:spAutoFit/>
          </a:bodyPr>
          <a:lstStyle/>
          <a:p>
            <a:r>
              <a:rPr lang="zh-CN" altLang="en-US" sz="2000" dirty="0" smtClean="0">
                <a:latin typeface="微软雅黑" pitchFamily="34" charset="-122"/>
                <a:ea typeface="微软雅黑" pitchFamily="34" charset="-122"/>
              </a:rPr>
              <a:t>客服：陈先生，因为我们联机到</a:t>
            </a:r>
            <a:r>
              <a:rPr lang="en-US" altLang="zh-CN" sz="2000" dirty="0" smtClean="0">
                <a:latin typeface="微软雅黑" pitchFamily="34" charset="-122"/>
                <a:ea typeface="微软雅黑" pitchFamily="34" charset="-122"/>
              </a:rPr>
              <a:t>CRM</a:t>
            </a:r>
            <a:r>
              <a:rPr lang="zh-CN" altLang="en-US" sz="2000" dirty="0" smtClean="0">
                <a:latin typeface="微软雅黑" pitchFamily="34" charset="-122"/>
                <a:ea typeface="微软雅黑" pitchFamily="34" charset="-122"/>
              </a:rPr>
              <a:t>系统。</a:t>
            </a:r>
          </a:p>
        </p:txBody>
      </p:sp>
      <p:sp>
        <p:nvSpPr>
          <p:cNvPr id="16" name="矩形 15"/>
          <p:cNvSpPr/>
          <p:nvPr/>
        </p:nvSpPr>
        <p:spPr>
          <a:xfrm>
            <a:off x="4714876" y="5314906"/>
            <a:ext cx="3724096" cy="400110"/>
          </a:xfrm>
          <a:prstGeom prst="rect">
            <a:avLst/>
          </a:prstGeom>
        </p:spPr>
        <p:txBody>
          <a:bodyPr wrap="none">
            <a:spAutoFit/>
          </a:bodyPr>
          <a:lstStyle/>
          <a:p>
            <a:r>
              <a:rPr lang="zh-CN" altLang="en-US" sz="2000" dirty="0" smtClean="0">
                <a:latin typeface="微软雅黑" pitchFamily="34" charset="-122"/>
                <a:ea typeface="微软雅黑" pitchFamily="34" charset="-122"/>
              </a:rPr>
              <a:t>顾客：我想要一个海鲜比萨</a:t>
            </a:r>
            <a:r>
              <a:rPr lang="en-US" altLang="zh-CN" sz="2000" dirty="0" smtClean="0">
                <a:latin typeface="微软雅黑" pitchFamily="34" charset="-122"/>
                <a:ea typeface="微软雅黑" pitchFamily="34" charset="-122"/>
              </a:rPr>
              <a:t>……</a:t>
            </a:r>
            <a:endParaRPr lang="zh-CN" altLang="en-US" sz="2000" dirty="0" smtClean="0">
              <a:latin typeface="微软雅黑" pitchFamily="34" charset="-122"/>
              <a:ea typeface="微软雅黑" pitchFamily="34" charset="-122"/>
            </a:endParaRPr>
          </a:p>
        </p:txBody>
      </p:sp>
    </p:spTree>
    <p:extLst>
      <p:ext uri="{BB962C8B-B14F-4D97-AF65-F5344CB8AC3E}">
        <p14:creationId xmlns="" xmlns:p14="http://schemas.microsoft.com/office/powerpoint/2010/main" val="13791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9" grpId="1"/>
      <p:bldP spid="10" grpId="0"/>
      <p:bldP spid="10" grpId="1"/>
      <p:bldP spid="11" grpId="0"/>
      <p:bldP spid="11" grpId="1"/>
      <p:bldP spid="12" grpId="0"/>
      <p:bldP spid="12" grpId="1"/>
      <p:bldP spid="13" grpId="0"/>
      <p:bldP spid="14"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大数据企业应用</a:t>
            </a:r>
            <a:endParaRPr lang="zh-CN" altLang="en-US" sz="2800" b="1" dirty="0">
              <a:solidFill>
                <a:srgbClr val="3B8AFF"/>
              </a:solidFill>
              <a:latin typeface="微软雅黑" pitchFamily="34" charset="-122"/>
              <a:ea typeface="微软雅黑" pitchFamily="34" charset="-122"/>
            </a:endParaRPr>
          </a:p>
        </p:txBody>
      </p:sp>
      <p:sp>
        <p:nvSpPr>
          <p:cNvPr id="72" name="TextBox 71"/>
          <p:cNvSpPr txBox="1"/>
          <p:nvPr/>
        </p:nvSpPr>
        <p:spPr>
          <a:xfrm>
            <a:off x="500034" y="3623876"/>
            <a:ext cx="7848600" cy="2734082"/>
          </a:xfrm>
          <a:prstGeom prst="rect">
            <a:avLst/>
          </a:prstGeom>
          <a:noFill/>
        </p:spPr>
        <p:txBody>
          <a:bodyPr>
            <a:spAutoFit/>
          </a:bodyPr>
          <a:lstStyle/>
          <a:p>
            <a:pPr indent="457200">
              <a:lnSpc>
                <a:spcPts val="2600"/>
              </a:lnSpc>
              <a:spcAft>
                <a:spcPts val="1200"/>
              </a:spcAft>
              <a:defRPr/>
            </a:pPr>
            <a:r>
              <a:rPr lang="zh-CN" altLang="en-US" sz="1400" dirty="0" smtClean="0">
                <a:latin typeface="微软雅黑" panose="020B0503020204020204" pitchFamily="34" charset="-122"/>
                <a:ea typeface="微软雅黑" panose="020B0503020204020204" pitchFamily="34" charset="-122"/>
              </a:rPr>
              <a:t>大家</a:t>
            </a:r>
            <a:r>
              <a:rPr lang="zh-CN" altLang="en-US" sz="1400" dirty="0">
                <a:latin typeface="微软雅黑" panose="020B0503020204020204" pitchFamily="34" charset="-122"/>
                <a:ea typeface="微软雅黑" panose="020B0503020204020204" pitchFamily="34" charset="-122"/>
              </a:rPr>
              <a:t>可能都有这样的体验：当你在一个电子商务网站浏览了一件商品（例如一双男式皮鞋）之后，你在其他网站将会看到针对你之前浏览的商品的关联推荐（例如推荐其他款式的男式皮鞋或者男式正装）。这背后的原理就是大数据。 </a:t>
            </a:r>
          </a:p>
          <a:p>
            <a:pPr indent="457200">
              <a:lnSpc>
                <a:spcPts val="2600"/>
              </a:lnSpc>
              <a:spcAft>
                <a:spcPts val="1200"/>
              </a:spcAft>
              <a:defRPr/>
            </a:pPr>
            <a:r>
              <a:rPr lang="zh-CN" altLang="en-US" sz="1400" dirty="0">
                <a:latin typeface="微软雅黑" panose="020B0503020204020204" pitchFamily="34" charset="-122"/>
                <a:ea typeface="微软雅黑" panose="020B0503020204020204" pitchFamily="34" charset="-122"/>
              </a:rPr>
              <a:t>上面这个例子就是一种叫“</a:t>
            </a:r>
            <a:r>
              <a:rPr lang="en-US" altLang="zh-CN" sz="1400" dirty="0">
                <a:latin typeface="微软雅黑" panose="020B0503020204020204" pitchFamily="34" charset="-122"/>
                <a:ea typeface="微软雅黑" panose="020B0503020204020204" pitchFamily="34" charset="-122"/>
              </a:rPr>
              <a:t>RTB</a:t>
            </a:r>
            <a:r>
              <a:rPr lang="zh-CN" altLang="en-US" sz="1400" dirty="0">
                <a:latin typeface="微软雅黑" panose="020B0503020204020204" pitchFamily="34" charset="-122"/>
                <a:ea typeface="微软雅黑" panose="020B0503020204020204" pitchFamily="34" charset="-122"/>
              </a:rPr>
              <a:t>（实时竞价广告） ”的精准广告应用。</a:t>
            </a:r>
            <a:r>
              <a:rPr lang="en-US" altLang="zh-CN" sz="1400" dirty="0">
                <a:latin typeface="微软雅黑" panose="020B0503020204020204" pitchFamily="34" charset="-122"/>
                <a:ea typeface="微软雅黑" panose="020B0503020204020204" pitchFamily="34" charset="-122"/>
              </a:rPr>
              <a:t>RTB</a:t>
            </a:r>
            <a:r>
              <a:rPr lang="zh-CN" altLang="en-US" sz="1400" dirty="0">
                <a:latin typeface="微软雅黑" panose="020B0503020204020204" pitchFamily="34" charset="-122"/>
                <a:ea typeface="微软雅黑" panose="020B0503020204020204" pitchFamily="34" charset="-122"/>
              </a:rPr>
              <a:t>广告可以基于访客在电商网站的历史访问轨迹来进行精准的广告竞价和投放。 例如你曾经在网站上浏览了商品 </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，那么当你出现在其他网站时，广告主如果竞价成功之后，将会为了呈现商品 </a:t>
            </a:r>
            <a:r>
              <a:rPr lang="en-US" altLang="zh-CN" sz="1400" dirty="0">
                <a:latin typeface="微软雅黑" panose="020B0503020204020204" pitchFamily="34" charset="-122"/>
                <a:ea typeface="微软雅黑" panose="020B0503020204020204" pitchFamily="34" charset="-122"/>
              </a:rPr>
              <a:t>A </a:t>
            </a:r>
            <a:r>
              <a:rPr lang="zh-CN" altLang="en-US" sz="1400" dirty="0">
                <a:latin typeface="微软雅黑" panose="020B0503020204020204" pitchFamily="34" charset="-122"/>
                <a:ea typeface="微软雅黑" panose="020B0503020204020204" pitchFamily="34" charset="-122"/>
              </a:rPr>
              <a:t>的关联商品广告。 </a:t>
            </a:r>
          </a:p>
          <a:p>
            <a:pPr indent="457200">
              <a:lnSpc>
                <a:spcPts val="2600"/>
              </a:lnSpc>
              <a:defRPr/>
            </a:pPr>
            <a:r>
              <a:rPr lang="zh-CN" altLang="en-US" sz="1400" dirty="0">
                <a:latin typeface="微软雅黑" panose="020B0503020204020204" pitchFamily="34" charset="-122"/>
                <a:ea typeface="微软雅黑" panose="020B0503020204020204" pitchFamily="34" charset="-122"/>
              </a:rPr>
              <a:t>经验数据表明，基于大数据的</a:t>
            </a:r>
            <a:r>
              <a:rPr lang="en-US" altLang="zh-CN" sz="1400" dirty="0">
                <a:latin typeface="微软雅黑" panose="020B0503020204020204" pitchFamily="34" charset="-122"/>
                <a:ea typeface="微软雅黑" panose="020B0503020204020204" pitchFamily="34" charset="-122"/>
              </a:rPr>
              <a:t>RTB</a:t>
            </a:r>
            <a:r>
              <a:rPr lang="zh-CN" altLang="en-US" sz="1400" dirty="0">
                <a:latin typeface="微软雅黑" panose="020B0503020204020204" pitchFamily="34" charset="-122"/>
                <a:ea typeface="微软雅黑" panose="020B0503020204020204" pitchFamily="34" charset="-122"/>
              </a:rPr>
              <a:t>精准广告投放</a:t>
            </a:r>
            <a:r>
              <a:rPr lang="en-US" altLang="zh-CN" sz="1400" dirty="0">
                <a:latin typeface="微软雅黑" panose="020B0503020204020204" pitchFamily="34" charset="-122"/>
                <a:ea typeface="微软雅黑" panose="020B0503020204020204" pitchFamily="34" charset="-122"/>
              </a:rPr>
              <a:t>ROI</a:t>
            </a:r>
            <a:r>
              <a:rPr lang="zh-CN" altLang="en-US" sz="1400" dirty="0">
                <a:latin typeface="微软雅黑" panose="020B0503020204020204" pitchFamily="34" charset="-122"/>
                <a:ea typeface="微软雅黑" panose="020B0503020204020204" pitchFamily="34" charset="-122"/>
              </a:rPr>
              <a:t>一般比传统广告高</a:t>
            </a:r>
            <a:r>
              <a:rPr lang="en-US" altLang="zh-CN" sz="1400" dirty="0">
                <a:latin typeface="微软雅黑" panose="020B0503020204020204" pitchFamily="34" charset="-122"/>
                <a:ea typeface="微软雅黑" panose="020B0503020204020204" pitchFamily="34" charset="-122"/>
              </a:rPr>
              <a:t>30%~50%</a:t>
            </a:r>
            <a:r>
              <a:rPr lang="zh-CN" altLang="en-US" sz="1400" dirty="0">
                <a:latin typeface="微软雅黑" panose="020B0503020204020204" pitchFamily="34" charset="-122"/>
                <a:ea typeface="微软雅黑" panose="020B0503020204020204" pitchFamily="34" charset="-122"/>
              </a:rPr>
              <a:t>。 </a:t>
            </a:r>
          </a:p>
        </p:txBody>
      </p:sp>
      <p:pic>
        <p:nvPicPr>
          <p:cNvPr id="73" name="图片 1"/>
          <p:cNvPicPr>
            <a:picLocks noChangeAspect="1"/>
          </p:cNvPicPr>
          <p:nvPr/>
        </p:nvPicPr>
        <p:blipFill>
          <a:blip r:embed="rId2"/>
          <a:srcRect/>
          <a:stretch>
            <a:fillRect/>
          </a:stretch>
        </p:blipFill>
        <p:spPr bwMode="auto">
          <a:xfrm>
            <a:off x="4340251" y="1357298"/>
            <a:ext cx="3946525" cy="2290763"/>
          </a:xfrm>
          <a:prstGeom prst="rect">
            <a:avLst/>
          </a:prstGeom>
          <a:noFill/>
          <a:ln w="9525">
            <a:noFill/>
            <a:miter lim="800000"/>
            <a:headEnd/>
            <a:tailEnd/>
          </a:ln>
        </p:spPr>
      </p:pic>
      <p:sp>
        <p:nvSpPr>
          <p:cNvPr id="74" name="Title 1"/>
          <p:cNvSpPr txBox="1">
            <a:spLocks/>
          </p:cNvSpPr>
          <p:nvPr/>
        </p:nvSpPr>
        <p:spPr bwMode="auto">
          <a:xfrm>
            <a:off x="571472" y="1714488"/>
            <a:ext cx="3376574" cy="384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lvl="0" eaLnBrk="0" fontAlgn="base" hangingPunct="0">
              <a:spcBef>
                <a:spcPct val="0"/>
              </a:spcBef>
              <a:spcAft>
                <a:spcPct val="0"/>
              </a:spcAft>
              <a:defRPr/>
            </a:pPr>
            <a:r>
              <a:rPr lang="en-US" altLang="zh-CN" b="1" kern="0" dirty="0" smtClean="0">
                <a:latin typeface="微软雅黑" panose="020B0503020204020204" pitchFamily="34" charset="-122"/>
                <a:ea typeface="微软雅黑" panose="020B0503020204020204" pitchFamily="34" charset="-122"/>
              </a:rPr>
              <a:t>3.</a:t>
            </a:r>
            <a:r>
              <a:rPr lang="zh-CN" altLang="en-US" b="1" kern="0" dirty="0" smtClean="0">
                <a:latin typeface="微软雅黑" panose="020B0503020204020204" pitchFamily="34" charset="-122"/>
                <a:ea typeface="微软雅黑" panose="020B0503020204020204" pitchFamily="34" charset="-122"/>
              </a:rPr>
              <a:t>大数据对企业经营活动的价值</a:t>
            </a:r>
            <a:r>
              <a:rPr lang="en-US" altLang="zh-CN" b="1" kern="0" dirty="0" smtClean="0">
                <a:latin typeface="微软雅黑" panose="020B0503020204020204" pitchFamily="34" charset="-122"/>
                <a:ea typeface="微软雅黑" panose="020B0503020204020204" pitchFamily="34" charset="-122"/>
              </a:rPr>
              <a:t> </a:t>
            </a:r>
            <a:r>
              <a:rPr lang="zh-CN" altLang="en-US" b="1" kern="0" dirty="0" smtClean="0">
                <a:latin typeface="微软雅黑" panose="020B0503020204020204" pitchFamily="34" charset="-122"/>
                <a:ea typeface="微软雅黑" panose="020B0503020204020204" pitchFamily="34" charset="-122"/>
              </a:rPr>
              <a:t>：</a:t>
            </a:r>
          </a:p>
        </p:txBody>
      </p:sp>
      <p:sp>
        <p:nvSpPr>
          <p:cNvPr id="75" name="Title 1"/>
          <p:cNvSpPr txBox="1">
            <a:spLocks/>
          </p:cNvSpPr>
          <p:nvPr/>
        </p:nvSpPr>
        <p:spPr bwMode="auto">
          <a:xfrm>
            <a:off x="571472" y="3000372"/>
            <a:ext cx="3376574" cy="384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eaLnBrk="0" fontAlgn="base" hangingPunct="0">
              <a:spcBef>
                <a:spcPct val="0"/>
              </a:spcBef>
              <a:spcAft>
                <a:spcPct val="0"/>
              </a:spcAft>
              <a:defRPr/>
            </a:pPr>
            <a:r>
              <a:rPr lang="zh-CN" altLang="en-US" b="1" kern="0" dirty="0" smtClean="0">
                <a:solidFill>
                  <a:srgbClr val="3B8AFF"/>
                </a:solidFill>
                <a:latin typeface="微软雅黑" panose="020B0503020204020204" pitchFamily="34" charset="-122"/>
                <a:ea typeface="微软雅黑" panose="020B0503020204020204" pitchFamily="34" charset="-122"/>
              </a:rPr>
              <a:t>大数据之精准广告</a:t>
            </a:r>
          </a:p>
        </p:txBody>
      </p: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大数据个人应用</a:t>
            </a:r>
            <a:endParaRPr lang="zh-CN" altLang="en-US" sz="2800" b="1" dirty="0">
              <a:solidFill>
                <a:srgbClr val="3B8AFF"/>
              </a:solidFill>
              <a:latin typeface="微软雅黑" pitchFamily="34" charset="-122"/>
              <a:ea typeface="微软雅黑" pitchFamily="34" charset="-122"/>
            </a:endParaRPr>
          </a:p>
        </p:txBody>
      </p:sp>
      <p:pic>
        <p:nvPicPr>
          <p:cNvPr id="72" name="Picture 3"/>
          <p:cNvPicPr>
            <a:picLocks noChangeAspect="1" noChangeArrowheads="1"/>
          </p:cNvPicPr>
          <p:nvPr/>
        </p:nvPicPr>
        <p:blipFill>
          <a:blip r:embed="rId2" cstate="print"/>
          <a:srcRect/>
          <a:stretch>
            <a:fillRect/>
          </a:stretch>
        </p:blipFill>
        <p:spPr bwMode="auto">
          <a:xfrm>
            <a:off x="300053" y="2470892"/>
            <a:ext cx="6500828" cy="1315298"/>
          </a:xfrm>
          <a:prstGeom prst="rect">
            <a:avLst/>
          </a:prstGeom>
          <a:noFill/>
          <a:ln w="9525">
            <a:noFill/>
            <a:miter lim="800000"/>
            <a:headEnd/>
            <a:tailEnd/>
          </a:ln>
          <a:effectLst/>
        </p:spPr>
      </p:pic>
      <p:pic>
        <p:nvPicPr>
          <p:cNvPr id="73" name="Picture 4"/>
          <p:cNvPicPr>
            <a:picLocks noChangeAspect="1" noChangeArrowheads="1"/>
          </p:cNvPicPr>
          <p:nvPr/>
        </p:nvPicPr>
        <p:blipFill>
          <a:blip r:embed="rId3" cstate="print"/>
          <a:srcRect/>
          <a:stretch>
            <a:fillRect/>
          </a:stretch>
        </p:blipFill>
        <p:spPr bwMode="auto">
          <a:xfrm>
            <a:off x="300054" y="3797412"/>
            <a:ext cx="6629400" cy="1060348"/>
          </a:xfrm>
          <a:prstGeom prst="rect">
            <a:avLst/>
          </a:prstGeom>
          <a:noFill/>
          <a:ln w="9525">
            <a:noFill/>
            <a:miter lim="800000"/>
            <a:headEnd/>
            <a:tailEnd/>
          </a:ln>
          <a:effectLst/>
        </p:spPr>
      </p:pic>
      <p:pic>
        <p:nvPicPr>
          <p:cNvPr id="74" name="Picture 5"/>
          <p:cNvPicPr>
            <a:picLocks noChangeAspect="1" noChangeArrowheads="1"/>
          </p:cNvPicPr>
          <p:nvPr/>
        </p:nvPicPr>
        <p:blipFill>
          <a:blip r:embed="rId4" cstate="print"/>
          <a:srcRect b="16784"/>
          <a:stretch>
            <a:fillRect/>
          </a:stretch>
        </p:blipFill>
        <p:spPr bwMode="auto">
          <a:xfrm>
            <a:off x="300054" y="5786455"/>
            <a:ext cx="6562726" cy="1071569"/>
          </a:xfrm>
          <a:prstGeom prst="rect">
            <a:avLst/>
          </a:prstGeom>
          <a:noFill/>
          <a:ln w="9525">
            <a:noFill/>
            <a:miter lim="800000"/>
            <a:headEnd/>
            <a:tailEnd/>
          </a:ln>
          <a:effectLst/>
        </p:spPr>
      </p:pic>
      <p:pic>
        <p:nvPicPr>
          <p:cNvPr id="75" name="Picture 6"/>
          <p:cNvPicPr>
            <a:picLocks noChangeAspect="1" noChangeArrowheads="1"/>
          </p:cNvPicPr>
          <p:nvPr/>
        </p:nvPicPr>
        <p:blipFill>
          <a:blip r:embed="rId5" cstate="print"/>
          <a:srcRect b="62990"/>
          <a:stretch>
            <a:fillRect/>
          </a:stretch>
        </p:blipFill>
        <p:spPr bwMode="auto">
          <a:xfrm>
            <a:off x="300054" y="4853828"/>
            <a:ext cx="6581780" cy="1004064"/>
          </a:xfrm>
          <a:prstGeom prst="rect">
            <a:avLst/>
          </a:prstGeom>
          <a:noFill/>
          <a:ln w="9525">
            <a:noFill/>
            <a:miter lim="800000"/>
            <a:headEnd/>
            <a:tailEnd/>
          </a:ln>
          <a:effectLst/>
        </p:spPr>
      </p:pic>
      <p:pic>
        <p:nvPicPr>
          <p:cNvPr id="76" name="Picture 7"/>
          <p:cNvPicPr>
            <a:picLocks noChangeAspect="1" noChangeArrowheads="1"/>
          </p:cNvPicPr>
          <p:nvPr/>
        </p:nvPicPr>
        <p:blipFill>
          <a:blip r:embed="rId6" cstate="print"/>
          <a:srcRect/>
          <a:stretch>
            <a:fillRect/>
          </a:stretch>
        </p:blipFill>
        <p:spPr bwMode="auto">
          <a:xfrm>
            <a:off x="300054" y="1191588"/>
            <a:ext cx="6562726" cy="1308718"/>
          </a:xfrm>
          <a:prstGeom prst="rect">
            <a:avLst/>
          </a:prstGeom>
          <a:noFill/>
          <a:ln w="9525">
            <a:noFill/>
            <a:miter lim="800000"/>
            <a:headEnd/>
            <a:tailEnd/>
          </a:ln>
          <a:effectLst/>
        </p:spPr>
      </p:pic>
      <p:sp>
        <p:nvSpPr>
          <p:cNvPr id="77" name="左箭头标注 76"/>
          <p:cNvSpPr/>
          <p:nvPr/>
        </p:nvSpPr>
        <p:spPr>
          <a:xfrm>
            <a:off x="7072330" y="1639900"/>
            <a:ext cx="1428760" cy="431778"/>
          </a:xfrm>
          <a:prstGeom prst="leftArrowCallout">
            <a:avLst/>
          </a:prstGeom>
          <a:no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itchFamily="34" charset="-122"/>
              <a:ea typeface="微软雅黑" pitchFamily="34" charset="-122"/>
            </a:endParaRPr>
          </a:p>
        </p:txBody>
      </p:sp>
      <p:sp>
        <p:nvSpPr>
          <p:cNvPr id="78" name="TextBox 77"/>
          <p:cNvSpPr txBox="1"/>
          <p:nvPr/>
        </p:nvSpPr>
        <p:spPr>
          <a:xfrm>
            <a:off x="7567124" y="5118894"/>
            <a:ext cx="1005404" cy="338554"/>
          </a:xfrm>
          <a:prstGeom prst="rect">
            <a:avLst/>
          </a:prstGeom>
          <a:noFill/>
          <a:ln>
            <a:noFill/>
          </a:ln>
        </p:spPr>
        <p:txBody>
          <a:bodyPr wrap="square" rtlCol="0">
            <a:spAutoFit/>
          </a:bodyPr>
          <a:lstStyle/>
          <a:p>
            <a:r>
              <a:rPr lang="zh-CN" altLang="en-US" sz="1600" dirty="0" smtClean="0">
                <a:latin typeface="微软雅黑" pitchFamily="34" charset="-122"/>
                <a:ea typeface="微软雅黑" pitchFamily="34" charset="-122"/>
              </a:rPr>
              <a:t>潜在客户</a:t>
            </a:r>
            <a:endParaRPr lang="zh-CN" altLang="en-US" sz="1600" dirty="0">
              <a:latin typeface="微软雅黑" pitchFamily="34" charset="-122"/>
              <a:ea typeface="微软雅黑" pitchFamily="34" charset="-122"/>
            </a:endParaRPr>
          </a:p>
        </p:txBody>
      </p:sp>
      <p:sp>
        <p:nvSpPr>
          <p:cNvPr id="79" name="左箭头标注 78"/>
          <p:cNvSpPr/>
          <p:nvPr/>
        </p:nvSpPr>
        <p:spPr>
          <a:xfrm>
            <a:off x="7072330" y="2928934"/>
            <a:ext cx="1428760" cy="431778"/>
          </a:xfrm>
          <a:prstGeom prst="leftArrowCallout">
            <a:avLst/>
          </a:prstGeom>
          <a:no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itchFamily="34" charset="-122"/>
              <a:ea typeface="微软雅黑" pitchFamily="34" charset="-122"/>
            </a:endParaRPr>
          </a:p>
        </p:txBody>
      </p:sp>
      <p:sp>
        <p:nvSpPr>
          <p:cNvPr id="80" name="TextBox 79"/>
          <p:cNvSpPr txBox="1"/>
          <p:nvPr/>
        </p:nvSpPr>
        <p:spPr>
          <a:xfrm>
            <a:off x="7567124" y="2966228"/>
            <a:ext cx="1005404" cy="338554"/>
          </a:xfrm>
          <a:prstGeom prst="rect">
            <a:avLst/>
          </a:prstGeom>
          <a:noFill/>
          <a:ln>
            <a:noFill/>
          </a:ln>
        </p:spPr>
        <p:txBody>
          <a:bodyPr wrap="square" rtlCol="0">
            <a:spAutoFit/>
          </a:bodyPr>
          <a:lstStyle/>
          <a:p>
            <a:r>
              <a:rPr lang="zh-CN" altLang="en-US" sz="1600" dirty="0" smtClean="0">
                <a:latin typeface="微软雅黑" pitchFamily="34" charset="-122"/>
                <a:ea typeface="微软雅黑" pitchFamily="34" charset="-122"/>
              </a:rPr>
              <a:t>意向客户</a:t>
            </a:r>
            <a:endParaRPr lang="zh-CN" altLang="en-US" sz="1600" dirty="0">
              <a:latin typeface="微软雅黑" pitchFamily="34" charset="-122"/>
              <a:ea typeface="微软雅黑" pitchFamily="34" charset="-122"/>
            </a:endParaRPr>
          </a:p>
        </p:txBody>
      </p:sp>
      <p:sp>
        <p:nvSpPr>
          <p:cNvPr id="81" name="左箭头标注 80"/>
          <p:cNvSpPr/>
          <p:nvPr/>
        </p:nvSpPr>
        <p:spPr>
          <a:xfrm>
            <a:off x="7000892" y="4140230"/>
            <a:ext cx="1500198" cy="431778"/>
          </a:xfrm>
          <a:prstGeom prst="leftArrowCallout">
            <a:avLst/>
          </a:prstGeom>
          <a:no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itchFamily="34" charset="-122"/>
              <a:ea typeface="微软雅黑" pitchFamily="34" charset="-122"/>
            </a:endParaRPr>
          </a:p>
        </p:txBody>
      </p:sp>
      <p:sp>
        <p:nvSpPr>
          <p:cNvPr id="82" name="TextBox 81"/>
          <p:cNvSpPr txBox="1"/>
          <p:nvPr/>
        </p:nvSpPr>
        <p:spPr>
          <a:xfrm>
            <a:off x="7567124" y="4177524"/>
            <a:ext cx="1005404" cy="338554"/>
          </a:xfrm>
          <a:prstGeom prst="rect">
            <a:avLst/>
          </a:prstGeom>
          <a:noFill/>
          <a:ln>
            <a:noFill/>
          </a:ln>
        </p:spPr>
        <p:txBody>
          <a:bodyPr wrap="square" rtlCol="0">
            <a:spAutoFit/>
          </a:bodyPr>
          <a:lstStyle/>
          <a:p>
            <a:r>
              <a:rPr lang="zh-CN" altLang="en-US" sz="1600" dirty="0" smtClean="0">
                <a:latin typeface="微软雅黑" pitchFamily="34" charset="-122"/>
                <a:ea typeface="微软雅黑" pitchFamily="34" charset="-122"/>
              </a:rPr>
              <a:t>目标客户</a:t>
            </a:r>
            <a:endParaRPr lang="zh-CN" altLang="en-US" sz="1600" dirty="0">
              <a:latin typeface="微软雅黑" pitchFamily="34" charset="-122"/>
              <a:ea typeface="微软雅黑" pitchFamily="34" charset="-122"/>
            </a:endParaRPr>
          </a:p>
        </p:txBody>
      </p:sp>
      <p:sp>
        <p:nvSpPr>
          <p:cNvPr id="83" name="左箭头标注 82"/>
          <p:cNvSpPr/>
          <p:nvPr/>
        </p:nvSpPr>
        <p:spPr>
          <a:xfrm>
            <a:off x="7000892" y="5068924"/>
            <a:ext cx="1500198" cy="431778"/>
          </a:xfrm>
          <a:prstGeom prst="leftArrowCallout">
            <a:avLst/>
          </a:prstGeom>
          <a:no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itchFamily="34" charset="-122"/>
              <a:ea typeface="微软雅黑" pitchFamily="34" charset="-122"/>
            </a:endParaRPr>
          </a:p>
        </p:txBody>
      </p:sp>
      <p:sp>
        <p:nvSpPr>
          <p:cNvPr id="84" name="TextBox 83"/>
          <p:cNvSpPr txBox="1"/>
          <p:nvPr/>
        </p:nvSpPr>
        <p:spPr>
          <a:xfrm>
            <a:off x="7567124" y="1677194"/>
            <a:ext cx="1005404" cy="338554"/>
          </a:xfrm>
          <a:prstGeom prst="rect">
            <a:avLst/>
          </a:prstGeom>
          <a:noFill/>
          <a:ln>
            <a:noFill/>
          </a:ln>
        </p:spPr>
        <p:txBody>
          <a:bodyPr wrap="square" rtlCol="0">
            <a:spAutoFit/>
          </a:bodyPr>
          <a:lstStyle/>
          <a:p>
            <a:r>
              <a:rPr lang="zh-CN" altLang="en-US" sz="1600" dirty="0" smtClean="0">
                <a:latin typeface="微软雅黑" pitchFamily="34" charset="-122"/>
                <a:ea typeface="微软雅黑" pitchFamily="34" charset="-122"/>
              </a:rPr>
              <a:t>消费客户</a:t>
            </a:r>
            <a:endParaRPr lang="zh-CN" altLang="en-US" sz="1600" dirty="0">
              <a:latin typeface="微软雅黑" pitchFamily="34" charset="-122"/>
              <a:ea typeface="微软雅黑" pitchFamily="34" charset="-122"/>
            </a:endParaRPr>
          </a:p>
        </p:txBody>
      </p:sp>
      <p:sp>
        <p:nvSpPr>
          <p:cNvPr id="85" name="TextBox 84"/>
          <p:cNvSpPr txBox="1"/>
          <p:nvPr/>
        </p:nvSpPr>
        <p:spPr>
          <a:xfrm>
            <a:off x="7567124" y="6119026"/>
            <a:ext cx="1005404" cy="338554"/>
          </a:xfrm>
          <a:prstGeom prst="rect">
            <a:avLst/>
          </a:prstGeom>
          <a:noFill/>
          <a:ln>
            <a:noFill/>
          </a:ln>
        </p:spPr>
        <p:txBody>
          <a:bodyPr wrap="square" rtlCol="0">
            <a:spAutoFit/>
          </a:bodyPr>
          <a:lstStyle/>
          <a:p>
            <a:r>
              <a:rPr lang="zh-CN" altLang="en-US" sz="1600" dirty="0" smtClean="0">
                <a:latin typeface="微软雅黑" pitchFamily="34" charset="-122"/>
                <a:ea typeface="微软雅黑" pitchFamily="34" charset="-122"/>
              </a:rPr>
              <a:t>潜在客户</a:t>
            </a:r>
            <a:endParaRPr lang="zh-CN" altLang="en-US" sz="1600" dirty="0">
              <a:latin typeface="微软雅黑" pitchFamily="34" charset="-122"/>
              <a:ea typeface="微软雅黑" pitchFamily="34" charset="-122"/>
            </a:endParaRPr>
          </a:p>
        </p:txBody>
      </p:sp>
      <p:sp>
        <p:nvSpPr>
          <p:cNvPr id="86" name="左箭头标注 85"/>
          <p:cNvSpPr/>
          <p:nvPr/>
        </p:nvSpPr>
        <p:spPr>
          <a:xfrm>
            <a:off x="7000892" y="6069056"/>
            <a:ext cx="1571636" cy="431778"/>
          </a:xfrm>
          <a:prstGeom prst="leftArrowCallout">
            <a:avLst/>
          </a:prstGeom>
          <a:no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itchFamily="34" charset="-122"/>
              <a:ea typeface="微软雅黑" pitchFamily="34" charset="-122"/>
            </a:endParaRPr>
          </a:p>
        </p:txBody>
      </p: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additive="base">
                                        <p:cTn id="17" dur="500" fill="hold"/>
                                        <p:tgtEl>
                                          <p:spTgt spid="79"/>
                                        </p:tgtEl>
                                        <p:attrNameLst>
                                          <p:attrName>ppt_x</p:attrName>
                                        </p:attrNameLst>
                                      </p:cBhvr>
                                      <p:tavLst>
                                        <p:tav tm="0">
                                          <p:val>
                                            <p:strVal val="0-#ppt_w/2"/>
                                          </p:val>
                                        </p:tav>
                                        <p:tav tm="100000">
                                          <p:val>
                                            <p:strVal val="#ppt_x"/>
                                          </p:val>
                                        </p:tav>
                                      </p:tavLst>
                                    </p:anim>
                                    <p:anim calcmode="lin" valueType="num">
                                      <p:cBhvr additive="base">
                                        <p:cTn id="18" dur="500" fill="hold"/>
                                        <p:tgtEl>
                                          <p:spTgt spid="7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additive="base">
                                        <p:cTn id="21" dur="500" fill="hold"/>
                                        <p:tgtEl>
                                          <p:spTgt spid="80"/>
                                        </p:tgtEl>
                                        <p:attrNameLst>
                                          <p:attrName>ppt_x</p:attrName>
                                        </p:attrNameLst>
                                      </p:cBhvr>
                                      <p:tavLst>
                                        <p:tav tm="0">
                                          <p:val>
                                            <p:strVal val="0-#ppt_w/2"/>
                                          </p:val>
                                        </p:tav>
                                        <p:tav tm="100000">
                                          <p:val>
                                            <p:strVal val="#ppt_x"/>
                                          </p:val>
                                        </p:tav>
                                      </p:tavLst>
                                    </p:anim>
                                    <p:anim calcmode="lin" valueType="num">
                                      <p:cBhvr additive="base">
                                        <p:cTn id="22"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0-#ppt_w/2"/>
                                          </p:val>
                                        </p:tav>
                                        <p:tav tm="100000">
                                          <p:val>
                                            <p:strVal val="#ppt_x"/>
                                          </p:val>
                                        </p:tav>
                                      </p:tavLst>
                                    </p:anim>
                                    <p:anim calcmode="lin" valueType="num">
                                      <p:cBhvr additive="base">
                                        <p:cTn id="28" dur="500" fill="hold"/>
                                        <p:tgtEl>
                                          <p:spTgt spid="8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500" fill="hold"/>
                                        <p:tgtEl>
                                          <p:spTgt spid="82"/>
                                        </p:tgtEl>
                                        <p:attrNameLst>
                                          <p:attrName>ppt_x</p:attrName>
                                        </p:attrNameLst>
                                      </p:cBhvr>
                                      <p:tavLst>
                                        <p:tav tm="0">
                                          <p:val>
                                            <p:strVal val="0-#ppt_w/2"/>
                                          </p:val>
                                        </p:tav>
                                        <p:tav tm="100000">
                                          <p:val>
                                            <p:strVal val="#ppt_x"/>
                                          </p:val>
                                        </p:tav>
                                      </p:tavLst>
                                    </p:anim>
                                    <p:anim calcmode="lin" valueType="num">
                                      <p:cBhvr additive="base">
                                        <p:cTn id="32"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additive="base">
                                        <p:cTn id="37" dur="500" fill="hold"/>
                                        <p:tgtEl>
                                          <p:spTgt spid="83"/>
                                        </p:tgtEl>
                                        <p:attrNameLst>
                                          <p:attrName>ppt_x</p:attrName>
                                        </p:attrNameLst>
                                      </p:cBhvr>
                                      <p:tavLst>
                                        <p:tav tm="0">
                                          <p:val>
                                            <p:strVal val="0-#ppt_w/2"/>
                                          </p:val>
                                        </p:tav>
                                        <p:tav tm="100000">
                                          <p:val>
                                            <p:strVal val="#ppt_x"/>
                                          </p:val>
                                        </p:tav>
                                      </p:tavLst>
                                    </p:anim>
                                    <p:anim calcmode="lin" valueType="num">
                                      <p:cBhvr additive="base">
                                        <p:cTn id="38" dur="500" fill="hold"/>
                                        <p:tgtEl>
                                          <p:spTgt spid="8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500" fill="hold"/>
                                        <p:tgtEl>
                                          <p:spTgt spid="84"/>
                                        </p:tgtEl>
                                        <p:attrNameLst>
                                          <p:attrName>ppt_x</p:attrName>
                                        </p:attrNameLst>
                                      </p:cBhvr>
                                      <p:tavLst>
                                        <p:tav tm="0">
                                          <p:val>
                                            <p:strVal val="0-#ppt_w/2"/>
                                          </p:val>
                                        </p:tav>
                                        <p:tav tm="100000">
                                          <p:val>
                                            <p:strVal val="#ppt_x"/>
                                          </p:val>
                                        </p:tav>
                                      </p:tavLst>
                                    </p:anim>
                                    <p:anim calcmode="lin" valueType="num">
                                      <p:cBhvr additive="base">
                                        <p:cTn id="42"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 calcmode="lin" valueType="num">
                                      <p:cBhvr additive="base">
                                        <p:cTn id="47" dur="500" fill="hold"/>
                                        <p:tgtEl>
                                          <p:spTgt spid="85"/>
                                        </p:tgtEl>
                                        <p:attrNameLst>
                                          <p:attrName>ppt_x</p:attrName>
                                        </p:attrNameLst>
                                      </p:cBhvr>
                                      <p:tavLst>
                                        <p:tav tm="0">
                                          <p:val>
                                            <p:strVal val="0-#ppt_w/2"/>
                                          </p:val>
                                        </p:tav>
                                        <p:tav tm="100000">
                                          <p:val>
                                            <p:strVal val="#ppt_x"/>
                                          </p:val>
                                        </p:tav>
                                      </p:tavLst>
                                    </p:anim>
                                    <p:anim calcmode="lin" valueType="num">
                                      <p:cBhvr additive="base">
                                        <p:cTn id="48" dur="500" fill="hold"/>
                                        <p:tgtEl>
                                          <p:spTgt spid="8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 calcmode="lin" valueType="num">
                                      <p:cBhvr additive="base">
                                        <p:cTn id="51" dur="500" fill="hold"/>
                                        <p:tgtEl>
                                          <p:spTgt spid="86"/>
                                        </p:tgtEl>
                                        <p:attrNameLst>
                                          <p:attrName>ppt_x</p:attrName>
                                        </p:attrNameLst>
                                      </p:cBhvr>
                                      <p:tavLst>
                                        <p:tav tm="0">
                                          <p:val>
                                            <p:strVal val="0-#ppt_w/2"/>
                                          </p:val>
                                        </p:tav>
                                        <p:tav tm="100000">
                                          <p:val>
                                            <p:strVal val="#ppt_x"/>
                                          </p:val>
                                        </p:tav>
                                      </p:tavLst>
                                    </p:anim>
                                    <p:anim calcmode="lin" valueType="num">
                                      <p:cBhvr additive="base">
                                        <p:cTn id="52"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animBg="1"/>
      <p:bldP spid="80" grpId="0"/>
      <p:bldP spid="81" grpId="0" animBg="1"/>
      <p:bldP spid="82" grpId="0"/>
      <p:bldP spid="83" grpId="0" animBg="1"/>
      <p:bldP spid="84" grpId="0"/>
      <p:bldP spid="85" grpId="0"/>
      <p:bldP spid="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大数据个人应用</a:t>
            </a:r>
            <a:endParaRPr lang="zh-CN" altLang="en-US" sz="2800" b="1" dirty="0">
              <a:solidFill>
                <a:srgbClr val="3B8AFF"/>
              </a:solidFill>
              <a:latin typeface="微软雅黑" pitchFamily="34" charset="-122"/>
              <a:ea typeface="微软雅黑" pitchFamily="34" charset="-122"/>
            </a:endParaRPr>
          </a:p>
        </p:txBody>
      </p:sp>
      <p:sp>
        <p:nvSpPr>
          <p:cNvPr id="19" name="TextBox 18"/>
          <p:cNvSpPr txBox="1"/>
          <p:nvPr/>
        </p:nvSpPr>
        <p:spPr>
          <a:xfrm>
            <a:off x="533400" y="3917017"/>
            <a:ext cx="7848600" cy="2298065"/>
          </a:xfrm>
          <a:prstGeom prst="rect">
            <a:avLst/>
          </a:prstGeom>
          <a:noFill/>
        </p:spPr>
        <p:txBody>
          <a:bodyPr>
            <a:spAutoFit/>
          </a:bodyPr>
          <a:lstStyle/>
          <a:p>
            <a:pPr>
              <a:lnSpc>
                <a:spcPts val="2400"/>
              </a:lnSpc>
              <a:spcAft>
                <a:spcPts val="600"/>
              </a:spcAft>
              <a:defRPr/>
            </a:pPr>
            <a:r>
              <a:rPr lang="zh-CN" altLang="en-US" sz="1600" dirty="0" smtClean="0">
                <a:solidFill>
                  <a:srgbClr val="00B0F0"/>
                </a:solidFill>
                <a:latin typeface="微软雅黑" panose="020B0503020204020204" pitchFamily="34" charset="-122"/>
                <a:ea typeface="微软雅黑" panose="020B0503020204020204" pitchFamily="34" charset="-122"/>
              </a:rPr>
              <a:t>个性化</a:t>
            </a:r>
            <a:r>
              <a:rPr lang="zh-CN" altLang="en-US" sz="1600" dirty="0">
                <a:solidFill>
                  <a:srgbClr val="00B0F0"/>
                </a:solidFill>
                <a:latin typeface="微软雅黑" panose="020B0503020204020204" pitchFamily="34" charset="-122"/>
                <a:ea typeface="微软雅黑" panose="020B0503020204020204" pitchFamily="34" charset="-122"/>
              </a:rPr>
              <a:t>推荐</a:t>
            </a:r>
          </a:p>
          <a:p>
            <a:pPr indent="457200">
              <a:lnSpc>
                <a:spcPts val="2600"/>
              </a:lnSpc>
              <a:spcAft>
                <a:spcPts val="1200"/>
              </a:spcAft>
              <a:defRPr/>
            </a:pPr>
            <a:r>
              <a:rPr lang="zh-CN" altLang="en-US" sz="1400" dirty="0">
                <a:latin typeface="微软雅黑" panose="020B0503020204020204" pitchFamily="34" charset="-122"/>
                <a:ea typeface="微软雅黑" panose="020B0503020204020204" pitchFamily="34" charset="-122"/>
              </a:rPr>
              <a:t>我们今天在很多电商网站都会看到这样的栏目：猜你喜欢、看了该商品的用户还看、买了该商品的用户还买、看了该商品的用户最终买、买了该商品的用户还买</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。这些都是推荐引擎的成果。推荐引擎基于大量用户的浏览和购买行为数据分析，从中发现商品与商品之间的购买关联性以及用户与用户之间的相似性，进而为用户提供精准和个性化的商品推荐。  </a:t>
            </a:r>
          </a:p>
          <a:p>
            <a:pPr indent="457200">
              <a:lnSpc>
                <a:spcPts val="2600"/>
              </a:lnSpc>
              <a:spcAft>
                <a:spcPts val="1200"/>
              </a:spcAft>
              <a:defRPr/>
            </a:pPr>
            <a:r>
              <a:rPr lang="zh-CN" altLang="en-US" sz="1400" dirty="0">
                <a:latin typeface="微软雅黑" panose="020B0503020204020204" pitchFamily="34" charset="-122"/>
                <a:ea typeface="微软雅黑" panose="020B0503020204020204" pitchFamily="34" charset="-122"/>
              </a:rPr>
              <a:t>亚马逊可以称得上电商界的“推荐之王”，据说亚马逊销售额的 </a:t>
            </a:r>
            <a:r>
              <a:rPr lang="en-US" altLang="zh-CN" sz="1400" dirty="0">
                <a:latin typeface="微软雅黑" panose="020B0503020204020204" pitchFamily="34" charset="-122"/>
                <a:ea typeface="微软雅黑" panose="020B0503020204020204" pitchFamily="34" charset="-122"/>
              </a:rPr>
              <a:t>35%</a:t>
            </a:r>
            <a:r>
              <a:rPr lang="zh-CN" altLang="en-US" sz="1400" dirty="0">
                <a:latin typeface="微软雅黑" panose="020B0503020204020204" pitchFamily="34" charset="-122"/>
                <a:ea typeface="微软雅黑" panose="020B0503020204020204" pitchFamily="34" charset="-122"/>
              </a:rPr>
              <a:t>来源于其推荐系统。  </a:t>
            </a:r>
          </a:p>
        </p:txBody>
      </p:sp>
      <p:pic>
        <p:nvPicPr>
          <p:cNvPr id="20" name="图片 2"/>
          <p:cNvPicPr>
            <a:picLocks noChangeAspect="1"/>
          </p:cNvPicPr>
          <p:nvPr/>
        </p:nvPicPr>
        <p:blipFill>
          <a:blip r:embed="rId2"/>
          <a:srcRect/>
          <a:stretch>
            <a:fillRect/>
          </a:stretch>
        </p:blipFill>
        <p:spPr bwMode="auto">
          <a:xfrm>
            <a:off x="2667000" y="1428756"/>
            <a:ext cx="3810000" cy="2857500"/>
          </a:xfrm>
          <a:prstGeom prst="rect">
            <a:avLst/>
          </a:prstGeom>
          <a:noFill/>
          <a:ln w="9525">
            <a:noFill/>
            <a:miter lim="800000"/>
            <a:headEnd/>
            <a:tailEnd/>
          </a:ln>
        </p:spPr>
      </p:pic>
    </p:spTree>
    <p:extLst>
      <p:ext uri="{BB962C8B-B14F-4D97-AF65-F5344CB8AC3E}">
        <p14:creationId xmlns="" xmlns:p14="http://schemas.microsoft.com/office/powerpoint/2010/main" val="1807193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大数据社会应用</a:t>
            </a:r>
            <a:endParaRPr lang="zh-CN" altLang="en-US" sz="2800" b="1" dirty="0">
              <a:solidFill>
                <a:srgbClr val="3B8AFF"/>
              </a:solidFill>
              <a:latin typeface="微软雅黑" pitchFamily="34" charset="-122"/>
              <a:ea typeface="微软雅黑" pitchFamily="34" charset="-122"/>
            </a:endParaRPr>
          </a:p>
        </p:txBody>
      </p:sp>
      <p:pic>
        <p:nvPicPr>
          <p:cNvPr id="6" name="图片 5" descr="u=3833114341,3965704090&amp;fm=15&amp;gp=0.jpg"/>
          <p:cNvPicPr>
            <a:picLocks noChangeAspect="1"/>
          </p:cNvPicPr>
          <p:nvPr/>
        </p:nvPicPr>
        <p:blipFill>
          <a:blip r:embed="rId2"/>
          <a:stretch>
            <a:fillRect/>
          </a:stretch>
        </p:blipFill>
        <p:spPr>
          <a:xfrm>
            <a:off x="3643306" y="1643050"/>
            <a:ext cx="4762486" cy="1475700"/>
          </a:xfrm>
          <a:prstGeom prst="rect">
            <a:avLst/>
          </a:prstGeom>
          <a:ln>
            <a:noFill/>
          </a:ln>
          <a:effectLst>
            <a:softEdge rad="112500"/>
          </a:effectLst>
        </p:spPr>
      </p:pic>
      <p:pic>
        <p:nvPicPr>
          <p:cNvPr id="7" name="图片 6" descr="u=635188871,3864830135&amp;fm=23&amp;gp=0.jpg"/>
          <p:cNvPicPr>
            <a:picLocks noChangeAspect="1"/>
          </p:cNvPicPr>
          <p:nvPr/>
        </p:nvPicPr>
        <p:blipFill>
          <a:blip r:embed="rId3"/>
          <a:stretch>
            <a:fillRect/>
          </a:stretch>
        </p:blipFill>
        <p:spPr>
          <a:xfrm>
            <a:off x="876292" y="1285860"/>
            <a:ext cx="2552700" cy="2857500"/>
          </a:xfrm>
          <a:prstGeom prst="rect">
            <a:avLst/>
          </a:prstGeom>
          <a:ln>
            <a:noFill/>
          </a:ln>
          <a:effectLst>
            <a:softEdge rad="112500"/>
          </a:effectLst>
        </p:spPr>
      </p:pic>
      <p:pic>
        <p:nvPicPr>
          <p:cNvPr id="8" name="图片 7" descr="u=3580567950,4096957734&amp;fm=23&amp;gp=0.jpg"/>
          <p:cNvPicPr>
            <a:picLocks noChangeAspect="1"/>
          </p:cNvPicPr>
          <p:nvPr/>
        </p:nvPicPr>
        <p:blipFill>
          <a:blip r:embed="rId4"/>
          <a:stretch>
            <a:fillRect/>
          </a:stretch>
        </p:blipFill>
        <p:spPr>
          <a:xfrm>
            <a:off x="214282" y="4286256"/>
            <a:ext cx="3649974" cy="2285996"/>
          </a:xfrm>
          <a:prstGeom prst="rect">
            <a:avLst/>
          </a:prstGeom>
          <a:ln>
            <a:noFill/>
          </a:ln>
          <a:effectLst>
            <a:softEdge rad="112500"/>
          </a:effectLst>
        </p:spPr>
      </p:pic>
      <p:pic>
        <p:nvPicPr>
          <p:cNvPr id="9" name="图片 8" descr="u=3158753862,851583341&amp;fm=23&amp;gp=0.jpg"/>
          <p:cNvPicPr>
            <a:picLocks noChangeAspect="1"/>
          </p:cNvPicPr>
          <p:nvPr/>
        </p:nvPicPr>
        <p:blipFill>
          <a:blip r:embed="rId5"/>
          <a:stretch>
            <a:fillRect/>
          </a:stretch>
        </p:blipFill>
        <p:spPr>
          <a:xfrm>
            <a:off x="4643438" y="3500438"/>
            <a:ext cx="4080504" cy="2428872"/>
          </a:xfrm>
          <a:prstGeom prst="rect">
            <a:avLst/>
          </a:prstGeom>
          <a:ln>
            <a:noFill/>
          </a:ln>
          <a:effectLst>
            <a:softEdge rad="112500"/>
          </a:effectLst>
        </p:spPr>
      </p:pic>
      <p:sp>
        <p:nvSpPr>
          <p:cNvPr id="10" name="TextBox 9"/>
          <p:cNvSpPr txBox="1"/>
          <p:nvPr/>
        </p:nvSpPr>
        <p:spPr>
          <a:xfrm>
            <a:off x="6178648" y="6009521"/>
            <a:ext cx="1107996" cy="276999"/>
          </a:xfrm>
          <a:prstGeom prst="rect">
            <a:avLst/>
          </a:prstGeom>
          <a:noFill/>
          <a:ln w="28575">
            <a:solidFill>
              <a:schemeClr val="bg2">
                <a:lumMod val="40000"/>
                <a:lumOff val="60000"/>
              </a:schemeClr>
            </a:solidFill>
          </a:ln>
        </p:spPr>
        <p:txBody>
          <a:bodyPr wrap="none" rtlCol="0">
            <a:spAutoFit/>
          </a:bodyPr>
          <a:lstStyle/>
          <a:p>
            <a:r>
              <a:rPr lang="zh-CN" altLang="en-US" sz="1200" dirty="0" smtClean="0">
                <a:latin typeface="微软雅黑" pitchFamily="34" charset="-122"/>
                <a:ea typeface="微软雅黑" pitchFamily="34" charset="-122"/>
              </a:rPr>
              <a:t>图：智慧城市</a:t>
            </a:r>
            <a:endParaRPr lang="zh-CN" altLang="en-US" sz="1200" dirty="0">
              <a:latin typeface="微软雅黑" pitchFamily="34" charset="-122"/>
              <a:ea typeface="微软雅黑" pitchFamily="34" charset="-122"/>
            </a:endParaRPr>
          </a:p>
        </p:txBody>
      </p:sp>
      <p:sp>
        <p:nvSpPr>
          <p:cNvPr id="11" name="TextBox 10"/>
          <p:cNvSpPr txBox="1"/>
          <p:nvPr/>
        </p:nvSpPr>
        <p:spPr>
          <a:xfrm>
            <a:off x="5715008" y="3143248"/>
            <a:ext cx="1261884" cy="276999"/>
          </a:xfrm>
          <a:prstGeom prst="rect">
            <a:avLst/>
          </a:prstGeom>
          <a:noFill/>
          <a:ln w="28575">
            <a:solidFill>
              <a:schemeClr val="bg2">
                <a:lumMod val="40000"/>
                <a:lumOff val="60000"/>
              </a:schemeClr>
            </a:solidFill>
          </a:ln>
        </p:spPr>
        <p:txBody>
          <a:bodyPr wrap="none" rtlCol="0">
            <a:spAutoFit/>
          </a:bodyPr>
          <a:lstStyle/>
          <a:p>
            <a:r>
              <a:rPr lang="zh-CN" altLang="en-US" sz="1200" dirty="0" smtClean="0">
                <a:latin typeface="微软雅黑" pitchFamily="34" charset="-122"/>
                <a:ea typeface="微软雅黑" pitchFamily="34" charset="-122"/>
              </a:rPr>
              <a:t>图：大数据反恐</a:t>
            </a:r>
            <a:endParaRPr lang="zh-CN" altLang="en-US" sz="1200" dirty="0">
              <a:latin typeface="微软雅黑" pitchFamily="34" charset="-122"/>
              <a:ea typeface="微软雅黑" pitchFamily="34" charset="-122"/>
            </a:endParaRPr>
          </a:p>
        </p:txBody>
      </p:sp>
      <p:sp>
        <p:nvSpPr>
          <p:cNvPr id="12" name="TextBox 11"/>
          <p:cNvSpPr txBox="1"/>
          <p:nvPr/>
        </p:nvSpPr>
        <p:spPr>
          <a:xfrm>
            <a:off x="416454" y="2000240"/>
            <a:ext cx="369332" cy="1169551"/>
          </a:xfrm>
          <a:prstGeom prst="rect">
            <a:avLst/>
          </a:prstGeom>
          <a:noFill/>
          <a:ln w="28575">
            <a:solidFill>
              <a:schemeClr val="bg2">
                <a:lumMod val="40000"/>
                <a:lumOff val="60000"/>
              </a:schemeClr>
            </a:solidFill>
          </a:ln>
        </p:spPr>
        <p:txBody>
          <a:bodyPr vert="eaVert" wrap="none" rtlCol="0">
            <a:spAutoFit/>
          </a:bodyPr>
          <a:lstStyle/>
          <a:p>
            <a:r>
              <a:rPr lang="zh-CN" altLang="en-US" sz="1200" dirty="0" smtClean="0">
                <a:latin typeface="微软雅黑" pitchFamily="34" charset="-122"/>
                <a:ea typeface="微软雅黑" pitchFamily="34" charset="-122"/>
              </a:rPr>
              <a:t>大数据智能交通</a:t>
            </a:r>
            <a:endParaRPr lang="zh-CN" altLang="en-US" sz="1200" dirty="0">
              <a:latin typeface="微软雅黑" pitchFamily="34" charset="-122"/>
              <a:ea typeface="微软雅黑" pitchFamily="34" charset="-122"/>
            </a:endParaRPr>
          </a:p>
        </p:txBody>
      </p:sp>
      <p:sp>
        <p:nvSpPr>
          <p:cNvPr id="15" name="TextBox 14"/>
          <p:cNvSpPr txBox="1"/>
          <p:nvPr/>
        </p:nvSpPr>
        <p:spPr>
          <a:xfrm>
            <a:off x="3929058" y="5072074"/>
            <a:ext cx="369332" cy="861774"/>
          </a:xfrm>
          <a:prstGeom prst="rect">
            <a:avLst/>
          </a:prstGeom>
          <a:noFill/>
          <a:ln w="28575">
            <a:solidFill>
              <a:schemeClr val="bg2">
                <a:lumMod val="40000"/>
                <a:lumOff val="60000"/>
              </a:schemeClr>
            </a:solidFill>
          </a:ln>
        </p:spPr>
        <p:txBody>
          <a:bodyPr vert="eaVert" wrap="none" rtlCol="0">
            <a:spAutoFit/>
          </a:bodyPr>
          <a:lstStyle/>
          <a:p>
            <a:r>
              <a:rPr lang="zh-CN" altLang="en-US" sz="1200" dirty="0" smtClean="0">
                <a:latin typeface="微软雅黑" pitchFamily="34" charset="-122"/>
                <a:ea typeface="微软雅黑" pitchFamily="34" charset="-122"/>
              </a:rPr>
              <a:t>大数据医疗</a:t>
            </a:r>
            <a:endParaRPr lang="zh-CN" altLang="en-US" sz="1200" dirty="0">
              <a:latin typeface="微软雅黑" pitchFamily="34" charset="-122"/>
              <a:ea typeface="微软雅黑" pitchFamily="34" charset="-122"/>
            </a:endParaRPr>
          </a:p>
        </p:txBody>
      </p:sp>
      <p:sp>
        <p:nvSpPr>
          <p:cNvPr id="13" name="矩形 12"/>
          <p:cNvSpPr/>
          <p:nvPr/>
        </p:nvSpPr>
        <p:spPr>
          <a:xfrm>
            <a:off x="1643042" y="2714620"/>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14" name="矩形 13"/>
          <p:cNvSpPr/>
          <p:nvPr/>
        </p:nvSpPr>
        <p:spPr>
          <a:xfrm>
            <a:off x="5429256" y="2285992"/>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16" name="矩形 15"/>
          <p:cNvSpPr/>
          <p:nvPr/>
        </p:nvSpPr>
        <p:spPr>
          <a:xfrm>
            <a:off x="5929322" y="4572008"/>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
        <p:nvSpPr>
          <p:cNvPr id="17" name="矩形 16"/>
          <p:cNvSpPr/>
          <p:nvPr/>
        </p:nvSpPr>
        <p:spPr>
          <a:xfrm>
            <a:off x="1643042" y="5286388"/>
            <a:ext cx="697627"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例子</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ox(in)">
                                      <p:cBhvr>
                                        <p:cTn id="10" dur="500"/>
                                        <p:tgtEl>
                                          <p:spTgt spid="1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ox(in)">
                                      <p:cBhvr>
                                        <p:cTn id="18" dur="500"/>
                                        <p:tgtEl>
                                          <p:spTgt spid="6"/>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500"/>
                                        <p:tgtEl>
                                          <p:spTgt spid="11"/>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ox(i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ox(in)">
                                      <p:cBhvr>
                                        <p:cTn id="29" dur="500"/>
                                        <p:tgtEl>
                                          <p:spTgt spid="8"/>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ox(in)">
                                      <p:cBhvr>
                                        <p:cTn id="32" dur="500"/>
                                        <p:tgtEl>
                                          <p:spTgt spid="15"/>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ox(in)">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ox(in)">
                                      <p:cBhvr>
                                        <p:cTn id="40" dur="500"/>
                                        <p:tgtEl>
                                          <p:spTgt spid="9"/>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ox(in)">
                                      <p:cBhvr>
                                        <p:cTn id="43" dur="500"/>
                                        <p:tgtEl>
                                          <p:spTgt spid="10"/>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ox(in)">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3" grpId="0"/>
      <p:bldP spid="14"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5852" y="3682180"/>
            <a:ext cx="2357454"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银行业大数据</a:t>
            </a:r>
            <a:endParaRPr lang="zh-CN" altLang="en-US" sz="2800" dirty="0">
              <a:solidFill>
                <a:prstClr val="white"/>
              </a:solidFill>
              <a:latin typeface="微软雅黑" pitchFamily="34" charset="-122"/>
              <a:ea typeface="微软雅黑" pitchFamily="34" charset="-122"/>
            </a:endParaRPr>
          </a:p>
        </p:txBody>
      </p:sp>
      <p:cxnSp>
        <p:nvCxnSpPr>
          <p:cNvPr id="3" name="直接连接符 2"/>
          <p:cNvCxnSpPr/>
          <p:nvPr/>
        </p:nvCxnSpPr>
        <p:spPr>
          <a:xfrm>
            <a:off x="1214966" y="287688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67544" y="354953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66202" y="432372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6" name="TextBox 5"/>
          <p:cNvSpPr txBox="1"/>
          <p:nvPr/>
        </p:nvSpPr>
        <p:spPr>
          <a:xfrm>
            <a:off x="467544" y="1916832"/>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4</a:t>
            </a:r>
            <a:endParaRPr lang="zh-CN" altLang="en-US" sz="13800" dirty="0">
              <a:solidFill>
                <a:srgbClr val="969696"/>
              </a:solidFill>
              <a:latin typeface="Serif Black" pitchFamily="2" charset="0"/>
              <a:ea typeface="DFKai-SB" pitchFamily="65" charset="-120"/>
            </a:endParaRPr>
          </a:p>
        </p:txBody>
      </p:sp>
      <p:cxnSp>
        <p:nvCxnSpPr>
          <p:cNvPr id="7" name="直接连接符 6"/>
          <p:cNvCxnSpPr/>
          <p:nvPr/>
        </p:nvCxnSpPr>
        <p:spPr>
          <a:xfrm>
            <a:off x="-2484784" y="354953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64724" y="-211326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389224" y="2143116"/>
            <a:ext cx="5040560" cy="3170099"/>
          </a:xfrm>
          <a:prstGeom prst="rect">
            <a:avLst/>
          </a:prstGeom>
        </p:spPr>
        <p:txBody>
          <a:bodyPr wrap="square">
            <a:spAutoFit/>
          </a:bodyPr>
          <a:lstStyle/>
          <a:p>
            <a:pPr>
              <a:lnSpc>
                <a:spcPct val="250000"/>
              </a:lnSpc>
            </a:pPr>
            <a:r>
              <a:rPr lang="zh-CN" altLang="en-US" sz="2000" dirty="0" smtClean="0">
                <a:solidFill>
                  <a:srgbClr val="3B8AFF"/>
                </a:solidFill>
                <a:latin typeface="微软雅黑" pitchFamily="34" charset="-122"/>
                <a:ea typeface="微软雅黑" pitchFamily="34" charset="-122"/>
              </a:rPr>
              <a:t>冲击“存”</a:t>
            </a:r>
            <a:endParaRPr lang="en-US" altLang="zh-CN" sz="2000" dirty="0" smtClean="0">
              <a:solidFill>
                <a:srgbClr val="3B8AFF"/>
              </a:solidFill>
              <a:latin typeface="微软雅黑" pitchFamily="34" charset="-122"/>
              <a:ea typeface="微软雅黑" pitchFamily="34" charset="-122"/>
            </a:endParaRPr>
          </a:p>
          <a:p>
            <a:pPr>
              <a:lnSpc>
                <a:spcPct val="250000"/>
              </a:lnSpc>
            </a:pPr>
            <a:r>
              <a:rPr lang="zh-CN" altLang="en-US" sz="2000" dirty="0" smtClean="0">
                <a:solidFill>
                  <a:srgbClr val="3B8AFF"/>
                </a:solidFill>
                <a:latin typeface="微软雅黑" pitchFamily="34" charset="-122"/>
                <a:ea typeface="微软雅黑" pitchFamily="34" charset="-122"/>
              </a:rPr>
              <a:t>冲击“贷”</a:t>
            </a:r>
            <a:endParaRPr lang="en-US" altLang="zh-CN" sz="2000" dirty="0" smtClean="0">
              <a:solidFill>
                <a:srgbClr val="3B8AFF"/>
              </a:solidFill>
              <a:latin typeface="微软雅黑" pitchFamily="34" charset="-122"/>
              <a:ea typeface="微软雅黑" pitchFamily="34" charset="-122"/>
            </a:endParaRPr>
          </a:p>
          <a:p>
            <a:pPr>
              <a:lnSpc>
                <a:spcPct val="250000"/>
              </a:lnSpc>
            </a:pPr>
            <a:r>
              <a:rPr lang="zh-CN" altLang="en-US" sz="2000" dirty="0" smtClean="0">
                <a:solidFill>
                  <a:srgbClr val="3B8AFF"/>
                </a:solidFill>
                <a:latin typeface="微软雅黑" pitchFamily="34" charset="-122"/>
                <a:ea typeface="微软雅黑" pitchFamily="34" charset="-122"/>
              </a:rPr>
              <a:t>冲击“汇”</a:t>
            </a:r>
            <a:endParaRPr lang="en-US" altLang="zh-CN" sz="2000" dirty="0" smtClean="0">
              <a:solidFill>
                <a:srgbClr val="3B8AFF"/>
              </a:solidFill>
              <a:latin typeface="微软雅黑" pitchFamily="34" charset="-122"/>
              <a:ea typeface="微软雅黑" pitchFamily="34" charset="-122"/>
            </a:endParaRPr>
          </a:p>
          <a:p>
            <a:pPr>
              <a:lnSpc>
                <a:spcPct val="250000"/>
              </a:lnSpc>
            </a:pPr>
            <a:r>
              <a:rPr lang="en-US" altLang="zh-CN" sz="2000" dirty="0" smtClean="0">
                <a:solidFill>
                  <a:srgbClr val="3B8AFF"/>
                </a:solidFill>
                <a:latin typeface="微软雅黑" pitchFamily="34" charset="-122"/>
                <a:ea typeface="微软雅黑" pitchFamily="34" charset="-122"/>
              </a:rPr>
              <a:t>···</a:t>
            </a:r>
            <a:endParaRPr lang="en-US" altLang="zh-CN" sz="2400" dirty="0" smtClean="0">
              <a:solidFill>
                <a:srgbClr val="3B8AFF"/>
              </a:solidFill>
              <a:latin typeface="微软雅黑" pitchFamily="34" charset="-122"/>
              <a:ea typeface="微软雅黑" pitchFamily="34" charset="-122"/>
            </a:endParaRPr>
          </a:p>
        </p:txBody>
      </p:sp>
      <p:cxnSp>
        <p:nvCxnSpPr>
          <p:cNvPr id="10" name="直接连接符 9"/>
          <p:cNvCxnSpPr/>
          <p:nvPr/>
        </p:nvCxnSpPr>
        <p:spPr>
          <a:xfrm>
            <a:off x="3707904" y="1916832"/>
            <a:ext cx="0" cy="4032448"/>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071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8"/>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7"/>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5"/>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25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250"/>
                                        <p:tgtEl>
                                          <p:spTgt spid="2"/>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1922463" y="2756941"/>
            <a:ext cx="1271587" cy="1271587"/>
          </a:xfrm>
          <a:custGeom>
            <a:avLst/>
            <a:gdLst>
              <a:gd name="connsiteX0" fmla="*/ 529096 w 1058191"/>
              <a:gd name="connsiteY0" fmla="*/ 0 h 1058190"/>
              <a:gd name="connsiteX1" fmla="*/ 601562 w 1058191"/>
              <a:gd name="connsiteY1" fmla="*/ 30017 h 1058190"/>
              <a:gd name="connsiteX2" fmla="*/ 1028174 w 1058191"/>
              <a:gd name="connsiteY2" fmla="*/ 456629 h 1058190"/>
              <a:gd name="connsiteX3" fmla="*/ 1028174 w 1058191"/>
              <a:gd name="connsiteY3" fmla="*/ 601562 h 1058190"/>
              <a:gd name="connsiteX4" fmla="*/ 601562 w 1058191"/>
              <a:gd name="connsiteY4" fmla="*/ 1028174 h 1058190"/>
              <a:gd name="connsiteX5" fmla="*/ 456629 w 1058191"/>
              <a:gd name="connsiteY5" fmla="*/ 1028174 h 1058190"/>
              <a:gd name="connsiteX6" fmla="*/ 30017 w 1058191"/>
              <a:gd name="connsiteY6" fmla="*/ 601562 h 1058190"/>
              <a:gd name="connsiteX7" fmla="*/ 30017 w 1058191"/>
              <a:gd name="connsiteY7" fmla="*/ 456629 h 1058190"/>
              <a:gd name="connsiteX8" fmla="*/ 456629 w 1058191"/>
              <a:gd name="connsiteY8" fmla="*/ 30017 h 1058190"/>
              <a:gd name="connsiteX9" fmla="*/ 529096 w 1058191"/>
              <a:gd name="connsiteY9" fmla="*/ 0 h 10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1600" dirty="0" smtClean="0">
                <a:latin typeface="微软雅黑" pitchFamily="34" charset="-122"/>
                <a:ea typeface="微软雅黑" pitchFamily="34" charset="-122"/>
              </a:rPr>
              <a:t>市场利率化</a:t>
            </a:r>
            <a:endParaRPr lang="zh-CN" altLang="en-US" sz="1600" dirty="0">
              <a:latin typeface="微软雅黑" pitchFamily="34" charset="-122"/>
              <a:ea typeface="微软雅黑" pitchFamily="34" charset="-122"/>
            </a:endParaRPr>
          </a:p>
        </p:txBody>
      </p:sp>
      <p:sp>
        <p:nvSpPr>
          <p:cNvPr id="13" name="圆角矩形 12"/>
          <p:cNvSpPr/>
          <p:nvPr/>
        </p:nvSpPr>
        <p:spPr>
          <a:xfrm rot="2700000">
            <a:off x="2106613" y="2939503"/>
            <a:ext cx="904875" cy="904875"/>
          </a:xfrm>
          <a:prstGeom prst="roundRect">
            <a:avLst>
              <a:gd name="adj" fmla="val 12679"/>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17" name="椭圆 16"/>
          <p:cNvSpPr/>
          <p:nvPr/>
        </p:nvSpPr>
        <p:spPr>
          <a:xfrm>
            <a:off x="2498725" y="2907753"/>
            <a:ext cx="119063" cy="119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18" name="椭圆 17"/>
          <p:cNvSpPr/>
          <p:nvPr/>
        </p:nvSpPr>
        <p:spPr>
          <a:xfrm>
            <a:off x="2474913" y="2882353"/>
            <a:ext cx="168275" cy="1698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1" name="任意多边形 20"/>
          <p:cNvSpPr/>
          <p:nvPr/>
        </p:nvSpPr>
        <p:spPr>
          <a:xfrm>
            <a:off x="2324100" y="1734591"/>
            <a:ext cx="300038" cy="1222375"/>
          </a:xfrm>
          <a:custGeom>
            <a:avLst/>
            <a:gdLst>
              <a:gd name="connsiteX0" fmla="*/ 156476 w 207779"/>
              <a:gd name="connsiteY0" fmla="*/ 850640 h 850640"/>
              <a:gd name="connsiteX1" fmla="*/ 4076 w 207779"/>
              <a:gd name="connsiteY1" fmla="*/ 401060 h 850640"/>
              <a:gd name="connsiteX2" fmla="*/ 57416 w 207779"/>
              <a:gd name="connsiteY2" fmla="*/ 50540 h 850640"/>
              <a:gd name="connsiteX3" fmla="*/ 202196 w 207779"/>
              <a:gd name="connsiteY3" fmla="*/ 73400 h 850640"/>
              <a:gd name="connsiteX4" fmla="*/ 164096 w 207779"/>
              <a:gd name="connsiteY4" fmla="*/ 713480 h 85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9" h="850640">
                <a:moveTo>
                  <a:pt x="156476" y="850640"/>
                </a:moveTo>
                <a:cubicBezTo>
                  <a:pt x="88531" y="692525"/>
                  <a:pt x="20586" y="534410"/>
                  <a:pt x="4076" y="401060"/>
                </a:cubicBezTo>
                <a:cubicBezTo>
                  <a:pt x="-12434" y="267710"/>
                  <a:pt x="24396" y="105150"/>
                  <a:pt x="57416" y="50540"/>
                </a:cubicBezTo>
                <a:cubicBezTo>
                  <a:pt x="90436" y="-4070"/>
                  <a:pt x="184416" y="-37090"/>
                  <a:pt x="202196" y="73400"/>
                </a:cubicBezTo>
                <a:cubicBezTo>
                  <a:pt x="219976" y="183890"/>
                  <a:pt x="192036" y="448685"/>
                  <a:pt x="164096" y="713480"/>
                </a:cubicBezTo>
              </a:path>
            </a:pathLst>
          </a:custGeom>
          <a:noFill/>
          <a:ln w="25400">
            <a:solidFill>
              <a:srgbClr val="ABCA2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任意多边形 57"/>
          <p:cNvSpPr/>
          <p:nvPr/>
        </p:nvSpPr>
        <p:spPr>
          <a:xfrm>
            <a:off x="5949950" y="2756941"/>
            <a:ext cx="1271588" cy="1271587"/>
          </a:xfrm>
          <a:custGeom>
            <a:avLst/>
            <a:gdLst>
              <a:gd name="connsiteX0" fmla="*/ 529096 w 1058191"/>
              <a:gd name="connsiteY0" fmla="*/ 0 h 1058190"/>
              <a:gd name="connsiteX1" fmla="*/ 601562 w 1058191"/>
              <a:gd name="connsiteY1" fmla="*/ 30017 h 1058190"/>
              <a:gd name="connsiteX2" fmla="*/ 1028174 w 1058191"/>
              <a:gd name="connsiteY2" fmla="*/ 456629 h 1058190"/>
              <a:gd name="connsiteX3" fmla="*/ 1028174 w 1058191"/>
              <a:gd name="connsiteY3" fmla="*/ 601562 h 1058190"/>
              <a:gd name="connsiteX4" fmla="*/ 601562 w 1058191"/>
              <a:gd name="connsiteY4" fmla="*/ 1028174 h 1058190"/>
              <a:gd name="connsiteX5" fmla="*/ 456629 w 1058191"/>
              <a:gd name="connsiteY5" fmla="*/ 1028174 h 1058190"/>
              <a:gd name="connsiteX6" fmla="*/ 30017 w 1058191"/>
              <a:gd name="connsiteY6" fmla="*/ 601562 h 1058190"/>
              <a:gd name="connsiteX7" fmla="*/ 30017 w 1058191"/>
              <a:gd name="connsiteY7" fmla="*/ 456629 h 1058190"/>
              <a:gd name="connsiteX8" fmla="*/ 456629 w 1058191"/>
              <a:gd name="connsiteY8" fmla="*/ 30017 h 1058190"/>
              <a:gd name="connsiteX9" fmla="*/ 529096 w 1058191"/>
              <a:gd name="connsiteY9" fmla="*/ 0 h 10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191" h="1058190">
                <a:moveTo>
                  <a:pt x="529096" y="0"/>
                </a:moveTo>
                <a:cubicBezTo>
                  <a:pt x="555323" y="0"/>
                  <a:pt x="581551" y="10006"/>
                  <a:pt x="601562" y="30017"/>
                </a:cubicBezTo>
                <a:lnTo>
                  <a:pt x="1028174" y="456629"/>
                </a:lnTo>
                <a:cubicBezTo>
                  <a:pt x="1068197" y="496651"/>
                  <a:pt x="1068197" y="561540"/>
                  <a:pt x="1028174" y="601562"/>
                </a:cubicBezTo>
                <a:lnTo>
                  <a:pt x="601562" y="1028174"/>
                </a:lnTo>
                <a:cubicBezTo>
                  <a:pt x="561540" y="1068196"/>
                  <a:pt x="496651" y="1068196"/>
                  <a:pt x="456629" y="1028174"/>
                </a:cubicBezTo>
                <a:lnTo>
                  <a:pt x="30017" y="601562"/>
                </a:lnTo>
                <a:cubicBezTo>
                  <a:pt x="-10006" y="561540"/>
                  <a:pt x="-10006" y="496651"/>
                  <a:pt x="30017" y="456629"/>
                </a:cubicBezTo>
                <a:lnTo>
                  <a:pt x="456629" y="30017"/>
                </a:lnTo>
                <a:cubicBezTo>
                  <a:pt x="476640" y="10006"/>
                  <a:pt x="502868" y="0"/>
                  <a:pt x="529096"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1600" dirty="0" smtClean="0">
                <a:latin typeface="微软雅黑" pitchFamily="34" charset="-122"/>
                <a:ea typeface="微软雅黑" pitchFamily="34" charset="-122"/>
              </a:rPr>
              <a:t>互联网金融</a:t>
            </a:r>
            <a:endParaRPr lang="zh-CN" altLang="en-US" sz="1600" dirty="0">
              <a:latin typeface="微软雅黑" pitchFamily="34" charset="-122"/>
              <a:ea typeface="微软雅黑" pitchFamily="34" charset="-122"/>
            </a:endParaRPr>
          </a:p>
        </p:txBody>
      </p:sp>
      <p:sp>
        <p:nvSpPr>
          <p:cNvPr id="59" name="圆角矩形 58"/>
          <p:cNvSpPr/>
          <p:nvPr/>
        </p:nvSpPr>
        <p:spPr>
          <a:xfrm rot="2700000">
            <a:off x="6132513" y="2939503"/>
            <a:ext cx="904875" cy="904875"/>
          </a:xfrm>
          <a:prstGeom prst="roundRect">
            <a:avLst>
              <a:gd name="adj" fmla="val 12679"/>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0" name="椭圆 59"/>
          <p:cNvSpPr/>
          <p:nvPr/>
        </p:nvSpPr>
        <p:spPr>
          <a:xfrm>
            <a:off x="6526213" y="2907753"/>
            <a:ext cx="119062" cy="119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1" name="椭圆 60"/>
          <p:cNvSpPr/>
          <p:nvPr/>
        </p:nvSpPr>
        <p:spPr>
          <a:xfrm>
            <a:off x="6500813" y="2882353"/>
            <a:ext cx="168275" cy="1698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2" name="任意多边形 61"/>
          <p:cNvSpPr/>
          <p:nvPr/>
        </p:nvSpPr>
        <p:spPr>
          <a:xfrm>
            <a:off x="6351588" y="1734591"/>
            <a:ext cx="298450" cy="1222375"/>
          </a:xfrm>
          <a:custGeom>
            <a:avLst/>
            <a:gdLst>
              <a:gd name="connsiteX0" fmla="*/ 156476 w 207779"/>
              <a:gd name="connsiteY0" fmla="*/ 850640 h 850640"/>
              <a:gd name="connsiteX1" fmla="*/ 4076 w 207779"/>
              <a:gd name="connsiteY1" fmla="*/ 401060 h 850640"/>
              <a:gd name="connsiteX2" fmla="*/ 57416 w 207779"/>
              <a:gd name="connsiteY2" fmla="*/ 50540 h 850640"/>
              <a:gd name="connsiteX3" fmla="*/ 202196 w 207779"/>
              <a:gd name="connsiteY3" fmla="*/ 73400 h 850640"/>
              <a:gd name="connsiteX4" fmla="*/ 164096 w 207779"/>
              <a:gd name="connsiteY4" fmla="*/ 713480 h 85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79" h="850640">
                <a:moveTo>
                  <a:pt x="156476" y="850640"/>
                </a:moveTo>
                <a:cubicBezTo>
                  <a:pt x="88531" y="692525"/>
                  <a:pt x="20586" y="534410"/>
                  <a:pt x="4076" y="401060"/>
                </a:cubicBezTo>
                <a:cubicBezTo>
                  <a:pt x="-12434" y="267710"/>
                  <a:pt x="24396" y="105150"/>
                  <a:pt x="57416" y="50540"/>
                </a:cubicBezTo>
                <a:cubicBezTo>
                  <a:pt x="90436" y="-4070"/>
                  <a:pt x="184416" y="-37090"/>
                  <a:pt x="202196" y="73400"/>
                </a:cubicBezTo>
                <a:cubicBezTo>
                  <a:pt x="219976" y="183890"/>
                  <a:pt x="192036" y="448685"/>
                  <a:pt x="164096" y="713480"/>
                </a:cubicBezTo>
              </a:path>
            </a:pathLst>
          </a:cu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矩形 67"/>
          <p:cNvSpPr/>
          <p:nvPr/>
        </p:nvSpPr>
        <p:spPr>
          <a:xfrm>
            <a:off x="3000364" y="3823745"/>
            <a:ext cx="1638300" cy="1200329"/>
          </a:xfrm>
          <a:prstGeom prst="rect">
            <a:avLst/>
          </a:prstGeom>
        </p:spPr>
        <p:txBody>
          <a:bodyPr>
            <a:spAutoFit/>
          </a:bodyPr>
          <a:lstStyle/>
          <a:p>
            <a:pPr algn="just">
              <a:lnSpc>
                <a:spcPct val="200000"/>
              </a:lnSpc>
              <a:buFont typeface="Wingdings" pitchFamily="2" charset="2"/>
              <a:buChar char="l"/>
              <a:defRPr/>
            </a:pPr>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利率上升</a:t>
            </a:r>
            <a:endParaRPr lang="en-US" altLang="zh-CN" sz="1200" dirty="0" smtClean="0">
              <a:solidFill>
                <a:schemeClr val="bg1">
                  <a:lumMod val="65000"/>
                </a:schemeClr>
              </a:solidFill>
              <a:latin typeface="微软雅黑" panose="020B0503020204020204" pitchFamily="34" charset="-122"/>
              <a:ea typeface="微软雅黑" panose="020B0503020204020204" pitchFamily="34" charset="-122"/>
            </a:endParaRPr>
          </a:p>
          <a:p>
            <a:pPr algn="just">
              <a:lnSpc>
                <a:spcPct val="200000"/>
              </a:lnSpc>
              <a:buFont typeface="Wingdings" pitchFamily="2" charset="2"/>
              <a:buChar char="l"/>
              <a:defRPr/>
            </a:pPr>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贷款利润降低</a:t>
            </a:r>
            <a:endParaRPr lang="en-US" altLang="zh-CN" sz="1200" dirty="0" smtClean="0">
              <a:solidFill>
                <a:schemeClr val="bg1">
                  <a:lumMod val="65000"/>
                </a:schemeClr>
              </a:solidFill>
              <a:latin typeface="微软雅黑" panose="020B0503020204020204" pitchFamily="34" charset="-122"/>
              <a:ea typeface="微软雅黑" panose="020B0503020204020204" pitchFamily="34" charset="-122"/>
            </a:endParaRPr>
          </a:p>
          <a:p>
            <a:pPr algn="just">
              <a:lnSpc>
                <a:spcPct val="200000"/>
              </a:lnSpc>
              <a:buFont typeface="Wingdings" pitchFamily="2" charset="2"/>
              <a:buChar char="l"/>
              <a:defRPr/>
            </a:pPr>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各项成本上升</a:t>
            </a:r>
            <a:endParaRPr lang="en-US" altLang="zh-CN" sz="1200" dirty="0" smtClean="0">
              <a:solidFill>
                <a:schemeClr val="bg1">
                  <a:lumMod val="65000"/>
                </a:schemeClr>
              </a:solidFill>
              <a:latin typeface="微软雅黑" panose="020B0503020204020204" pitchFamily="34" charset="-122"/>
              <a:ea typeface="微软雅黑" panose="020B0503020204020204" pitchFamily="34" charset="-122"/>
            </a:endParaRPr>
          </a:p>
        </p:txBody>
      </p:sp>
      <p:sp>
        <p:nvSpPr>
          <p:cNvPr id="70" name="矩形 69"/>
          <p:cNvSpPr/>
          <p:nvPr/>
        </p:nvSpPr>
        <p:spPr>
          <a:xfrm>
            <a:off x="7072330" y="3823745"/>
            <a:ext cx="1638300" cy="1200329"/>
          </a:xfrm>
          <a:prstGeom prst="rect">
            <a:avLst/>
          </a:prstGeom>
        </p:spPr>
        <p:txBody>
          <a:bodyPr>
            <a:spAutoFit/>
          </a:bodyPr>
          <a:lstStyle/>
          <a:p>
            <a:pPr algn="just" eaLnBrk="1" fontAlgn="auto" hangingPunct="1">
              <a:lnSpc>
                <a:spcPct val="200000"/>
              </a:lnSpc>
              <a:spcBef>
                <a:spcPts val="0"/>
              </a:spcBef>
              <a:spcAft>
                <a:spcPts val="0"/>
              </a:spcAft>
              <a:buFont typeface="Wingdings" pitchFamily="2" charset="2"/>
              <a:buChar char="l"/>
              <a:defRPr/>
            </a:pPr>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存款减少</a:t>
            </a:r>
            <a:endParaRPr lang="en-US" altLang="zh-CN" sz="1200" dirty="0" smtClean="0">
              <a:solidFill>
                <a:schemeClr val="bg1">
                  <a:lumMod val="65000"/>
                </a:schemeClr>
              </a:solidFill>
              <a:latin typeface="微软雅黑" panose="020B0503020204020204" pitchFamily="34" charset="-122"/>
              <a:ea typeface="微软雅黑" panose="020B0503020204020204" pitchFamily="34" charset="-122"/>
            </a:endParaRPr>
          </a:p>
          <a:p>
            <a:pPr algn="just" eaLnBrk="1" fontAlgn="auto" hangingPunct="1">
              <a:lnSpc>
                <a:spcPct val="200000"/>
              </a:lnSpc>
              <a:spcBef>
                <a:spcPts val="0"/>
              </a:spcBef>
              <a:spcAft>
                <a:spcPts val="0"/>
              </a:spcAft>
              <a:buFont typeface="Wingdings" pitchFamily="2" charset="2"/>
              <a:buChar char="l"/>
              <a:defRPr/>
            </a:pPr>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贷款减少</a:t>
            </a:r>
            <a:endParaRPr lang="en-US" altLang="zh-CN" sz="1200" dirty="0" smtClean="0">
              <a:solidFill>
                <a:schemeClr val="bg1">
                  <a:lumMod val="65000"/>
                </a:schemeClr>
              </a:solidFill>
              <a:latin typeface="微软雅黑" panose="020B0503020204020204" pitchFamily="34" charset="-122"/>
              <a:ea typeface="微软雅黑" panose="020B0503020204020204" pitchFamily="34" charset="-122"/>
            </a:endParaRPr>
          </a:p>
          <a:p>
            <a:pPr algn="just" eaLnBrk="1" fontAlgn="auto" hangingPunct="1">
              <a:lnSpc>
                <a:spcPct val="200000"/>
              </a:lnSpc>
              <a:spcBef>
                <a:spcPts val="0"/>
              </a:spcBef>
              <a:spcAft>
                <a:spcPts val="0"/>
              </a:spcAft>
              <a:buFont typeface="Wingdings" pitchFamily="2" charset="2"/>
              <a:buChar char="l"/>
              <a:defRPr/>
            </a:pPr>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用户习惯迁移</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1142976" y="1714488"/>
            <a:ext cx="1143008" cy="1323439"/>
          </a:xfrm>
          <a:prstGeom prst="rect">
            <a:avLst/>
          </a:prstGeom>
          <a:noFill/>
        </p:spPr>
        <p:txBody>
          <a:bodyPr wrap="square" rtlCol="0">
            <a:spAutoFit/>
          </a:bodyPr>
          <a:lstStyle/>
          <a:p>
            <a:r>
              <a:rPr lang="en-US" altLang="zh-CN" sz="8000" dirty="0" smtClean="0">
                <a:solidFill>
                  <a:srgbClr val="969696"/>
                </a:solidFill>
                <a:latin typeface="Serif Black" pitchFamily="2" charset="0"/>
                <a:ea typeface="DFKai-SB" pitchFamily="65" charset="-120"/>
              </a:rPr>
              <a:t>1.</a:t>
            </a:r>
            <a:endParaRPr lang="zh-CN" altLang="en-US" sz="8000" dirty="0">
              <a:solidFill>
                <a:srgbClr val="969696"/>
              </a:solidFill>
              <a:latin typeface="Serif Black" pitchFamily="2" charset="0"/>
              <a:ea typeface="DFKai-SB" pitchFamily="65" charset="-120"/>
            </a:endParaRPr>
          </a:p>
        </p:txBody>
      </p:sp>
      <p:sp>
        <p:nvSpPr>
          <p:cNvPr id="23" name="TextBox 22"/>
          <p:cNvSpPr txBox="1"/>
          <p:nvPr/>
        </p:nvSpPr>
        <p:spPr>
          <a:xfrm>
            <a:off x="5214942" y="1752043"/>
            <a:ext cx="1143008" cy="1323439"/>
          </a:xfrm>
          <a:prstGeom prst="rect">
            <a:avLst/>
          </a:prstGeom>
          <a:noFill/>
        </p:spPr>
        <p:txBody>
          <a:bodyPr wrap="square" rtlCol="0">
            <a:spAutoFit/>
          </a:bodyPr>
          <a:lstStyle/>
          <a:p>
            <a:r>
              <a:rPr lang="en-US" altLang="zh-CN" sz="8000" dirty="0" smtClean="0">
                <a:solidFill>
                  <a:srgbClr val="969696"/>
                </a:solidFill>
                <a:latin typeface="Serif Black" pitchFamily="2" charset="0"/>
                <a:ea typeface="DFKai-SB" pitchFamily="65" charset="-120"/>
              </a:rPr>
              <a:t>2.</a:t>
            </a:r>
            <a:endParaRPr lang="zh-CN" altLang="en-US" sz="8000" dirty="0">
              <a:solidFill>
                <a:srgbClr val="969696"/>
              </a:solidFill>
              <a:latin typeface="Serif Black" pitchFamily="2" charset="0"/>
              <a:ea typeface="DFKai-SB" pitchFamily="65" charset="-120"/>
            </a:endParaRPr>
          </a:p>
        </p:txBody>
      </p:sp>
      <p:sp>
        <p:nvSpPr>
          <p:cNvPr id="25"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现阶段银行业困境</a:t>
            </a:r>
            <a:endParaRPr lang="zh-CN" altLang="en-US" sz="2800" b="1" dirty="0">
              <a:solidFill>
                <a:srgbClr val="3B8AFF"/>
              </a:solidFill>
              <a:latin typeface="微软雅黑" pitchFamily="34" charset="-122"/>
              <a:ea typeface="微软雅黑" pitchFamily="34" charset="-122"/>
            </a:endParaRPr>
          </a:p>
        </p:txBody>
      </p:sp>
      <p:sp>
        <p:nvSpPr>
          <p:cNvPr id="26" name="KSO_Shape"/>
          <p:cNvSpPr>
            <a:spLocks/>
          </p:cNvSpPr>
          <p:nvPr/>
        </p:nvSpPr>
        <p:spPr bwMode="auto">
          <a:xfrm rot="16200000" flipH="1">
            <a:off x="3986198" y="3228985"/>
            <a:ext cx="647708" cy="5048268"/>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rgbClr val="69A6FF"/>
          </a:solidFill>
          <a:ln w="9525">
            <a:noFill/>
            <a:round/>
            <a:headEnd/>
            <a:tailEnd/>
          </a:ln>
        </p:spPr>
        <p:txBody>
          <a:bodyPr/>
          <a:lstStyle/>
          <a:p>
            <a:endParaRPr lang="zh-CN" altLang="en-US"/>
          </a:p>
        </p:txBody>
      </p:sp>
      <p:sp>
        <p:nvSpPr>
          <p:cNvPr id="27" name="TextBox 26"/>
          <p:cNvSpPr txBox="1"/>
          <p:nvPr/>
        </p:nvSpPr>
        <p:spPr>
          <a:xfrm>
            <a:off x="3500430" y="6215082"/>
            <a:ext cx="1800493" cy="307777"/>
          </a:xfrm>
          <a:prstGeom prst="rect">
            <a:avLst/>
          </a:prstGeom>
          <a:noFill/>
          <a:ln w="28575">
            <a:solidFill>
              <a:schemeClr val="bg2">
                <a:lumMod val="40000"/>
                <a:lumOff val="60000"/>
              </a:schemeClr>
            </a:solidFill>
          </a:ln>
        </p:spPr>
        <p:txBody>
          <a:bodyPr wrap="none" rtlCol="0">
            <a:spAutoFit/>
          </a:bodyPr>
          <a:lstStyle/>
          <a:p>
            <a:r>
              <a:rPr lang="zh-CN" altLang="en-US" sz="1400" b="1" dirty="0" smtClean="0">
                <a:solidFill>
                  <a:srgbClr val="FF0000"/>
                </a:solidFill>
                <a:latin typeface="微软雅黑" pitchFamily="34" charset="-122"/>
                <a:ea typeface="微软雅黑" pitchFamily="34" charset="-122"/>
              </a:rPr>
              <a:t>银行业面临生存危机</a:t>
            </a:r>
            <a:endParaRPr lang="zh-CN" altLang="en-US" sz="1400" b="1" dirty="0">
              <a:solidFill>
                <a:srgbClr val="FF0000"/>
              </a:solidFill>
              <a:latin typeface="微软雅黑" pitchFamily="34" charset="-122"/>
              <a:ea typeface="微软雅黑" pitchFamily="34" charset="-122"/>
            </a:endParaRPr>
          </a:p>
        </p:txBody>
      </p:sp>
      <p:sp>
        <p:nvSpPr>
          <p:cNvPr id="29" name="KSO_Shape"/>
          <p:cNvSpPr/>
          <p:nvPr/>
        </p:nvSpPr>
        <p:spPr>
          <a:xfrm>
            <a:off x="500034" y="3571876"/>
            <a:ext cx="1214446" cy="1214446"/>
          </a:xfrm>
          <a:prstGeom prst="noSmoking">
            <a:avLst>
              <a:gd name="adj" fmla="val 1192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1" name="KSO_Shape"/>
          <p:cNvSpPr/>
          <p:nvPr/>
        </p:nvSpPr>
        <p:spPr>
          <a:xfrm>
            <a:off x="4714876" y="3714752"/>
            <a:ext cx="1214446" cy="1071570"/>
          </a:xfrm>
          <a:custGeom>
            <a:avLst/>
            <a:gdLst/>
            <a:ahLst/>
            <a:cxnLst/>
            <a:rect l="l" t="t" r="r" b="b"/>
            <a:pathLst>
              <a:path w="1439795" h="1078336">
                <a:moveTo>
                  <a:pt x="1320032" y="0"/>
                </a:moveTo>
                <a:lnTo>
                  <a:pt x="1439795" y="108600"/>
                </a:lnTo>
                <a:lnTo>
                  <a:pt x="560454" y="1078336"/>
                </a:lnTo>
                <a:lnTo>
                  <a:pt x="0" y="570126"/>
                </a:lnTo>
                <a:lnTo>
                  <a:pt x="100041" y="459801"/>
                </a:lnTo>
                <a:lnTo>
                  <a:pt x="540731" y="859412"/>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250"/>
                                        <p:tgtEl>
                                          <p:spTgt spid="22"/>
                                        </p:tgtEl>
                                      </p:cBhvr>
                                    </p:animEffect>
                                  </p:childTnLst>
                                </p:cTn>
                              </p:par>
                            </p:childTnLst>
                          </p:cTn>
                        </p:par>
                        <p:par>
                          <p:cTn id="8" fill="hold">
                            <p:stCondLst>
                              <p:cond delay="250"/>
                            </p:stCondLst>
                            <p:childTnLst>
                              <p:par>
                                <p:cTn id="9" presetID="14" presetClass="entr" presetSubtype="1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randombar(horizontal)">
                                      <p:cBhvr>
                                        <p:cTn id="11" dur="25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1"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slide(fromTop)">
                                      <p:cBhvr>
                                        <p:cTn id="24" dur="500"/>
                                        <p:tgtEl>
                                          <p:spTgt spid="2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4" presetClass="entr" presetSubtype="0" fill="hold" grpId="1" nodeType="clickEffect">
                                  <p:stCondLst>
                                    <p:cond delay="0"/>
                                  </p:stCondLst>
                                  <p:childTnLst>
                                    <p:set>
                                      <p:cBhvr>
                                        <p:cTn id="31" dur="1" fill="hold">
                                          <p:stCondLst>
                                            <p:cond delay="0"/>
                                          </p:stCondLst>
                                        </p:cTn>
                                        <p:tgtEl>
                                          <p:spTgt spid="29"/>
                                        </p:tgtEl>
                                        <p:attrNameLst>
                                          <p:attrName>style.visibility</p:attrName>
                                        </p:attrNameLst>
                                      </p:cBhvr>
                                      <p:to>
                                        <p:strVal val="visible"/>
                                      </p:to>
                                    </p:set>
                                    <p:anim from="(-#ppt_w/2)" to="(#ppt_x)" calcmode="lin" valueType="num">
                                      <p:cBhvr>
                                        <p:cTn id="32" dur="600" fill="hold">
                                          <p:stCondLst>
                                            <p:cond delay="0"/>
                                          </p:stCondLst>
                                        </p:cTn>
                                        <p:tgtEl>
                                          <p:spTgt spid="29"/>
                                        </p:tgtEl>
                                        <p:attrNameLst>
                                          <p:attrName>ppt_x</p:attrName>
                                        </p:attrNameLst>
                                      </p:cBhvr>
                                    </p:anim>
                                    <p:anim from="0" to="-1.0" calcmode="lin" valueType="num">
                                      <p:cBhvr>
                                        <p:cTn id="33" dur="200" decel="50000" autoRev="1" fill="hold">
                                          <p:stCondLst>
                                            <p:cond delay="600"/>
                                          </p:stCondLst>
                                        </p:cTn>
                                        <p:tgtEl>
                                          <p:spTgt spid="29"/>
                                        </p:tgtEl>
                                        <p:attrNameLst>
                                          <p:attrName>xshear</p:attrName>
                                        </p:attrNameLst>
                                      </p:cBhvr>
                                    </p:anim>
                                    <p:animScale>
                                      <p:cBhvr>
                                        <p:cTn id="34" dur="200" decel="100000" autoRev="1" fill="hold">
                                          <p:stCondLst>
                                            <p:cond delay="600"/>
                                          </p:stCondLst>
                                        </p:cTn>
                                        <p:tgtEl>
                                          <p:spTgt spid="29"/>
                                        </p:tgtEl>
                                      </p:cBhvr>
                                      <p:from x="100000" y="100000"/>
                                      <p:to x="80000" y="100000"/>
                                    </p:animScale>
                                    <p:anim by="(#ppt_h/3+#ppt_w*0.1)" calcmode="lin" valueType="num">
                                      <p:cBhvr additive="sum">
                                        <p:cTn id="35" dur="200" decel="100000" autoRev="1" fill="hold">
                                          <p:stCondLst>
                                            <p:cond delay="600"/>
                                          </p:stCondLst>
                                        </p:cTn>
                                        <p:tgtEl>
                                          <p:spTgt spid="29"/>
                                        </p:tgtEl>
                                        <p:attrNameLst>
                                          <p:attrName>ppt_x</p:attrName>
                                        </p:attrNameLst>
                                      </p:cBhvr>
                                    </p:anim>
                                  </p:childTnLst>
                                </p:cTn>
                              </p:par>
                              <p:par>
                                <p:cTn id="36" presetID="34" presetClass="entr" presetSubtype="0" fill="hold" grpId="1" nodeType="withEffect">
                                  <p:stCondLst>
                                    <p:cond delay="0"/>
                                  </p:stCondLst>
                                  <p:childTnLst>
                                    <p:set>
                                      <p:cBhvr>
                                        <p:cTn id="37" dur="1" fill="hold">
                                          <p:stCondLst>
                                            <p:cond delay="0"/>
                                          </p:stCondLst>
                                        </p:cTn>
                                        <p:tgtEl>
                                          <p:spTgt spid="31"/>
                                        </p:tgtEl>
                                        <p:attrNameLst>
                                          <p:attrName>style.visibility</p:attrName>
                                        </p:attrNameLst>
                                      </p:cBhvr>
                                      <p:to>
                                        <p:strVal val="visible"/>
                                      </p:to>
                                    </p:set>
                                    <p:anim from="(-#ppt_w/2)" to="(#ppt_x)" calcmode="lin" valueType="num">
                                      <p:cBhvr>
                                        <p:cTn id="38" dur="600" fill="hold">
                                          <p:stCondLst>
                                            <p:cond delay="0"/>
                                          </p:stCondLst>
                                        </p:cTn>
                                        <p:tgtEl>
                                          <p:spTgt spid="31"/>
                                        </p:tgtEl>
                                        <p:attrNameLst>
                                          <p:attrName>ppt_x</p:attrName>
                                        </p:attrNameLst>
                                      </p:cBhvr>
                                    </p:anim>
                                    <p:anim from="0" to="-1.0" calcmode="lin" valueType="num">
                                      <p:cBhvr>
                                        <p:cTn id="39" dur="200" decel="50000" autoRev="1" fill="hold">
                                          <p:stCondLst>
                                            <p:cond delay="600"/>
                                          </p:stCondLst>
                                        </p:cTn>
                                        <p:tgtEl>
                                          <p:spTgt spid="31"/>
                                        </p:tgtEl>
                                        <p:attrNameLst>
                                          <p:attrName>xshear</p:attrName>
                                        </p:attrNameLst>
                                      </p:cBhvr>
                                    </p:anim>
                                    <p:animScale>
                                      <p:cBhvr>
                                        <p:cTn id="40" dur="200" decel="100000" autoRev="1" fill="hold">
                                          <p:stCondLst>
                                            <p:cond delay="600"/>
                                          </p:stCondLst>
                                        </p:cTn>
                                        <p:tgtEl>
                                          <p:spTgt spid="31"/>
                                        </p:tgtEl>
                                      </p:cBhvr>
                                      <p:from x="100000" y="100000"/>
                                      <p:to x="80000" y="100000"/>
                                    </p:animScale>
                                    <p:anim by="(#ppt_h/3+#ppt_w*0.1)" calcmode="lin" valueType="num">
                                      <p:cBhvr additive="sum">
                                        <p:cTn id="41" dur="200" decel="100000" autoRev="1" fill="hold">
                                          <p:stCondLst>
                                            <p:cond delay="600"/>
                                          </p:stCondLst>
                                        </p:cTn>
                                        <p:tgtEl>
                                          <p:spTgt spid="3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22" grpId="0"/>
      <p:bldP spid="23" grpId="0"/>
      <p:bldP spid="26" grpId="1" animBg="1"/>
      <p:bldP spid="27" grpId="0" animBg="1"/>
      <p:bldP spid="29" grpId="1" animBg="1"/>
      <p:bldP spid="3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622425" y="2382838"/>
            <a:ext cx="1700213" cy="1700212"/>
          </a:xfrm>
          <a:prstGeom prst="ellipse">
            <a:avLst/>
          </a:prstGeom>
          <a:solidFill>
            <a:srgbClr val="E1E5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任意多边形 11"/>
          <p:cNvSpPr/>
          <p:nvPr/>
        </p:nvSpPr>
        <p:spPr>
          <a:xfrm>
            <a:off x="2053306" y="3618185"/>
            <a:ext cx="839515" cy="839515"/>
          </a:xfrm>
          <a:custGeom>
            <a:avLst/>
            <a:gdLst>
              <a:gd name="connsiteX0" fmla="*/ 213361 w 426722"/>
              <a:gd name="connsiteY0" fmla="*/ 0 h 426722"/>
              <a:gd name="connsiteX1" fmla="*/ 236936 w 426722"/>
              <a:gd name="connsiteY1" fmla="*/ 9766 h 426722"/>
              <a:gd name="connsiteX2" fmla="*/ 416956 w 426722"/>
              <a:gd name="connsiteY2" fmla="*/ 189786 h 426722"/>
              <a:gd name="connsiteX3" fmla="*/ 416956 w 426722"/>
              <a:gd name="connsiteY3" fmla="*/ 236937 h 426722"/>
              <a:gd name="connsiteX4" fmla="*/ 236936 w 426722"/>
              <a:gd name="connsiteY4" fmla="*/ 416957 h 426722"/>
              <a:gd name="connsiteX5" fmla="*/ 189785 w 426722"/>
              <a:gd name="connsiteY5" fmla="*/ 416957 h 426722"/>
              <a:gd name="connsiteX6" fmla="*/ 9765 w 426722"/>
              <a:gd name="connsiteY6" fmla="*/ 236937 h 426722"/>
              <a:gd name="connsiteX7" fmla="*/ 9765 w 426722"/>
              <a:gd name="connsiteY7" fmla="*/ 189786 h 426722"/>
              <a:gd name="connsiteX8" fmla="*/ 189785 w 426722"/>
              <a:gd name="connsiteY8" fmla="*/ 9766 h 426722"/>
              <a:gd name="connsiteX9" fmla="*/ 213361 w 426722"/>
              <a:gd name="connsiteY9" fmla="*/ 0 h 426722"/>
              <a:gd name="connsiteX10" fmla="*/ 213361 w 426722"/>
              <a:gd name="connsiteY10" fmla="*/ 77426 h 426722"/>
              <a:gd name="connsiteX11" fmla="*/ 198341 w 426722"/>
              <a:gd name="connsiteY11" fmla="*/ 83648 h 426722"/>
              <a:gd name="connsiteX12" fmla="*/ 83647 w 426722"/>
              <a:gd name="connsiteY12" fmla="*/ 198342 h 426722"/>
              <a:gd name="connsiteX13" fmla="*/ 83647 w 426722"/>
              <a:gd name="connsiteY13" fmla="*/ 228382 h 426722"/>
              <a:gd name="connsiteX14" fmla="*/ 198341 w 426722"/>
              <a:gd name="connsiteY14" fmla="*/ 343077 h 426722"/>
              <a:gd name="connsiteX15" fmla="*/ 228381 w 426722"/>
              <a:gd name="connsiteY15" fmla="*/ 343077 h 426722"/>
              <a:gd name="connsiteX16" fmla="*/ 343076 w 426722"/>
              <a:gd name="connsiteY16" fmla="*/ 228382 h 426722"/>
              <a:gd name="connsiteX17" fmla="*/ 343076 w 426722"/>
              <a:gd name="connsiteY17" fmla="*/ 198342 h 426722"/>
              <a:gd name="connsiteX18" fmla="*/ 228381 w 426722"/>
              <a:gd name="connsiteY18" fmla="*/ 83648 h 426722"/>
              <a:gd name="connsiteX19" fmla="*/ 213361 w 426722"/>
              <a:gd name="connsiteY19" fmla="*/ 77426 h 4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6722" h="426722">
                <a:moveTo>
                  <a:pt x="213361" y="0"/>
                </a:moveTo>
                <a:cubicBezTo>
                  <a:pt x="221893" y="0"/>
                  <a:pt x="230426" y="3256"/>
                  <a:pt x="236936" y="9766"/>
                </a:cubicBezTo>
                <a:lnTo>
                  <a:pt x="416956" y="189786"/>
                </a:lnTo>
                <a:cubicBezTo>
                  <a:pt x="429977" y="202807"/>
                  <a:pt x="429977" y="223917"/>
                  <a:pt x="416956" y="236937"/>
                </a:cubicBezTo>
                <a:lnTo>
                  <a:pt x="236936" y="416957"/>
                </a:lnTo>
                <a:cubicBezTo>
                  <a:pt x="223916" y="429978"/>
                  <a:pt x="202806" y="429978"/>
                  <a:pt x="189785" y="416957"/>
                </a:cubicBezTo>
                <a:lnTo>
                  <a:pt x="9765" y="236937"/>
                </a:lnTo>
                <a:cubicBezTo>
                  <a:pt x="-3256" y="223917"/>
                  <a:pt x="-3256" y="202807"/>
                  <a:pt x="9765" y="189786"/>
                </a:cubicBezTo>
                <a:lnTo>
                  <a:pt x="189785" y="9766"/>
                </a:lnTo>
                <a:cubicBezTo>
                  <a:pt x="196295" y="3256"/>
                  <a:pt x="204828" y="0"/>
                  <a:pt x="213361" y="0"/>
                </a:cubicBezTo>
                <a:close/>
                <a:moveTo>
                  <a:pt x="213361" y="77426"/>
                </a:moveTo>
                <a:cubicBezTo>
                  <a:pt x="207925" y="77426"/>
                  <a:pt x="202489" y="79500"/>
                  <a:pt x="198341" y="83648"/>
                </a:cubicBezTo>
                <a:lnTo>
                  <a:pt x="83647" y="198342"/>
                </a:lnTo>
                <a:cubicBezTo>
                  <a:pt x="75351" y="206637"/>
                  <a:pt x="75351" y="220087"/>
                  <a:pt x="83647" y="228382"/>
                </a:cubicBezTo>
                <a:lnTo>
                  <a:pt x="198341" y="343077"/>
                </a:lnTo>
                <a:cubicBezTo>
                  <a:pt x="206637" y="351372"/>
                  <a:pt x="220086" y="351372"/>
                  <a:pt x="228381" y="343077"/>
                </a:cubicBezTo>
                <a:lnTo>
                  <a:pt x="343076" y="228382"/>
                </a:lnTo>
                <a:cubicBezTo>
                  <a:pt x="351371" y="220087"/>
                  <a:pt x="351371" y="206637"/>
                  <a:pt x="343076" y="198342"/>
                </a:cubicBezTo>
                <a:lnTo>
                  <a:pt x="228381" y="83648"/>
                </a:lnTo>
                <a:cubicBezTo>
                  <a:pt x="224233" y="79500"/>
                  <a:pt x="218797" y="77426"/>
                  <a:pt x="213361" y="77426"/>
                </a:cubicBezTo>
                <a:close/>
              </a:path>
            </a:pathLst>
          </a:custGeom>
          <a:gradFill>
            <a:gsLst>
              <a:gs pos="0">
                <a:srgbClr val="DEE94D"/>
              </a:gs>
              <a:gs pos="97000">
                <a:srgbClr val="8FC63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1735138" y="2495550"/>
            <a:ext cx="1474787" cy="1474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1835568" y="2595311"/>
            <a:ext cx="1274990" cy="1274990"/>
          </a:xfrm>
          <a:prstGeom prst="ellipse">
            <a:avLst/>
          </a:prstGeom>
          <a:gradFill>
            <a:gsLst>
              <a:gs pos="0">
                <a:srgbClr val="DEE94D"/>
              </a:gs>
              <a:gs pos="97000">
                <a:srgbClr val="8FC63B"/>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dirty="0" smtClean="0">
                <a:latin typeface="Arial Black" panose="020B0A04020102020204" pitchFamily="34" charset="0"/>
                <a:ea typeface="华文行楷" panose="02010800040101010101" pitchFamily="2" charset="-122"/>
              </a:rPr>
              <a:t>6000</a:t>
            </a:r>
            <a:r>
              <a:rPr lang="zh-CN" altLang="en-US" dirty="0" smtClean="0">
                <a:latin typeface="Arial Black" panose="020B0A04020102020204" pitchFamily="34" charset="0"/>
                <a:ea typeface="华文行楷" panose="02010800040101010101" pitchFamily="2" charset="-122"/>
              </a:rPr>
              <a:t>亿</a:t>
            </a:r>
            <a:endParaRPr lang="zh-CN" altLang="en-US" dirty="0">
              <a:latin typeface="Arial Black" panose="020B0A04020102020204" pitchFamily="34" charset="0"/>
              <a:ea typeface="华文行楷" panose="02010800040101010101" pitchFamily="2" charset="-122"/>
            </a:endParaRPr>
          </a:p>
        </p:txBody>
      </p:sp>
      <p:sp>
        <p:nvSpPr>
          <p:cNvPr id="15" name="任意多边形 14"/>
          <p:cNvSpPr/>
          <p:nvPr/>
        </p:nvSpPr>
        <p:spPr>
          <a:xfrm>
            <a:off x="1928813" y="2598738"/>
            <a:ext cx="1174750" cy="1154112"/>
          </a:xfrm>
          <a:custGeom>
            <a:avLst/>
            <a:gdLst>
              <a:gd name="connsiteX0" fmla="*/ 251002 w 541291"/>
              <a:gd name="connsiteY0" fmla="*/ 0 h 531743"/>
              <a:gd name="connsiteX1" fmla="*/ 541291 w 541291"/>
              <a:gd name="connsiteY1" fmla="*/ 290289 h 531743"/>
              <a:gd name="connsiteX2" fmla="*/ 413306 w 541291"/>
              <a:gd name="connsiteY2" fmla="*/ 531001 h 531743"/>
              <a:gd name="connsiteX3" fmla="*/ 411939 w 541291"/>
              <a:gd name="connsiteY3" fmla="*/ 531743 h 531743"/>
              <a:gd name="connsiteX4" fmla="*/ 428413 w 541291"/>
              <a:gd name="connsiteY4" fmla="*/ 501392 h 531743"/>
              <a:gd name="connsiteX5" fmla="*/ 451225 w 541291"/>
              <a:gd name="connsiteY5" fmla="*/ 388398 h 531743"/>
              <a:gd name="connsiteX6" fmla="*/ 160936 w 541291"/>
              <a:gd name="connsiteY6" fmla="*/ 98109 h 531743"/>
              <a:gd name="connsiteX7" fmla="*/ 47943 w 541291"/>
              <a:gd name="connsiteY7" fmla="*/ 120921 h 531743"/>
              <a:gd name="connsiteX8" fmla="*/ 0 w 541291"/>
              <a:gd name="connsiteY8" fmla="*/ 146944 h 531743"/>
              <a:gd name="connsiteX9" fmla="*/ 10290 w 541291"/>
              <a:gd name="connsiteY9" fmla="*/ 127986 h 531743"/>
              <a:gd name="connsiteX10" fmla="*/ 251002 w 541291"/>
              <a:gd name="connsiteY10"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91" h="531743">
                <a:moveTo>
                  <a:pt x="251002" y="0"/>
                </a:moveTo>
                <a:cubicBezTo>
                  <a:pt x="411324" y="0"/>
                  <a:pt x="541291" y="129967"/>
                  <a:pt x="541291" y="290289"/>
                </a:cubicBezTo>
                <a:cubicBezTo>
                  <a:pt x="541291" y="390490"/>
                  <a:pt x="490523" y="478834"/>
                  <a:pt x="413306" y="531001"/>
                </a:cubicBezTo>
                <a:lnTo>
                  <a:pt x="411939" y="531743"/>
                </a:lnTo>
                <a:lnTo>
                  <a:pt x="428413" y="501392"/>
                </a:lnTo>
                <a:cubicBezTo>
                  <a:pt x="443102" y="466662"/>
                  <a:pt x="451225" y="428479"/>
                  <a:pt x="451225" y="388398"/>
                </a:cubicBezTo>
                <a:cubicBezTo>
                  <a:pt x="451225" y="228076"/>
                  <a:pt x="321258" y="98109"/>
                  <a:pt x="160936" y="98109"/>
                </a:cubicBezTo>
                <a:cubicBezTo>
                  <a:pt x="120856" y="98109"/>
                  <a:pt x="82672" y="106232"/>
                  <a:pt x="47943" y="120921"/>
                </a:cubicBezTo>
                <a:lnTo>
                  <a:pt x="0" y="146944"/>
                </a:lnTo>
                <a:lnTo>
                  <a:pt x="10290" y="127986"/>
                </a:lnTo>
                <a:cubicBezTo>
                  <a:pt x="62457" y="50768"/>
                  <a:pt x="150801" y="0"/>
                  <a:pt x="251002" y="0"/>
                </a:cubicBez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椭圆 16"/>
          <p:cNvSpPr/>
          <p:nvPr/>
        </p:nvSpPr>
        <p:spPr>
          <a:xfrm>
            <a:off x="3752850" y="2382838"/>
            <a:ext cx="1700213" cy="1700212"/>
          </a:xfrm>
          <a:prstGeom prst="ellipse">
            <a:avLst/>
          </a:prstGeom>
          <a:solidFill>
            <a:srgbClr val="E1E5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任意多边形 17"/>
          <p:cNvSpPr/>
          <p:nvPr/>
        </p:nvSpPr>
        <p:spPr>
          <a:xfrm>
            <a:off x="4183528" y="3618185"/>
            <a:ext cx="839515" cy="839515"/>
          </a:xfrm>
          <a:custGeom>
            <a:avLst/>
            <a:gdLst>
              <a:gd name="connsiteX0" fmla="*/ 213361 w 426722"/>
              <a:gd name="connsiteY0" fmla="*/ 0 h 426722"/>
              <a:gd name="connsiteX1" fmla="*/ 236936 w 426722"/>
              <a:gd name="connsiteY1" fmla="*/ 9766 h 426722"/>
              <a:gd name="connsiteX2" fmla="*/ 416956 w 426722"/>
              <a:gd name="connsiteY2" fmla="*/ 189786 h 426722"/>
              <a:gd name="connsiteX3" fmla="*/ 416956 w 426722"/>
              <a:gd name="connsiteY3" fmla="*/ 236937 h 426722"/>
              <a:gd name="connsiteX4" fmla="*/ 236936 w 426722"/>
              <a:gd name="connsiteY4" fmla="*/ 416957 h 426722"/>
              <a:gd name="connsiteX5" fmla="*/ 189785 w 426722"/>
              <a:gd name="connsiteY5" fmla="*/ 416957 h 426722"/>
              <a:gd name="connsiteX6" fmla="*/ 9765 w 426722"/>
              <a:gd name="connsiteY6" fmla="*/ 236937 h 426722"/>
              <a:gd name="connsiteX7" fmla="*/ 9765 w 426722"/>
              <a:gd name="connsiteY7" fmla="*/ 189786 h 426722"/>
              <a:gd name="connsiteX8" fmla="*/ 189785 w 426722"/>
              <a:gd name="connsiteY8" fmla="*/ 9766 h 426722"/>
              <a:gd name="connsiteX9" fmla="*/ 213361 w 426722"/>
              <a:gd name="connsiteY9" fmla="*/ 0 h 426722"/>
              <a:gd name="connsiteX10" fmla="*/ 213361 w 426722"/>
              <a:gd name="connsiteY10" fmla="*/ 77426 h 426722"/>
              <a:gd name="connsiteX11" fmla="*/ 198341 w 426722"/>
              <a:gd name="connsiteY11" fmla="*/ 83648 h 426722"/>
              <a:gd name="connsiteX12" fmla="*/ 83647 w 426722"/>
              <a:gd name="connsiteY12" fmla="*/ 198342 h 426722"/>
              <a:gd name="connsiteX13" fmla="*/ 83647 w 426722"/>
              <a:gd name="connsiteY13" fmla="*/ 228382 h 426722"/>
              <a:gd name="connsiteX14" fmla="*/ 198341 w 426722"/>
              <a:gd name="connsiteY14" fmla="*/ 343077 h 426722"/>
              <a:gd name="connsiteX15" fmla="*/ 228381 w 426722"/>
              <a:gd name="connsiteY15" fmla="*/ 343077 h 426722"/>
              <a:gd name="connsiteX16" fmla="*/ 343076 w 426722"/>
              <a:gd name="connsiteY16" fmla="*/ 228382 h 426722"/>
              <a:gd name="connsiteX17" fmla="*/ 343076 w 426722"/>
              <a:gd name="connsiteY17" fmla="*/ 198342 h 426722"/>
              <a:gd name="connsiteX18" fmla="*/ 228381 w 426722"/>
              <a:gd name="connsiteY18" fmla="*/ 83648 h 426722"/>
              <a:gd name="connsiteX19" fmla="*/ 213361 w 426722"/>
              <a:gd name="connsiteY19" fmla="*/ 77426 h 4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6722" h="426722">
                <a:moveTo>
                  <a:pt x="213361" y="0"/>
                </a:moveTo>
                <a:cubicBezTo>
                  <a:pt x="221893" y="0"/>
                  <a:pt x="230426" y="3256"/>
                  <a:pt x="236936" y="9766"/>
                </a:cubicBezTo>
                <a:lnTo>
                  <a:pt x="416956" y="189786"/>
                </a:lnTo>
                <a:cubicBezTo>
                  <a:pt x="429977" y="202807"/>
                  <a:pt x="429977" y="223917"/>
                  <a:pt x="416956" y="236937"/>
                </a:cubicBezTo>
                <a:lnTo>
                  <a:pt x="236936" y="416957"/>
                </a:lnTo>
                <a:cubicBezTo>
                  <a:pt x="223916" y="429978"/>
                  <a:pt x="202806" y="429978"/>
                  <a:pt x="189785" y="416957"/>
                </a:cubicBezTo>
                <a:lnTo>
                  <a:pt x="9765" y="236937"/>
                </a:lnTo>
                <a:cubicBezTo>
                  <a:pt x="-3256" y="223917"/>
                  <a:pt x="-3256" y="202807"/>
                  <a:pt x="9765" y="189786"/>
                </a:cubicBezTo>
                <a:lnTo>
                  <a:pt x="189785" y="9766"/>
                </a:lnTo>
                <a:cubicBezTo>
                  <a:pt x="196295" y="3256"/>
                  <a:pt x="204828" y="0"/>
                  <a:pt x="213361" y="0"/>
                </a:cubicBezTo>
                <a:close/>
                <a:moveTo>
                  <a:pt x="213361" y="77426"/>
                </a:moveTo>
                <a:cubicBezTo>
                  <a:pt x="207925" y="77426"/>
                  <a:pt x="202489" y="79500"/>
                  <a:pt x="198341" y="83648"/>
                </a:cubicBezTo>
                <a:lnTo>
                  <a:pt x="83647" y="198342"/>
                </a:lnTo>
                <a:cubicBezTo>
                  <a:pt x="75351" y="206637"/>
                  <a:pt x="75351" y="220087"/>
                  <a:pt x="83647" y="228382"/>
                </a:cubicBezTo>
                <a:lnTo>
                  <a:pt x="198341" y="343077"/>
                </a:lnTo>
                <a:cubicBezTo>
                  <a:pt x="206637" y="351372"/>
                  <a:pt x="220086" y="351372"/>
                  <a:pt x="228381" y="343077"/>
                </a:cubicBezTo>
                <a:lnTo>
                  <a:pt x="343076" y="228382"/>
                </a:lnTo>
                <a:cubicBezTo>
                  <a:pt x="351371" y="220087"/>
                  <a:pt x="351371" y="206637"/>
                  <a:pt x="343076" y="198342"/>
                </a:cubicBezTo>
                <a:lnTo>
                  <a:pt x="228381" y="83648"/>
                </a:lnTo>
                <a:cubicBezTo>
                  <a:pt x="224233" y="79500"/>
                  <a:pt x="218797" y="77426"/>
                  <a:pt x="213361" y="77426"/>
                </a:cubicBezTo>
                <a:close/>
              </a:path>
            </a:pathLst>
          </a:custGeom>
          <a:gradFill>
            <a:gsLst>
              <a:gs pos="0">
                <a:srgbClr val="21C5FF"/>
              </a:gs>
              <a:gs pos="97000">
                <a:srgbClr val="0091C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椭圆 18"/>
          <p:cNvSpPr/>
          <p:nvPr/>
        </p:nvSpPr>
        <p:spPr>
          <a:xfrm>
            <a:off x="3865563" y="2495550"/>
            <a:ext cx="1474787" cy="1474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椭圆 19"/>
          <p:cNvSpPr/>
          <p:nvPr/>
        </p:nvSpPr>
        <p:spPr>
          <a:xfrm>
            <a:off x="3965790" y="2595311"/>
            <a:ext cx="1274990" cy="1274990"/>
          </a:xfrm>
          <a:prstGeom prst="ellipse">
            <a:avLst/>
          </a:prstGeom>
          <a:gradFill>
            <a:gsLst>
              <a:gs pos="0">
                <a:srgbClr val="21C5FF"/>
              </a:gs>
              <a:gs pos="97000">
                <a:srgbClr val="0091C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dirty="0" smtClean="0">
                <a:solidFill>
                  <a:prstClr val="white"/>
                </a:solidFill>
                <a:latin typeface="Arial Black" panose="020B0A04020102020204" pitchFamily="34" charset="0"/>
                <a:ea typeface="华文行楷" panose="02010800040101010101" pitchFamily="2" charset="-122"/>
              </a:rPr>
              <a:t>5000</a:t>
            </a:r>
            <a:r>
              <a:rPr lang="zh-CN" altLang="en-US" dirty="0" smtClean="0">
                <a:solidFill>
                  <a:prstClr val="white"/>
                </a:solidFill>
                <a:latin typeface="Arial Black" panose="020B0A04020102020204" pitchFamily="34" charset="0"/>
                <a:ea typeface="华文行楷" panose="02010800040101010101" pitchFamily="2" charset="-122"/>
              </a:rPr>
              <a:t>亿</a:t>
            </a:r>
            <a:endParaRPr lang="zh-CN" altLang="en-US" dirty="0">
              <a:solidFill>
                <a:prstClr val="white"/>
              </a:solidFill>
              <a:latin typeface="Arial Black" panose="020B0A04020102020204" pitchFamily="34" charset="0"/>
              <a:ea typeface="华文行楷" panose="02010800040101010101" pitchFamily="2" charset="-122"/>
            </a:endParaRPr>
          </a:p>
        </p:txBody>
      </p:sp>
      <p:sp>
        <p:nvSpPr>
          <p:cNvPr id="21" name="任意多边形 20"/>
          <p:cNvSpPr/>
          <p:nvPr/>
        </p:nvSpPr>
        <p:spPr>
          <a:xfrm>
            <a:off x="4059238" y="2598738"/>
            <a:ext cx="1174750" cy="1154112"/>
          </a:xfrm>
          <a:custGeom>
            <a:avLst/>
            <a:gdLst>
              <a:gd name="connsiteX0" fmla="*/ 251002 w 541291"/>
              <a:gd name="connsiteY0" fmla="*/ 0 h 531743"/>
              <a:gd name="connsiteX1" fmla="*/ 541291 w 541291"/>
              <a:gd name="connsiteY1" fmla="*/ 290289 h 531743"/>
              <a:gd name="connsiteX2" fmla="*/ 413306 w 541291"/>
              <a:gd name="connsiteY2" fmla="*/ 531001 h 531743"/>
              <a:gd name="connsiteX3" fmla="*/ 411939 w 541291"/>
              <a:gd name="connsiteY3" fmla="*/ 531743 h 531743"/>
              <a:gd name="connsiteX4" fmla="*/ 428413 w 541291"/>
              <a:gd name="connsiteY4" fmla="*/ 501392 h 531743"/>
              <a:gd name="connsiteX5" fmla="*/ 451225 w 541291"/>
              <a:gd name="connsiteY5" fmla="*/ 388398 h 531743"/>
              <a:gd name="connsiteX6" fmla="*/ 160936 w 541291"/>
              <a:gd name="connsiteY6" fmla="*/ 98109 h 531743"/>
              <a:gd name="connsiteX7" fmla="*/ 47943 w 541291"/>
              <a:gd name="connsiteY7" fmla="*/ 120921 h 531743"/>
              <a:gd name="connsiteX8" fmla="*/ 0 w 541291"/>
              <a:gd name="connsiteY8" fmla="*/ 146944 h 531743"/>
              <a:gd name="connsiteX9" fmla="*/ 10290 w 541291"/>
              <a:gd name="connsiteY9" fmla="*/ 127986 h 531743"/>
              <a:gd name="connsiteX10" fmla="*/ 251002 w 541291"/>
              <a:gd name="connsiteY10"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91" h="531743">
                <a:moveTo>
                  <a:pt x="251002" y="0"/>
                </a:moveTo>
                <a:cubicBezTo>
                  <a:pt x="411324" y="0"/>
                  <a:pt x="541291" y="129967"/>
                  <a:pt x="541291" y="290289"/>
                </a:cubicBezTo>
                <a:cubicBezTo>
                  <a:pt x="541291" y="390490"/>
                  <a:pt x="490523" y="478834"/>
                  <a:pt x="413306" y="531001"/>
                </a:cubicBezTo>
                <a:lnTo>
                  <a:pt x="411939" y="531743"/>
                </a:lnTo>
                <a:lnTo>
                  <a:pt x="428413" y="501392"/>
                </a:lnTo>
                <a:cubicBezTo>
                  <a:pt x="443102" y="466662"/>
                  <a:pt x="451225" y="428479"/>
                  <a:pt x="451225" y="388398"/>
                </a:cubicBezTo>
                <a:cubicBezTo>
                  <a:pt x="451225" y="228076"/>
                  <a:pt x="321258" y="98109"/>
                  <a:pt x="160936" y="98109"/>
                </a:cubicBezTo>
                <a:cubicBezTo>
                  <a:pt x="120856" y="98109"/>
                  <a:pt x="82672" y="106232"/>
                  <a:pt x="47943" y="120921"/>
                </a:cubicBezTo>
                <a:lnTo>
                  <a:pt x="0" y="146944"/>
                </a:lnTo>
                <a:lnTo>
                  <a:pt x="10290" y="127986"/>
                </a:lnTo>
                <a:cubicBezTo>
                  <a:pt x="62457" y="50768"/>
                  <a:pt x="150801" y="0"/>
                  <a:pt x="251002" y="0"/>
                </a:cubicBez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100"/>
          </a:p>
        </p:txBody>
      </p:sp>
      <p:sp>
        <p:nvSpPr>
          <p:cNvPr id="22" name="椭圆 21"/>
          <p:cNvSpPr/>
          <p:nvPr/>
        </p:nvSpPr>
        <p:spPr>
          <a:xfrm>
            <a:off x="5883275" y="2382838"/>
            <a:ext cx="1700213" cy="1700212"/>
          </a:xfrm>
          <a:prstGeom prst="ellipse">
            <a:avLst/>
          </a:prstGeom>
          <a:solidFill>
            <a:srgbClr val="E1E5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任意多边形 22"/>
          <p:cNvSpPr/>
          <p:nvPr/>
        </p:nvSpPr>
        <p:spPr>
          <a:xfrm>
            <a:off x="6313750" y="3618185"/>
            <a:ext cx="839515" cy="839515"/>
          </a:xfrm>
          <a:custGeom>
            <a:avLst/>
            <a:gdLst>
              <a:gd name="connsiteX0" fmla="*/ 213361 w 426722"/>
              <a:gd name="connsiteY0" fmla="*/ 0 h 426722"/>
              <a:gd name="connsiteX1" fmla="*/ 236936 w 426722"/>
              <a:gd name="connsiteY1" fmla="*/ 9766 h 426722"/>
              <a:gd name="connsiteX2" fmla="*/ 416956 w 426722"/>
              <a:gd name="connsiteY2" fmla="*/ 189786 h 426722"/>
              <a:gd name="connsiteX3" fmla="*/ 416956 w 426722"/>
              <a:gd name="connsiteY3" fmla="*/ 236937 h 426722"/>
              <a:gd name="connsiteX4" fmla="*/ 236936 w 426722"/>
              <a:gd name="connsiteY4" fmla="*/ 416957 h 426722"/>
              <a:gd name="connsiteX5" fmla="*/ 189785 w 426722"/>
              <a:gd name="connsiteY5" fmla="*/ 416957 h 426722"/>
              <a:gd name="connsiteX6" fmla="*/ 9765 w 426722"/>
              <a:gd name="connsiteY6" fmla="*/ 236937 h 426722"/>
              <a:gd name="connsiteX7" fmla="*/ 9765 w 426722"/>
              <a:gd name="connsiteY7" fmla="*/ 189786 h 426722"/>
              <a:gd name="connsiteX8" fmla="*/ 189785 w 426722"/>
              <a:gd name="connsiteY8" fmla="*/ 9766 h 426722"/>
              <a:gd name="connsiteX9" fmla="*/ 213361 w 426722"/>
              <a:gd name="connsiteY9" fmla="*/ 0 h 426722"/>
              <a:gd name="connsiteX10" fmla="*/ 213361 w 426722"/>
              <a:gd name="connsiteY10" fmla="*/ 77426 h 426722"/>
              <a:gd name="connsiteX11" fmla="*/ 198341 w 426722"/>
              <a:gd name="connsiteY11" fmla="*/ 83648 h 426722"/>
              <a:gd name="connsiteX12" fmla="*/ 83647 w 426722"/>
              <a:gd name="connsiteY12" fmla="*/ 198342 h 426722"/>
              <a:gd name="connsiteX13" fmla="*/ 83647 w 426722"/>
              <a:gd name="connsiteY13" fmla="*/ 228382 h 426722"/>
              <a:gd name="connsiteX14" fmla="*/ 198341 w 426722"/>
              <a:gd name="connsiteY14" fmla="*/ 343077 h 426722"/>
              <a:gd name="connsiteX15" fmla="*/ 228381 w 426722"/>
              <a:gd name="connsiteY15" fmla="*/ 343077 h 426722"/>
              <a:gd name="connsiteX16" fmla="*/ 343076 w 426722"/>
              <a:gd name="connsiteY16" fmla="*/ 228382 h 426722"/>
              <a:gd name="connsiteX17" fmla="*/ 343076 w 426722"/>
              <a:gd name="connsiteY17" fmla="*/ 198342 h 426722"/>
              <a:gd name="connsiteX18" fmla="*/ 228381 w 426722"/>
              <a:gd name="connsiteY18" fmla="*/ 83648 h 426722"/>
              <a:gd name="connsiteX19" fmla="*/ 213361 w 426722"/>
              <a:gd name="connsiteY19" fmla="*/ 77426 h 4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6722" h="426722">
                <a:moveTo>
                  <a:pt x="213361" y="0"/>
                </a:moveTo>
                <a:cubicBezTo>
                  <a:pt x="221893" y="0"/>
                  <a:pt x="230426" y="3256"/>
                  <a:pt x="236936" y="9766"/>
                </a:cubicBezTo>
                <a:lnTo>
                  <a:pt x="416956" y="189786"/>
                </a:lnTo>
                <a:cubicBezTo>
                  <a:pt x="429977" y="202807"/>
                  <a:pt x="429977" y="223917"/>
                  <a:pt x="416956" y="236937"/>
                </a:cubicBezTo>
                <a:lnTo>
                  <a:pt x="236936" y="416957"/>
                </a:lnTo>
                <a:cubicBezTo>
                  <a:pt x="223916" y="429978"/>
                  <a:pt x="202806" y="429978"/>
                  <a:pt x="189785" y="416957"/>
                </a:cubicBezTo>
                <a:lnTo>
                  <a:pt x="9765" y="236937"/>
                </a:lnTo>
                <a:cubicBezTo>
                  <a:pt x="-3256" y="223917"/>
                  <a:pt x="-3256" y="202807"/>
                  <a:pt x="9765" y="189786"/>
                </a:cubicBezTo>
                <a:lnTo>
                  <a:pt x="189785" y="9766"/>
                </a:lnTo>
                <a:cubicBezTo>
                  <a:pt x="196295" y="3256"/>
                  <a:pt x="204828" y="0"/>
                  <a:pt x="213361" y="0"/>
                </a:cubicBezTo>
                <a:close/>
                <a:moveTo>
                  <a:pt x="213361" y="77426"/>
                </a:moveTo>
                <a:cubicBezTo>
                  <a:pt x="207925" y="77426"/>
                  <a:pt x="202489" y="79500"/>
                  <a:pt x="198341" y="83648"/>
                </a:cubicBezTo>
                <a:lnTo>
                  <a:pt x="83647" y="198342"/>
                </a:lnTo>
                <a:cubicBezTo>
                  <a:pt x="75351" y="206637"/>
                  <a:pt x="75351" y="220087"/>
                  <a:pt x="83647" y="228382"/>
                </a:cubicBezTo>
                <a:lnTo>
                  <a:pt x="198341" y="343077"/>
                </a:lnTo>
                <a:cubicBezTo>
                  <a:pt x="206637" y="351372"/>
                  <a:pt x="220086" y="351372"/>
                  <a:pt x="228381" y="343077"/>
                </a:cubicBezTo>
                <a:lnTo>
                  <a:pt x="343076" y="228382"/>
                </a:lnTo>
                <a:cubicBezTo>
                  <a:pt x="351371" y="220087"/>
                  <a:pt x="351371" y="206637"/>
                  <a:pt x="343076" y="198342"/>
                </a:cubicBezTo>
                <a:lnTo>
                  <a:pt x="228381" y="83648"/>
                </a:lnTo>
                <a:cubicBezTo>
                  <a:pt x="224233" y="79500"/>
                  <a:pt x="218797" y="77426"/>
                  <a:pt x="213361" y="77426"/>
                </a:cubicBezTo>
                <a:close/>
              </a:path>
            </a:pathLst>
          </a:custGeom>
          <a:gradFill>
            <a:gsLst>
              <a:gs pos="0">
                <a:srgbClr val="E7EC14"/>
              </a:gs>
              <a:gs pos="97000">
                <a:srgbClr val="FFC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nvSpPr>
        <p:spPr>
          <a:xfrm>
            <a:off x="5995988" y="2495550"/>
            <a:ext cx="1474787" cy="1474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椭圆 24"/>
          <p:cNvSpPr/>
          <p:nvPr/>
        </p:nvSpPr>
        <p:spPr>
          <a:xfrm>
            <a:off x="6096012" y="2595311"/>
            <a:ext cx="1274990" cy="1274990"/>
          </a:xfrm>
          <a:prstGeom prst="ellipse">
            <a:avLst/>
          </a:prstGeom>
          <a:gradFill>
            <a:gsLst>
              <a:gs pos="0">
                <a:srgbClr val="E7EC14"/>
              </a:gs>
              <a:gs pos="97000">
                <a:srgbClr val="FFC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1600" dirty="0" smtClean="0">
                <a:solidFill>
                  <a:prstClr val="white"/>
                </a:solidFill>
                <a:latin typeface="Arial Black" panose="020B0A04020102020204" pitchFamily="34" charset="0"/>
                <a:ea typeface="华文行楷" panose="02010800040101010101" pitchFamily="2" charset="-122"/>
              </a:rPr>
              <a:t>100</a:t>
            </a:r>
            <a:r>
              <a:rPr lang="zh-CN" altLang="en-US" sz="1600" dirty="0" smtClean="0">
                <a:solidFill>
                  <a:prstClr val="white"/>
                </a:solidFill>
                <a:latin typeface="Arial Black" panose="020B0A04020102020204" pitchFamily="34" charset="0"/>
                <a:ea typeface="华文行楷" panose="02010800040101010101" pitchFamily="2" charset="-122"/>
              </a:rPr>
              <a:t>万亿</a:t>
            </a:r>
            <a:endParaRPr lang="zh-CN" altLang="en-US" sz="1600" dirty="0">
              <a:solidFill>
                <a:prstClr val="white"/>
              </a:solidFill>
              <a:latin typeface="Arial Black" panose="020B0A04020102020204" pitchFamily="34" charset="0"/>
              <a:ea typeface="华文行楷" panose="02010800040101010101" pitchFamily="2" charset="-122"/>
            </a:endParaRPr>
          </a:p>
        </p:txBody>
      </p:sp>
      <p:sp>
        <p:nvSpPr>
          <p:cNvPr id="26" name="任意多边形 25"/>
          <p:cNvSpPr/>
          <p:nvPr/>
        </p:nvSpPr>
        <p:spPr>
          <a:xfrm>
            <a:off x="6189663" y="2598738"/>
            <a:ext cx="1174750" cy="1154112"/>
          </a:xfrm>
          <a:custGeom>
            <a:avLst/>
            <a:gdLst>
              <a:gd name="connsiteX0" fmla="*/ 251002 w 541291"/>
              <a:gd name="connsiteY0" fmla="*/ 0 h 531743"/>
              <a:gd name="connsiteX1" fmla="*/ 541291 w 541291"/>
              <a:gd name="connsiteY1" fmla="*/ 290289 h 531743"/>
              <a:gd name="connsiteX2" fmla="*/ 413306 w 541291"/>
              <a:gd name="connsiteY2" fmla="*/ 531001 h 531743"/>
              <a:gd name="connsiteX3" fmla="*/ 411939 w 541291"/>
              <a:gd name="connsiteY3" fmla="*/ 531743 h 531743"/>
              <a:gd name="connsiteX4" fmla="*/ 428413 w 541291"/>
              <a:gd name="connsiteY4" fmla="*/ 501392 h 531743"/>
              <a:gd name="connsiteX5" fmla="*/ 451225 w 541291"/>
              <a:gd name="connsiteY5" fmla="*/ 388398 h 531743"/>
              <a:gd name="connsiteX6" fmla="*/ 160936 w 541291"/>
              <a:gd name="connsiteY6" fmla="*/ 98109 h 531743"/>
              <a:gd name="connsiteX7" fmla="*/ 47943 w 541291"/>
              <a:gd name="connsiteY7" fmla="*/ 120921 h 531743"/>
              <a:gd name="connsiteX8" fmla="*/ 0 w 541291"/>
              <a:gd name="connsiteY8" fmla="*/ 146944 h 531743"/>
              <a:gd name="connsiteX9" fmla="*/ 10290 w 541291"/>
              <a:gd name="connsiteY9" fmla="*/ 127986 h 531743"/>
              <a:gd name="connsiteX10" fmla="*/ 251002 w 541291"/>
              <a:gd name="connsiteY10"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91" h="531743">
                <a:moveTo>
                  <a:pt x="251002" y="0"/>
                </a:moveTo>
                <a:cubicBezTo>
                  <a:pt x="411324" y="0"/>
                  <a:pt x="541291" y="129967"/>
                  <a:pt x="541291" y="290289"/>
                </a:cubicBezTo>
                <a:cubicBezTo>
                  <a:pt x="541291" y="390490"/>
                  <a:pt x="490523" y="478834"/>
                  <a:pt x="413306" y="531001"/>
                </a:cubicBezTo>
                <a:lnTo>
                  <a:pt x="411939" y="531743"/>
                </a:lnTo>
                <a:lnTo>
                  <a:pt x="428413" y="501392"/>
                </a:lnTo>
                <a:cubicBezTo>
                  <a:pt x="443102" y="466662"/>
                  <a:pt x="451225" y="428479"/>
                  <a:pt x="451225" y="388398"/>
                </a:cubicBezTo>
                <a:cubicBezTo>
                  <a:pt x="451225" y="228076"/>
                  <a:pt x="321258" y="98109"/>
                  <a:pt x="160936" y="98109"/>
                </a:cubicBezTo>
                <a:cubicBezTo>
                  <a:pt x="120856" y="98109"/>
                  <a:pt x="82672" y="106232"/>
                  <a:pt x="47943" y="120921"/>
                </a:cubicBezTo>
                <a:lnTo>
                  <a:pt x="0" y="146944"/>
                </a:lnTo>
                <a:lnTo>
                  <a:pt x="10290" y="127986"/>
                </a:lnTo>
                <a:cubicBezTo>
                  <a:pt x="62457" y="50768"/>
                  <a:pt x="150801" y="0"/>
                  <a:pt x="251002" y="0"/>
                </a:cubicBez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2046257" y="4587875"/>
            <a:ext cx="954107" cy="400110"/>
          </a:xfrm>
          <a:prstGeom prst="rect">
            <a:avLst/>
          </a:prstGeom>
        </p:spPr>
        <p:txBody>
          <a:bodyPr wrap="none">
            <a:spAutoFit/>
          </a:bodyPr>
          <a:lstStyle/>
          <a:p>
            <a:pPr algn="just" eaLnBrk="1" fontAlgn="auto" hangingPunct="1">
              <a:spcBef>
                <a:spcPts val="0"/>
              </a:spcBef>
              <a:spcAft>
                <a:spcPts val="0"/>
              </a:spcAft>
              <a:defRPr/>
            </a:pP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余额宝</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4123882" y="4587875"/>
            <a:ext cx="1162498" cy="400110"/>
          </a:xfrm>
          <a:prstGeom prst="rect">
            <a:avLst/>
          </a:prstGeom>
        </p:spPr>
        <p:txBody>
          <a:bodyPr wrap="none">
            <a:spAutoFit/>
          </a:bodyPr>
          <a:lstStyle/>
          <a:p>
            <a:pPr algn="just" eaLnBrk="1" fontAlgn="auto" hangingPunct="1">
              <a:spcBef>
                <a:spcPts val="0"/>
              </a:spcBef>
              <a:spcAft>
                <a:spcPts val="0"/>
              </a:spcAft>
              <a:defRPr/>
            </a:pP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规模</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6215074" y="4572008"/>
            <a:ext cx="1210588" cy="400110"/>
          </a:xfrm>
          <a:prstGeom prst="rect">
            <a:avLst/>
          </a:prstGeom>
        </p:spPr>
        <p:txBody>
          <a:bodyPr wrap="none">
            <a:spAutoFit/>
          </a:bodyPr>
          <a:lstStyle/>
          <a:p>
            <a:pPr algn="just" eaLnBrk="1" fontAlgn="auto" hangingPunct="1">
              <a:spcBef>
                <a:spcPts val="0"/>
              </a:spcBef>
              <a:spcAft>
                <a:spcPts val="0"/>
              </a:spcAft>
              <a:defRPr/>
            </a:pP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银行存款</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互联网金融冲击</a:t>
            </a:r>
            <a:endParaRPr lang="zh-CN" altLang="en-US" sz="2800" b="1" dirty="0">
              <a:solidFill>
                <a:srgbClr val="3B8AFF"/>
              </a:solidFill>
              <a:latin typeface="微软雅黑" pitchFamily="34" charset="-122"/>
              <a:ea typeface="微软雅黑" pitchFamily="34" charset="-122"/>
            </a:endParaRPr>
          </a:p>
        </p:txBody>
      </p:sp>
      <p:sp>
        <p:nvSpPr>
          <p:cNvPr id="29" name="TextBox 28"/>
          <p:cNvSpPr txBox="1"/>
          <p:nvPr/>
        </p:nvSpPr>
        <p:spPr>
          <a:xfrm>
            <a:off x="2071670" y="1428736"/>
            <a:ext cx="1143008" cy="830997"/>
          </a:xfrm>
          <a:prstGeom prst="rect">
            <a:avLst/>
          </a:prstGeom>
          <a:noFill/>
        </p:spPr>
        <p:txBody>
          <a:bodyPr wrap="square" rtlCol="0">
            <a:spAutoFit/>
          </a:bodyPr>
          <a:lstStyle/>
          <a:p>
            <a:r>
              <a:rPr lang="zh-CN" altLang="en-US" sz="4800" b="1" dirty="0" smtClean="0">
                <a:solidFill>
                  <a:srgbClr val="969696"/>
                </a:solidFill>
                <a:latin typeface="Serif Black" pitchFamily="2" charset="0"/>
                <a:ea typeface="DFKai-SB" pitchFamily="65" charset="-120"/>
              </a:rPr>
              <a:t>存</a:t>
            </a:r>
            <a:endParaRPr lang="zh-CN" altLang="en-US" sz="4800" b="1" dirty="0">
              <a:solidFill>
                <a:srgbClr val="969696"/>
              </a:solidFill>
              <a:latin typeface="Serif Black" pitchFamily="2" charset="0"/>
              <a:ea typeface="DFKai-SB" pitchFamily="65" charset="-120"/>
            </a:endParaRPr>
          </a:p>
        </p:txBody>
      </p:sp>
      <p:sp>
        <p:nvSpPr>
          <p:cNvPr id="30" name="TextBox 29"/>
          <p:cNvSpPr txBox="1"/>
          <p:nvPr/>
        </p:nvSpPr>
        <p:spPr>
          <a:xfrm>
            <a:off x="4143372" y="1428736"/>
            <a:ext cx="1143008" cy="830997"/>
          </a:xfrm>
          <a:prstGeom prst="rect">
            <a:avLst/>
          </a:prstGeom>
          <a:noFill/>
        </p:spPr>
        <p:txBody>
          <a:bodyPr wrap="square" rtlCol="0">
            <a:spAutoFit/>
          </a:bodyPr>
          <a:lstStyle/>
          <a:p>
            <a:r>
              <a:rPr lang="zh-CN" altLang="en-US" sz="4800" b="1" dirty="0" smtClean="0">
                <a:solidFill>
                  <a:srgbClr val="969696"/>
                </a:solidFill>
                <a:latin typeface="Serif Black" pitchFamily="2" charset="0"/>
                <a:ea typeface="DFKai-SB" pitchFamily="65" charset="-120"/>
              </a:rPr>
              <a:t>贷</a:t>
            </a:r>
            <a:endParaRPr lang="zh-CN" altLang="en-US" sz="4800" b="1" dirty="0">
              <a:solidFill>
                <a:srgbClr val="969696"/>
              </a:solidFill>
              <a:latin typeface="Serif Black" pitchFamily="2" charset="0"/>
              <a:ea typeface="DFKai-SB" pitchFamily="65" charset="-120"/>
            </a:endParaRPr>
          </a:p>
        </p:txBody>
      </p:sp>
      <p:sp>
        <p:nvSpPr>
          <p:cNvPr id="34" name="TextBox 33"/>
          <p:cNvSpPr txBox="1"/>
          <p:nvPr/>
        </p:nvSpPr>
        <p:spPr>
          <a:xfrm>
            <a:off x="6286512" y="1428736"/>
            <a:ext cx="1143008" cy="830997"/>
          </a:xfrm>
          <a:prstGeom prst="rect">
            <a:avLst/>
          </a:prstGeom>
          <a:noFill/>
        </p:spPr>
        <p:txBody>
          <a:bodyPr wrap="square" rtlCol="0">
            <a:spAutoFit/>
          </a:bodyPr>
          <a:lstStyle/>
          <a:p>
            <a:r>
              <a:rPr lang="zh-CN" altLang="en-US" sz="4800" b="1" dirty="0" smtClean="0">
                <a:solidFill>
                  <a:srgbClr val="969696"/>
                </a:solidFill>
                <a:latin typeface="Serif Black" pitchFamily="2" charset="0"/>
                <a:ea typeface="DFKai-SB" pitchFamily="65" charset="-120"/>
              </a:rPr>
              <a:t>总</a:t>
            </a:r>
            <a:endParaRPr lang="zh-CN" altLang="en-US" sz="4800" b="1" dirty="0">
              <a:solidFill>
                <a:srgbClr val="969696"/>
              </a:solidFill>
              <a:latin typeface="Serif Black" pitchFamily="2" charset="0"/>
              <a:ea typeface="DFKai-SB" pitchFamily="65" charset="-120"/>
            </a:endParaRPr>
          </a:p>
        </p:txBody>
      </p:sp>
      <p:sp>
        <p:nvSpPr>
          <p:cNvPr id="35" name="TextBox 34"/>
          <p:cNvSpPr txBox="1"/>
          <p:nvPr/>
        </p:nvSpPr>
        <p:spPr>
          <a:xfrm>
            <a:off x="1276035" y="5357826"/>
            <a:ext cx="7707559" cy="781752"/>
          </a:xfrm>
          <a:prstGeom prst="rect">
            <a:avLst/>
          </a:prstGeom>
          <a:noFill/>
        </p:spPr>
        <p:txBody>
          <a:bodyPr wrap="none" rtlCol="0">
            <a:spAutoFit/>
          </a:bodyPr>
          <a:lstStyle/>
          <a:p>
            <a:pPr>
              <a:lnSpc>
                <a:spcPts val="2800"/>
              </a:lnSpc>
            </a:pPr>
            <a:r>
              <a:rPr lang="zh-CN" altLang="en-US" dirty="0" smtClean="0">
                <a:latin typeface="微软雅黑" pitchFamily="34" charset="-122"/>
                <a:ea typeface="微软雅黑" pitchFamily="34" charset="-122"/>
              </a:rPr>
              <a:t>       现在国家百分之</a:t>
            </a:r>
            <a:r>
              <a:rPr lang="en-US" altLang="zh-CN" dirty="0" smtClean="0">
                <a:latin typeface="微软雅黑" pitchFamily="34" charset="-122"/>
                <a:ea typeface="微软雅黑" pitchFamily="34" charset="-122"/>
              </a:rPr>
              <a:t>80</a:t>
            </a:r>
            <a:r>
              <a:rPr lang="zh-CN" altLang="en-US" dirty="0" smtClean="0">
                <a:latin typeface="微软雅黑" pitchFamily="34" charset="-122"/>
                <a:ea typeface="微软雅黑" pitchFamily="34" charset="-122"/>
              </a:rPr>
              <a:t>的财富掌握在</a:t>
            </a:r>
            <a:r>
              <a:rPr lang="en-US" altLang="zh-CN" dirty="0" smtClean="0">
                <a:latin typeface="微软雅黑" pitchFamily="34" charset="-122"/>
                <a:ea typeface="微软雅黑" pitchFamily="34" charset="-122"/>
              </a:rPr>
              <a:t>60</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70</a:t>
            </a:r>
            <a:r>
              <a:rPr lang="zh-CN" altLang="en-US" dirty="0" smtClean="0">
                <a:latin typeface="微软雅黑" pitchFamily="34" charset="-122"/>
                <a:ea typeface="微软雅黑" pitchFamily="34" charset="-122"/>
              </a:rPr>
              <a:t>后的手里，但是再过十年呢？</a:t>
            </a:r>
            <a:endParaRPr lang="en-US" altLang="zh-CN" dirty="0" smtClean="0">
              <a:latin typeface="微软雅黑" pitchFamily="34" charset="-122"/>
              <a:ea typeface="微软雅黑" pitchFamily="34" charset="-122"/>
            </a:endParaRPr>
          </a:p>
          <a:p>
            <a:pPr>
              <a:lnSpc>
                <a:spcPts val="2800"/>
              </a:lnSpc>
            </a:pPr>
            <a:r>
              <a:rPr lang="zh-CN" altLang="en-US" dirty="0" smtClean="0">
                <a:latin typeface="微软雅黑" pitchFamily="34" charset="-122"/>
                <a:ea typeface="微软雅黑" pitchFamily="34" charset="-122"/>
              </a:rPr>
              <a:t>所以，现在行动</a:t>
            </a:r>
            <a:r>
              <a:rPr lang="zh-CN" altLang="en-US" sz="2000" dirty="0" smtClean="0">
                <a:solidFill>
                  <a:srgbClr val="FF0000"/>
                </a:solidFill>
                <a:latin typeface="微软雅黑" pitchFamily="34" charset="-122"/>
                <a:ea typeface="微软雅黑" pitchFamily="34" charset="-122"/>
              </a:rPr>
              <a:t>为时不晚</a:t>
            </a:r>
            <a:endParaRPr lang="zh-CN" altLang="en-US" dirty="0">
              <a:solidFill>
                <a:srgbClr val="FF0000"/>
              </a:solidFill>
              <a:latin typeface="微软雅黑" pitchFamily="34" charset="-122"/>
              <a:ea typeface="微软雅黑" pitchFamily="34" charset="-122"/>
            </a:endParaRPr>
          </a:p>
        </p:txBody>
      </p:sp>
      <p:sp>
        <p:nvSpPr>
          <p:cNvPr id="36" name="TextBox 35"/>
          <p:cNvSpPr txBox="1"/>
          <p:nvPr/>
        </p:nvSpPr>
        <p:spPr>
          <a:xfrm>
            <a:off x="428596" y="4857760"/>
            <a:ext cx="461665" cy="1477328"/>
          </a:xfrm>
          <a:prstGeom prst="rect">
            <a:avLst/>
          </a:prstGeom>
          <a:noFill/>
          <a:ln w="28575">
            <a:solidFill>
              <a:schemeClr val="bg2">
                <a:lumMod val="40000"/>
                <a:lumOff val="60000"/>
              </a:schemeClr>
            </a:solidFill>
          </a:ln>
        </p:spPr>
        <p:txBody>
          <a:bodyPr vert="eaVert" wrap="none" rtlCol="0">
            <a:spAutoFit/>
          </a:bodyPr>
          <a:lstStyle/>
          <a:p>
            <a:r>
              <a:rPr lang="zh-CN" altLang="en-US" dirty="0" smtClean="0">
                <a:solidFill>
                  <a:srgbClr val="FF0000"/>
                </a:solidFill>
                <a:latin typeface="微软雅黑" pitchFamily="34" charset="-122"/>
                <a:ea typeface="微软雅黑" pitchFamily="34" charset="-122"/>
              </a:rPr>
              <a:t>用户习惯迁移</a:t>
            </a:r>
            <a:endParaRPr lang="zh-CN" altLang="en-US" dirty="0">
              <a:solidFill>
                <a:srgbClr val="FF0000"/>
              </a:solidFill>
              <a:latin typeface="微软雅黑" pitchFamily="34" charset="-122"/>
              <a:ea typeface="微软雅黑" pitchFamily="34" charset="-122"/>
            </a:endParaRPr>
          </a:p>
        </p:txBody>
      </p:sp>
      <p:sp>
        <p:nvSpPr>
          <p:cNvPr id="27" name="矩形 26"/>
          <p:cNvSpPr/>
          <p:nvPr/>
        </p:nvSpPr>
        <p:spPr>
          <a:xfrm>
            <a:off x="5072066" y="6143644"/>
            <a:ext cx="2492990" cy="400110"/>
          </a:xfrm>
          <a:prstGeom prst="rect">
            <a:avLst/>
          </a:prstGeom>
        </p:spPr>
        <p:txBody>
          <a:bodyPr wrap="none">
            <a:spAutoFit/>
          </a:bodyPr>
          <a:lstStyle/>
          <a:p>
            <a:r>
              <a:rPr lang="zh-CN" altLang="en-US" sz="2000" b="1" dirty="0" smtClean="0">
                <a:solidFill>
                  <a:srgbClr val="FF0000"/>
                </a:solidFill>
                <a:latin typeface="微软雅黑" pitchFamily="34" charset="-122"/>
                <a:ea typeface="微软雅黑" pitchFamily="34" charset="-122"/>
              </a:rPr>
              <a:t>陈老师拿孩子举例子</a:t>
            </a:r>
            <a:endParaRPr lang="zh-CN" altLang="en-US" sz="200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250"/>
                                        <p:tgtEl>
                                          <p:spTgt spid="29"/>
                                        </p:tgtEl>
                                      </p:cBhvr>
                                    </p:animEffect>
                                  </p:childTnLst>
                                </p:cTn>
                              </p:par>
                            </p:childTnLst>
                          </p:cTn>
                        </p:par>
                        <p:par>
                          <p:cTn id="8" fill="hold">
                            <p:stCondLst>
                              <p:cond delay="250"/>
                            </p:stCondLst>
                            <p:childTnLst>
                              <p:par>
                                <p:cTn id="9" presetID="14"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250"/>
                                        <p:tgtEl>
                                          <p:spTgt spid="30"/>
                                        </p:tgtEl>
                                      </p:cBhvr>
                                    </p:animEffect>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25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4" grpId="0"/>
      <p:bldP spid="35" grpId="0"/>
      <p:bldP spid="36"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u=3824578044,3285076295&amp;fm=23&amp;gp=0.jpg"/>
          <p:cNvPicPr>
            <a:picLocks noChangeAspect="1"/>
          </p:cNvPicPr>
          <p:nvPr/>
        </p:nvPicPr>
        <p:blipFill>
          <a:blip r:embed="rId3"/>
          <a:srcRect t="25000"/>
          <a:stretch>
            <a:fillRect/>
          </a:stretch>
        </p:blipFill>
        <p:spPr>
          <a:xfrm>
            <a:off x="5214942" y="2786058"/>
            <a:ext cx="2838450" cy="2143120"/>
          </a:xfrm>
          <a:prstGeom prst="rect">
            <a:avLst/>
          </a:prstGeom>
        </p:spPr>
      </p:pic>
      <p:sp>
        <p:nvSpPr>
          <p:cNvPr id="36" name="TextBox 31"/>
          <p:cNvSpPr txBox="1"/>
          <p:nvPr/>
        </p:nvSpPr>
        <p:spPr>
          <a:xfrm flipH="1">
            <a:off x="6066892" y="1788512"/>
            <a:ext cx="2919412" cy="300038"/>
          </a:xfrm>
          <a:prstGeom prst="rect">
            <a:avLst/>
          </a:prstGeom>
          <a:noFill/>
        </p:spPr>
        <p:txBody>
          <a:bodyPr anchor="ct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lnSpc>
                <a:spcPct val="100000"/>
              </a:lnSpc>
              <a:spcBef>
                <a:spcPts val="0"/>
              </a:spcBef>
              <a:spcAft>
                <a:spcPts val="0"/>
              </a:spcAft>
              <a:defRPr/>
            </a:pPr>
            <a:r>
              <a:rPr lang="zh-CN" altLang="en-US" sz="1350" dirty="0" smtClean="0">
                <a:solidFill>
                  <a:prstClr val="black">
                    <a:lumMod val="65000"/>
                    <a:lumOff val="35000"/>
                  </a:prstClr>
                </a:solidFill>
                <a:latin typeface="Arial Rounded MT Bold" pitchFamily="34" charset="0"/>
                <a:cs typeface="Times New Roman" pitchFamily="18" charset="0"/>
              </a:rPr>
              <a:t>成本低</a:t>
            </a:r>
            <a:endParaRPr lang="zh-CN" altLang="en-US" sz="1350" dirty="0">
              <a:solidFill>
                <a:prstClr val="black">
                  <a:lumMod val="65000"/>
                  <a:lumOff val="35000"/>
                </a:prstClr>
              </a:solidFill>
              <a:latin typeface="Arial Rounded MT Bold" pitchFamily="34" charset="0"/>
              <a:cs typeface="Times New Roman" pitchFamily="18" charset="0"/>
            </a:endParaRPr>
          </a:p>
        </p:txBody>
      </p:sp>
      <p:sp>
        <p:nvSpPr>
          <p:cNvPr id="39" name="TextBox 32"/>
          <p:cNvSpPr txBox="1"/>
          <p:nvPr/>
        </p:nvSpPr>
        <p:spPr>
          <a:xfrm>
            <a:off x="6066892" y="2077437"/>
            <a:ext cx="2919412" cy="463550"/>
          </a:xfrm>
          <a:prstGeom prst="rect">
            <a:avLst/>
          </a:prstGeom>
          <a:noFill/>
        </p:spPr>
        <p:txBody>
          <a:bodyPr/>
          <a:lstStyle/>
          <a:p>
            <a:pPr eaLnBrk="1" fontAlgn="auto" hangingPunct="1">
              <a:lnSpc>
                <a:spcPct val="120000"/>
              </a:lnSpc>
              <a:spcBef>
                <a:spcPts val="0"/>
              </a:spcBef>
              <a:spcAft>
                <a:spcPts val="0"/>
              </a:spcAft>
              <a:defRPr/>
            </a:pPr>
            <a:r>
              <a:rPr lang="zh-CN" altLang="en-US" sz="1050" kern="0" dirty="0" smtClean="0">
                <a:solidFill>
                  <a:prstClr val="white">
                    <a:lumMod val="50000"/>
                  </a:prstClr>
                </a:solidFill>
                <a:latin typeface="Arial" pitchFamily="34" charset="0"/>
                <a:ea typeface="微软雅黑" pitchFamily="34" charset="-122"/>
                <a:cs typeface="Arial" pitchFamily="34" charset="0"/>
              </a:rPr>
              <a:t>用户获取成本低，用户服务成本低，让利用户成分高</a:t>
            </a:r>
            <a:endParaRPr lang="zh-CN" altLang="en-US" sz="1050" kern="0" dirty="0">
              <a:solidFill>
                <a:prstClr val="white">
                  <a:lumMod val="50000"/>
                </a:prstClr>
              </a:solidFill>
              <a:latin typeface="Arial" pitchFamily="34" charset="0"/>
              <a:ea typeface="微软雅黑" pitchFamily="34" charset="-122"/>
              <a:cs typeface="Arial" pitchFamily="34" charset="0"/>
            </a:endParaRPr>
          </a:p>
        </p:txBody>
      </p:sp>
      <p:sp>
        <p:nvSpPr>
          <p:cNvPr id="40" name="椭圆 39"/>
          <p:cNvSpPr/>
          <p:nvPr/>
        </p:nvSpPr>
        <p:spPr>
          <a:xfrm>
            <a:off x="4572000" y="1643050"/>
            <a:ext cx="1404156" cy="1404156"/>
          </a:xfrm>
          <a:prstGeom prst="ellipse">
            <a:avLst/>
          </a:prstGeom>
          <a:solidFill>
            <a:sysClr val="window" lastClr="FFFFFF">
              <a:lumMod val="95000"/>
            </a:sysClr>
          </a:solidFill>
          <a:ln w="25400" cap="flat" cmpd="sng" algn="ctr">
            <a:noFill/>
            <a:prstDash val="solid"/>
          </a:ln>
          <a:effectLst>
            <a:innerShdw blurRad="63500" dist="50800" dir="13500000">
              <a:prstClr val="black">
                <a:alpha val="20000"/>
              </a:prstClr>
            </a:innerShdw>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41" name="椭圆 40"/>
          <p:cNvSpPr/>
          <p:nvPr/>
        </p:nvSpPr>
        <p:spPr>
          <a:xfrm>
            <a:off x="4720692" y="1796450"/>
            <a:ext cx="1116012" cy="1114425"/>
          </a:xfrm>
          <a:prstGeom prst="ellipse">
            <a:avLst/>
          </a:prstGeom>
          <a:solidFill>
            <a:srgbClr val="FFCA08"/>
          </a:solidFill>
          <a:ln w="25400" cap="flat" cmpd="sng" algn="ctr">
            <a:noFill/>
            <a:prstDash val="solid"/>
          </a:ln>
          <a:effectLst>
            <a:outerShdw blurRad="50800" dist="38100" dir="2700000" algn="tl" rotWithShape="0">
              <a:prstClr val="black">
                <a:alpha val="20000"/>
              </a:prstClr>
            </a:outerShdw>
          </a:effectLst>
        </p:spPr>
        <p:txBody>
          <a:bodyPr anchor="ctr"/>
          <a:lstStyle/>
          <a:p>
            <a:pPr algn="ctr" eaLnBrk="1" fontAlgn="auto" hangingPunct="1">
              <a:spcBef>
                <a:spcPts val="0"/>
              </a:spcBef>
              <a:spcAft>
                <a:spcPts val="0"/>
              </a:spcAft>
              <a:defRPr/>
            </a:pPr>
            <a:r>
              <a:rPr lang="zh-CN" altLang="en-US" sz="2000" b="1" kern="0" dirty="0" smtClean="0">
                <a:solidFill>
                  <a:prstClr val="white"/>
                </a:solidFill>
                <a:latin typeface="Arial Rounded MT Bold" panose="020F0704030504030204" pitchFamily="34" charset="0"/>
                <a:ea typeface="+mn-ea"/>
              </a:rPr>
              <a:t>成本</a:t>
            </a:r>
            <a:endParaRPr lang="en-US" sz="2000" b="1" kern="0" dirty="0">
              <a:solidFill>
                <a:prstClr val="white"/>
              </a:solidFill>
              <a:latin typeface="Arial Rounded MT Bold" panose="020F0704030504030204" pitchFamily="34" charset="0"/>
              <a:ea typeface="+mn-ea"/>
            </a:endParaRPr>
          </a:p>
        </p:txBody>
      </p:sp>
      <p:sp>
        <p:nvSpPr>
          <p:cNvPr id="43" name="椭圆 42"/>
          <p:cNvSpPr/>
          <p:nvPr/>
        </p:nvSpPr>
        <p:spPr>
          <a:xfrm>
            <a:off x="5771617" y="1840900"/>
            <a:ext cx="163512" cy="163512"/>
          </a:xfrm>
          <a:prstGeom prst="ellipse">
            <a:avLst/>
          </a:prstGeom>
          <a:solidFill>
            <a:srgbClr val="FFCA08"/>
          </a:solidFill>
          <a:ln w="25400" cap="flat" cmpd="sng" algn="ctr">
            <a:solidFill>
              <a:sysClr val="window" lastClr="FFFFFF"/>
            </a:solidFill>
            <a:prstDash val="solid"/>
          </a:ln>
          <a:effectLst>
            <a:outerShdw blurRad="50800" dist="38100" dir="2700000" algn="tl" rotWithShape="0">
              <a:prstClr val="black">
                <a:alpha val="20000"/>
              </a:prstClr>
            </a:outerShdw>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46" name="椭圆 45"/>
          <p:cNvSpPr/>
          <p:nvPr/>
        </p:nvSpPr>
        <p:spPr>
          <a:xfrm>
            <a:off x="3239283" y="3214686"/>
            <a:ext cx="1404155" cy="1404156"/>
          </a:xfrm>
          <a:prstGeom prst="ellipse">
            <a:avLst/>
          </a:prstGeom>
          <a:solidFill>
            <a:sysClr val="window" lastClr="FFFFFF">
              <a:lumMod val="95000"/>
            </a:sysClr>
          </a:solidFill>
          <a:ln w="25400" cap="flat" cmpd="sng" algn="ctr">
            <a:noFill/>
            <a:prstDash val="solid"/>
          </a:ln>
          <a:effectLst>
            <a:innerShdw blurRad="63500" dist="50800" dir="13500000">
              <a:prstClr val="black">
                <a:alpha val="20000"/>
              </a:prstClr>
            </a:innerShdw>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47" name="椭圆 46"/>
          <p:cNvSpPr/>
          <p:nvPr/>
        </p:nvSpPr>
        <p:spPr>
          <a:xfrm>
            <a:off x="3388539" y="3367435"/>
            <a:ext cx="1114425" cy="1116012"/>
          </a:xfrm>
          <a:prstGeom prst="ellipse">
            <a:avLst/>
          </a:prstGeom>
          <a:solidFill>
            <a:srgbClr val="FFCA08"/>
          </a:solidFill>
          <a:ln w="25400" cap="flat" cmpd="sng" algn="ctr">
            <a:noFill/>
            <a:prstDash val="solid"/>
          </a:ln>
          <a:effectLst>
            <a:outerShdw blurRad="50800" dist="38100" dir="2700000" algn="tl" rotWithShape="0">
              <a:prstClr val="black">
                <a:alpha val="20000"/>
              </a:prstClr>
            </a:outerShdw>
          </a:effectLst>
        </p:spPr>
        <p:txBody>
          <a:bodyPr anchor="ctr"/>
          <a:lstStyle/>
          <a:p>
            <a:pPr algn="ctr" eaLnBrk="1" fontAlgn="auto" hangingPunct="1">
              <a:spcBef>
                <a:spcPts val="0"/>
              </a:spcBef>
              <a:spcAft>
                <a:spcPts val="0"/>
              </a:spcAft>
              <a:defRPr/>
            </a:pPr>
            <a:r>
              <a:rPr lang="zh-CN" altLang="en-US" sz="2000" b="1" kern="0" dirty="0" smtClean="0">
                <a:solidFill>
                  <a:prstClr val="white"/>
                </a:solidFill>
                <a:latin typeface="Arial Rounded MT Bold" panose="020F0704030504030204" pitchFamily="34" charset="0"/>
                <a:ea typeface="+mn-ea"/>
              </a:rPr>
              <a:t>数据</a:t>
            </a:r>
            <a:endParaRPr lang="en-US" sz="2000" b="1" kern="0" dirty="0">
              <a:solidFill>
                <a:prstClr val="white"/>
              </a:solidFill>
              <a:latin typeface="Arial Rounded MT Bold" panose="020F0704030504030204" pitchFamily="34" charset="0"/>
              <a:ea typeface="+mn-ea"/>
            </a:endParaRPr>
          </a:p>
        </p:txBody>
      </p:sp>
      <p:sp>
        <p:nvSpPr>
          <p:cNvPr id="52" name="椭圆 51"/>
          <p:cNvSpPr/>
          <p:nvPr/>
        </p:nvSpPr>
        <p:spPr>
          <a:xfrm>
            <a:off x="3129777" y="3816697"/>
            <a:ext cx="163512" cy="163513"/>
          </a:xfrm>
          <a:prstGeom prst="ellipse">
            <a:avLst/>
          </a:prstGeom>
          <a:solidFill>
            <a:srgbClr val="FFCA08"/>
          </a:solidFill>
          <a:ln w="25400" cap="flat" cmpd="sng" algn="ctr">
            <a:solidFill>
              <a:sysClr val="window" lastClr="FFFFFF"/>
            </a:solidFill>
            <a:prstDash val="solid"/>
          </a:ln>
          <a:effectLst>
            <a:outerShdw blurRad="50800" dist="38100" dir="2700000" algn="tl" rotWithShape="0">
              <a:prstClr val="black">
                <a:alpha val="20000"/>
              </a:prstClr>
            </a:outerShdw>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54" name="TextBox 47"/>
          <p:cNvSpPr txBox="1"/>
          <p:nvPr/>
        </p:nvSpPr>
        <p:spPr>
          <a:xfrm flipH="1">
            <a:off x="161152" y="3778597"/>
            <a:ext cx="2919412" cy="300038"/>
          </a:xfrm>
          <a:prstGeom prst="rect">
            <a:avLst/>
          </a:prstGeom>
          <a:noFill/>
        </p:spPr>
        <p:txBody>
          <a:bodyPr anchor="ct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eaLnBrk="1" fontAlgn="auto" hangingPunct="1">
              <a:lnSpc>
                <a:spcPct val="100000"/>
              </a:lnSpc>
              <a:spcBef>
                <a:spcPts val="0"/>
              </a:spcBef>
              <a:spcAft>
                <a:spcPts val="0"/>
              </a:spcAft>
              <a:defRPr/>
            </a:pPr>
            <a:r>
              <a:rPr lang="zh-CN" altLang="en-US" sz="1350" dirty="0" smtClean="0">
                <a:solidFill>
                  <a:prstClr val="black">
                    <a:lumMod val="65000"/>
                    <a:lumOff val="35000"/>
                  </a:prstClr>
                </a:solidFill>
                <a:latin typeface="Arial Rounded MT Bold" pitchFamily="34" charset="0"/>
                <a:cs typeface="Times New Roman" pitchFamily="18" charset="0"/>
              </a:rPr>
              <a:t>大数据</a:t>
            </a:r>
            <a:endParaRPr lang="zh-CN" altLang="en-US" sz="1350" dirty="0">
              <a:solidFill>
                <a:prstClr val="black">
                  <a:lumMod val="65000"/>
                  <a:lumOff val="35000"/>
                </a:prstClr>
              </a:solidFill>
              <a:latin typeface="Arial Rounded MT Bold" pitchFamily="34" charset="0"/>
              <a:cs typeface="Times New Roman" pitchFamily="18" charset="0"/>
            </a:endParaRPr>
          </a:p>
        </p:txBody>
      </p:sp>
      <p:sp>
        <p:nvSpPr>
          <p:cNvPr id="57" name="TextBox 48"/>
          <p:cNvSpPr txBox="1"/>
          <p:nvPr/>
        </p:nvSpPr>
        <p:spPr>
          <a:xfrm>
            <a:off x="161152" y="4061172"/>
            <a:ext cx="2919412" cy="296522"/>
          </a:xfrm>
          <a:prstGeom prst="rect">
            <a:avLst/>
          </a:prstGeom>
          <a:noFill/>
        </p:spPr>
        <p:txBody>
          <a:bodyPr/>
          <a:lstStyle/>
          <a:p>
            <a:pPr algn="r">
              <a:lnSpc>
                <a:spcPct val="120000"/>
              </a:lnSpc>
              <a:defRPr/>
            </a:pPr>
            <a:r>
              <a:rPr lang="zh-CN" altLang="en-US" sz="1050" kern="0" dirty="0" smtClean="0">
                <a:solidFill>
                  <a:prstClr val="white">
                    <a:lumMod val="50000"/>
                  </a:prstClr>
                </a:solidFill>
                <a:latin typeface="Arial" pitchFamily="34" charset="0"/>
                <a:ea typeface="微软雅黑" pitchFamily="34" charset="-122"/>
                <a:cs typeface="Arial" pitchFamily="34" charset="0"/>
              </a:rPr>
              <a:t>数据完善，在用户获取渠道，个性化推荐，风险控制，用户运营，信用评估方面具备优势</a:t>
            </a:r>
          </a:p>
        </p:txBody>
      </p:sp>
      <p:sp>
        <p:nvSpPr>
          <p:cNvPr id="58" name="TextBox 49"/>
          <p:cNvSpPr txBox="1"/>
          <p:nvPr/>
        </p:nvSpPr>
        <p:spPr>
          <a:xfrm flipH="1">
            <a:off x="6224619" y="5105417"/>
            <a:ext cx="2919413" cy="300038"/>
          </a:xfrm>
          <a:prstGeom prst="rect">
            <a:avLst/>
          </a:prstGeom>
          <a:noFill/>
        </p:spPr>
        <p:txBody>
          <a:bodyPr anchor="ct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lnSpc>
                <a:spcPct val="100000"/>
              </a:lnSpc>
              <a:spcBef>
                <a:spcPts val="0"/>
              </a:spcBef>
              <a:spcAft>
                <a:spcPts val="0"/>
              </a:spcAft>
              <a:defRPr/>
            </a:pPr>
            <a:r>
              <a:rPr lang="zh-CN" altLang="en-US" sz="1350" dirty="0" smtClean="0">
                <a:solidFill>
                  <a:prstClr val="black">
                    <a:lumMod val="65000"/>
                    <a:lumOff val="35000"/>
                  </a:prstClr>
                </a:solidFill>
                <a:latin typeface="Arial Rounded MT Bold" pitchFamily="34" charset="0"/>
                <a:cs typeface="Times New Roman" pitchFamily="18" charset="0"/>
              </a:rPr>
              <a:t>高效率</a:t>
            </a:r>
            <a:endParaRPr lang="zh-CN" altLang="en-US" sz="1350" dirty="0">
              <a:solidFill>
                <a:prstClr val="black">
                  <a:lumMod val="65000"/>
                  <a:lumOff val="35000"/>
                </a:prstClr>
              </a:solidFill>
              <a:latin typeface="Arial Rounded MT Bold" pitchFamily="34" charset="0"/>
              <a:cs typeface="Times New Roman" pitchFamily="18" charset="0"/>
            </a:endParaRPr>
          </a:p>
        </p:txBody>
      </p:sp>
      <p:sp>
        <p:nvSpPr>
          <p:cNvPr id="59" name="TextBox 50"/>
          <p:cNvSpPr txBox="1"/>
          <p:nvPr/>
        </p:nvSpPr>
        <p:spPr>
          <a:xfrm>
            <a:off x="6224619" y="5394342"/>
            <a:ext cx="2919413" cy="463550"/>
          </a:xfrm>
          <a:prstGeom prst="rect">
            <a:avLst/>
          </a:prstGeom>
          <a:noFill/>
        </p:spPr>
        <p:txBody>
          <a:bodyPr/>
          <a:lstStyle/>
          <a:p>
            <a:pPr>
              <a:lnSpc>
                <a:spcPct val="120000"/>
              </a:lnSpc>
              <a:defRPr/>
            </a:pPr>
            <a:r>
              <a:rPr lang="zh-CN" altLang="en-US" sz="1050" kern="0" dirty="0" smtClean="0">
                <a:solidFill>
                  <a:prstClr val="white">
                    <a:lumMod val="50000"/>
                  </a:prstClr>
                </a:solidFill>
                <a:latin typeface="Arial" pitchFamily="34" charset="0"/>
                <a:ea typeface="微软雅黑" pitchFamily="34" charset="-122"/>
                <a:cs typeface="Arial" pitchFamily="34" charset="0"/>
              </a:rPr>
              <a:t>流程标准化，业务处理快，用户体验好</a:t>
            </a:r>
            <a:endParaRPr lang="en-US" altLang="zh-CN" sz="1050" kern="0" dirty="0">
              <a:solidFill>
                <a:prstClr val="white">
                  <a:lumMod val="50000"/>
                </a:prstClr>
              </a:solidFill>
              <a:latin typeface="Arial" pitchFamily="34" charset="0"/>
              <a:ea typeface="微软雅黑" pitchFamily="34" charset="-122"/>
              <a:cs typeface="Arial" pitchFamily="34" charset="0"/>
            </a:endParaRPr>
          </a:p>
        </p:txBody>
      </p:sp>
      <p:sp>
        <p:nvSpPr>
          <p:cNvPr id="60" name="椭圆 59"/>
          <p:cNvSpPr/>
          <p:nvPr/>
        </p:nvSpPr>
        <p:spPr>
          <a:xfrm>
            <a:off x="4658056" y="4882364"/>
            <a:ext cx="1404156" cy="1404156"/>
          </a:xfrm>
          <a:prstGeom prst="ellipse">
            <a:avLst/>
          </a:prstGeom>
          <a:solidFill>
            <a:sysClr val="window" lastClr="FFFFFF">
              <a:lumMod val="95000"/>
            </a:sysClr>
          </a:solidFill>
          <a:ln w="25400" cap="flat" cmpd="sng" algn="ctr">
            <a:noFill/>
            <a:prstDash val="solid"/>
          </a:ln>
          <a:effectLst>
            <a:innerShdw blurRad="63500" dist="50800" dir="13500000">
              <a:prstClr val="black">
                <a:alpha val="20000"/>
              </a:prstClr>
            </a:innerShdw>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61" name="椭圆 60"/>
          <p:cNvSpPr/>
          <p:nvPr/>
        </p:nvSpPr>
        <p:spPr>
          <a:xfrm>
            <a:off x="4806981" y="5035794"/>
            <a:ext cx="1116013" cy="1114425"/>
          </a:xfrm>
          <a:prstGeom prst="ellipse">
            <a:avLst/>
          </a:prstGeom>
          <a:solidFill>
            <a:srgbClr val="FFCA08"/>
          </a:solidFill>
          <a:ln w="25400" cap="flat" cmpd="sng" algn="ctr">
            <a:noFill/>
            <a:prstDash val="solid"/>
          </a:ln>
          <a:effectLst>
            <a:outerShdw blurRad="50800" dist="38100" dir="2700000" algn="tl" rotWithShape="0">
              <a:prstClr val="black">
                <a:alpha val="20000"/>
              </a:prstClr>
            </a:outerShdw>
          </a:effectLst>
        </p:spPr>
        <p:txBody>
          <a:bodyPr anchor="ctr"/>
          <a:lstStyle/>
          <a:p>
            <a:pPr algn="ctr" eaLnBrk="1" fontAlgn="auto" hangingPunct="1">
              <a:spcBef>
                <a:spcPts val="0"/>
              </a:spcBef>
              <a:spcAft>
                <a:spcPts val="0"/>
              </a:spcAft>
              <a:defRPr/>
            </a:pPr>
            <a:r>
              <a:rPr lang="zh-CN" altLang="en-US" sz="2000" b="1" kern="0" dirty="0" smtClean="0">
                <a:solidFill>
                  <a:prstClr val="white"/>
                </a:solidFill>
                <a:latin typeface="Arial Rounded MT Bold" panose="020F0704030504030204" pitchFamily="34" charset="0"/>
                <a:ea typeface="+mn-ea"/>
              </a:rPr>
              <a:t>效率</a:t>
            </a:r>
            <a:endParaRPr lang="en-US" sz="2000" b="1" kern="0" dirty="0">
              <a:solidFill>
                <a:prstClr val="white"/>
              </a:solidFill>
              <a:latin typeface="Arial Rounded MT Bold" panose="020F0704030504030204" pitchFamily="34" charset="0"/>
              <a:ea typeface="+mn-ea"/>
            </a:endParaRPr>
          </a:p>
        </p:txBody>
      </p:sp>
      <p:sp>
        <p:nvSpPr>
          <p:cNvPr id="62" name="椭圆 61"/>
          <p:cNvSpPr/>
          <p:nvPr/>
        </p:nvSpPr>
        <p:spPr>
          <a:xfrm>
            <a:off x="5857906" y="5080244"/>
            <a:ext cx="163513" cy="163512"/>
          </a:xfrm>
          <a:prstGeom prst="ellipse">
            <a:avLst/>
          </a:prstGeom>
          <a:solidFill>
            <a:srgbClr val="FFCA08"/>
          </a:solidFill>
          <a:ln w="25400" cap="flat" cmpd="sng" algn="ctr">
            <a:solidFill>
              <a:sysClr val="window" lastClr="FFFFFF"/>
            </a:solidFill>
            <a:prstDash val="solid"/>
          </a:ln>
          <a:effectLst>
            <a:outerShdw blurRad="50800" dist="38100" dir="2700000" algn="tl" rotWithShape="0">
              <a:prstClr val="black">
                <a:alpha val="20000"/>
              </a:prstClr>
            </a:outerShdw>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20"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互联网金融优势</a:t>
            </a:r>
            <a:endParaRPr lang="zh-CN" altLang="en-US" sz="2800" b="1" dirty="0">
              <a:solidFill>
                <a:srgbClr val="3B8AFF"/>
              </a:solidFill>
              <a:latin typeface="微软雅黑" pitchFamily="34" charset="-122"/>
              <a:ea typeface="微软雅黑" pitchFamily="34" charset="-122"/>
            </a:endParaRPr>
          </a:p>
        </p:txBody>
      </p:sp>
      <p:sp>
        <p:nvSpPr>
          <p:cNvPr id="21" name="TextBox 20"/>
          <p:cNvSpPr txBox="1"/>
          <p:nvPr/>
        </p:nvSpPr>
        <p:spPr>
          <a:xfrm>
            <a:off x="214282" y="1928802"/>
            <a:ext cx="4286280" cy="1220847"/>
          </a:xfrm>
          <a:prstGeom prst="rect">
            <a:avLst/>
          </a:prstGeom>
          <a:noFill/>
        </p:spPr>
        <p:txBody>
          <a:bodyPr wrap="square" rtlCol="0">
            <a:spAutoFit/>
          </a:bodyPr>
          <a:lstStyle/>
          <a:p>
            <a:pPr indent="457200">
              <a:lnSpc>
                <a:spcPts val="2200"/>
              </a:lnSpc>
            </a:pPr>
            <a:r>
              <a:rPr lang="zh-CN" altLang="en-US" dirty="0" smtClean="0">
                <a:solidFill>
                  <a:srgbClr val="FF0000"/>
                </a:solidFill>
                <a:latin typeface="微软雅黑" pitchFamily="34" charset="-122"/>
                <a:ea typeface="微软雅黑" pitchFamily="34" charset="-122"/>
              </a:rPr>
              <a:t>分析</a:t>
            </a:r>
            <a:r>
              <a:rPr lang="zh-CN" altLang="en-US" sz="1600" dirty="0" smtClean="0">
                <a:latin typeface="微软雅黑" pitchFamily="34" charset="-122"/>
                <a:ea typeface="微软雅黑" pitchFamily="34" charset="-122"/>
              </a:rPr>
              <a:t>：从产品的角度讲，没有网点代表用户使用渠道变窄，在成本低的同时肯定是降低用户体验的，但是其在效率方面弥补了该部分的用户体验成分。</a:t>
            </a:r>
            <a:endParaRPr lang="zh-CN" altLang="en-US" sz="1600" dirty="0">
              <a:latin typeface="微软雅黑" pitchFamily="34" charset="-122"/>
              <a:ea typeface="微软雅黑" pitchFamily="34" charset="-122"/>
            </a:endParaRPr>
          </a:p>
        </p:txBody>
      </p:sp>
      <p:sp>
        <p:nvSpPr>
          <p:cNvPr id="22" name="矩形 21"/>
          <p:cNvSpPr/>
          <p:nvPr/>
        </p:nvSpPr>
        <p:spPr>
          <a:xfrm>
            <a:off x="142844" y="5072074"/>
            <a:ext cx="4572000" cy="938719"/>
          </a:xfrm>
          <a:prstGeom prst="rect">
            <a:avLst/>
          </a:prstGeom>
        </p:spPr>
        <p:txBody>
          <a:bodyPr>
            <a:spAutoFit/>
          </a:bodyPr>
          <a:lstStyle/>
          <a:p>
            <a:pPr indent="457200">
              <a:lnSpc>
                <a:spcPts val="2200"/>
              </a:lnSpc>
            </a:pPr>
            <a:r>
              <a:rPr lang="zh-CN" altLang="en-US" dirty="0" smtClean="0">
                <a:solidFill>
                  <a:srgbClr val="FF0000"/>
                </a:solidFill>
                <a:latin typeface="微软雅黑" pitchFamily="34" charset="-122"/>
                <a:ea typeface="微软雅黑" pitchFamily="34" charset="-122"/>
              </a:rPr>
              <a:t>总结</a:t>
            </a:r>
            <a:r>
              <a:rPr lang="zh-CN" altLang="en-US" sz="1600" dirty="0" smtClean="0">
                <a:latin typeface="微软雅黑" pitchFamily="34" charset="-122"/>
                <a:ea typeface="微软雅黑" pitchFamily="34" charset="-122"/>
              </a:rPr>
              <a:t>：所以在做好服务和</a:t>
            </a:r>
            <a:r>
              <a:rPr lang="en-US" altLang="zh-CN" sz="1600" dirty="0" smtClean="0">
                <a:latin typeface="微软雅黑" pitchFamily="34" charset="-122"/>
                <a:ea typeface="微软雅黑" pitchFamily="34" charset="-122"/>
              </a:rPr>
              <a:t>OA</a:t>
            </a:r>
            <a:r>
              <a:rPr lang="zh-CN" altLang="en-US" sz="1600" dirty="0" smtClean="0">
                <a:latin typeface="微软雅黑" pitchFamily="34" charset="-122"/>
                <a:ea typeface="微软雅黑" pitchFamily="34" charset="-122"/>
              </a:rPr>
              <a:t>的前提下，传统银行业和互联网金融较量就是双方大数据的较量。</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from="(-#ppt_w/2)" to="(#ppt_x)" calcmode="lin" valueType="num">
                                      <p:cBhvr>
                                        <p:cTn id="7" dur="600" fill="hold">
                                          <p:stCondLst>
                                            <p:cond delay="0"/>
                                          </p:stCondLst>
                                        </p:cTn>
                                        <p:tgtEl>
                                          <p:spTgt spid="36"/>
                                        </p:tgtEl>
                                        <p:attrNameLst>
                                          <p:attrName>ppt_x</p:attrName>
                                        </p:attrNameLst>
                                      </p:cBhvr>
                                    </p:anim>
                                    <p:anim from="0" to="-1.0" calcmode="lin" valueType="num">
                                      <p:cBhvr>
                                        <p:cTn id="8" dur="200" decel="50000" autoRev="1" fill="hold">
                                          <p:stCondLst>
                                            <p:cond delay="600"/>
                                          </p:stCondLst>
                                        </p:cTn>
                                        <p:tgtEl>
                                          <p:spTgt spid="36"/>
                                        </p:tgtEl>
                                        <p:attrNameLst>
                                          <p:attrName>xshear</p:attrName>
                                        </p:attrNameLst>
                                      </p:cBhvr>
                                    </p:anim>
                                    <p:animScale>
                                      <p:cBhvr>
                                        <p:cTn id="9" dur="200" decel="100000" autoRev="1" fill="hold">
                                          <p:stCondLst>
                                            <p:cond delay="600"/>
                                          </p:stCondLst>
                                        </p:cTn>
                                        <p:tgtEl>
                                          <p:spTgt spid="36"/>
                                        </p:tgtEl>
                                      </p:cBhvr>
                                      <p:from x="100000" y="100000"/>
                                      <p:to x="80000" y="100000"/>
                                    </p:animScale>
                                    <p:anim by="(#ppt_h/3+#ppt_w*0.1)" calcmode="lin" valueType="num">
                                      <p:cBhvr additive="sum">
                                        <p:cTn id="10" dur="200" decel="100000" autoRev="1" fill="hold">
                                          <p:stCondLst>
                                            <p:cond delay="600"/>
                                          </p:stCondLst>
                                        </p:cTn>
                                        <p:tgtEl>
                                          <p:spTgt spid="36"/>
                                        </p:tgtEl>
                                        <p:attrNameLst>
                                          <p:attrName>ppt_x</p:attrName>
                                        </p:attrNameLst>
                                      </p:cBhvr>
                                    </p:anim>
                                  </p:childTnLst>
                                </p:cTn>
                              </p:par>
                              <p:par>
                                <p:cTn id="11" presetID="34"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 from="(-#ppt_w/2)" to="(#ppt_x)" calcmode="lin" valueType="num">
                                      <p:cBhvr>
                                        <p:cTn id="13" dur="600" fill="hold">
                                          <p:stCondLst>
                                            <p:cond delay="0"/>
                                          </p:stCondLst>
                                        </p:cTn>
                                        <p:tgtEl>
                                          <p:spTgt spid="39"/>
                                        </p:tgtEl>
                                        <p:attrNameLst>
                                          <p:attrName>ppt_x</p:attrName>
                                        </p:attrNameLst>
                                      </p:cBhvr>
                                    </p:anim>
                                    <p:anim from="0" to="-1.0" calcmode="lin" valueType="num">
                                      <p:cBhvr>
                                        <p:cTn id="14" dur="200" decel="50000" autoRev="1" fill="hold">
                                          <p:stCondLst>
                                            <p:cond delay="600"/>
                                          </p:stCondLst>
                                        </p:cTn>
                                        <p:tgtEl>
                                          <p:spTgt spid="39"/>
                                        </p:tgtEl>
                                        <p:attrNameLst>
                                          <p:attrName>xshear</p:attrName>
                                        </p:attrNameLst>
                                      </p:cBhvr>
                                    </p:anim>
                                    <p:animScale>
                                      <p:cBhvr>
                                        <p:cTn id="15" dur="200" decel="100000" autoRev="1" fill="hold">
                                          <p:stCondLst>
                                            <p:cond delay="600"/>
                                          </p:stCondLst>
                                        </p:cTn>
                                        <p:tgtEl>
                                          <p:spTgt spid="39"/>
                                        </p:tgtEl>
                                      </p:cBhvr>
                                      <p:from x="100000" y="100000"/>
                                      <p:to x="80000" y="100000"/>
                                    </p:animScale>
                                    <p:anim by="(#ppt_h/3+#ppt_w*0.1)" calcmode="lin" valueType="num">
                                      <p:cBhvr additive="sum">
                                        <p:cTn id="16" dur="200" decel="100000" autoRev="1" fill="hold">
                                          <p:stCondLst>
                                            <p:cond delay="600"/>
                                          </p:stCondLst>
                                        </p:cTn>
                                        <p:tgtEl>
                                          <p:spTgt spid="39"/>
                                        </p:tgtEl>
                                        <p:attrNameLst>
                                          <p:attrName>ppt_x</p:attrName>
                                        </p:attrNameLst>
                                      </p:cBhvr>
                                    </p:anim>
                                  </p:childTnLst>
                                </p:cTn>
                              </p:par>
                              <p:par>
                                <p:cTn id="17" presetID="34"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from="(-#ppt_w/2)" to="(#ppt_x)" calcmode="lin" valueType="num">
                                      <p:cBhvr>
                                        <p:cTn id="19" dur="600" fill="hold">
                                          <p:stCondLst>
                                            <p:cond delay="0"/>
                                          </p:stCondLst>
                                        </p:cTn>
                                        <p:tgtEl>
                                          <p:spTgt spid="40"/>
                                        </p:tgtEl>
                                        <p:attrNameLst>
                                          <p:attrName>ppt_x</p:attrName>
                                        </p:attrNameLst>
                                      </p:cBhvr>
                                    </p:anim>
                                    <p:anim from="0" to="-1.0" calcmode="lin" valueType="num">
                                      <p:cBhvr>
                                        <p:cTn id="20" dur="200" decel="50000" autoRev="1" fill="hold">
                                          <p:stCondLst>
                                            <p:cond delay="600"/>
                                          </p:stCondLst>
                                        </p:cTn>
                                        <p:tgtEl>
                                          <p:spTgt spid="40"/>
                                        </p:tgtEl>
                                        <p:attrNameLst>
                                          <p:attrName>xshear</p:attrName>
                                        </p:attrNameLst>
                                      </p:cBhvr>
                                    </p:anim>
                                    <p:animScale>
                                      <p:cBhvr>
                                        <p:cTn id="21" dur="200" decel="100000" autoRev="1" fill="hold">
                                          <p:stCondLst>
                                            <p:cond delay="600"/>
                                          </p:stCondLst>
                                        </p:cTn>
                                        <p:tgtEl>
                                          <p:spTgt spid="40"/>
                                        </p:tgtEl>
                                      </p:cBhvr>
                                      <p:from x="100000" y="100000"/>
                                      <p:to x="80000" y="100000"/>
                                    </p:animScale>
                                    <p:anim by="(#ppt_h/3+#ppt_w*0.1)" calcmode="lin" valueType="num">
                                      <p:cBhvr additive="sum">
                                        <p:cTn id="22" dur="200" decel="100000" autoRev="1" fill="hold">
                                          <p:stCondLst>
                                            <p:cond delay="600"/>
                                          </p:stCondLst>
                                        </p:cTn>
                                        <p:tgtEl>
                                          <p:spTgt spid="40"/>
                                        </p:tgtEl>
                                        <p:attrNameLst>
                                          <p:attrName>ppt_x</p:attrName>
                                        </p:attrNameLst>
                                      </p:cBhvr>
                                    </p:anim>
                                  </p:childTnLst>
                                </p:cTn>
                              </p:par>
                              <p:par>
                                <p:cTn id="23" presetID="34"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 from="(-#ppt_w/2)" to="(#ppt_x)" calcmode="lin" valueType="num">
                                      <p:cBhvr>
                                        <p:cTn id="25" dur="600" fill="hold">
                                          <p:stCondLst>
                                            <p:cond delay="0"/>
                                          </p:stCondLst>
                                        </p:cTn>
                                        <p:tgtEl>
                                          <p:spTgt spid="41"/>
                                        </p:tgtEl>
                                        <p:attrNameLst>
                                          <p:attrName>ppt_x</p:attrName>
                                        </p:attrNameLst>
                                      </p:cBhvr>
                                    </p:anim>
                                    <p:anim from="0" to="-1.0" calcmode="lin" valueType="num">
                                      <p:cBhvr>
                                        <p:cTn id="26" dur="200" decel="50000" autoRev="1" fill="hold">
                                          <p:stCondLst>
                                            <p:cond delay="600"/>
                                          </p:stCondLst>
                                        </p:cTn>
                                        <p:tgtEl>
                                          <p:spTgt spid="41"/>
                                        </p:tgtEl>
                                        <p:attrNameLst>
                                          <p:attrName>xshear</p:attrName>
                                        </p:attrNameLst>
                                      </p:cBhvr>
                                    </p:anim>
                                    <p:animScale>
                                      <p:cBhvr>
                                        <p:cTn id="27" dur="200" decel="100000" autoRev="1" fill="hold">
                                          <p:stCondLst>
                                            <p:cond delay="600"/>
                                          </p:stCondLst>
                                        </p:cTn>
                                        <p:tgtEl>
                                          <p:spTgt spid="41"/>
                                        </p:tgtEl>
                                      </p:cBhvr>
                                      <p:from x="100000" y="100000"/>
                                      <p:to x="80000" y="100000"/>
                                    </p:animScale>
                                    <p:anim by="(#ppt_h/3+#ppt_w*0.1)" calcmode="lin" valueType="num">
                                      <p:cBhvr additive="sum">
                                        <p:cTn id="28" dur="200" decel="100000" autoRev="1" fill="hold">
                                          <p:stCondLst>
                                            <p:cond delay="600"/>
                                          </p:stCondLst>
                                        </p:cTn>
                                        <p:tgtEl>
                                          <p:spTgt spid="41"/>
                                        </p:tgtEl>
                                        <p:attrNameLst>
                                          <p:attrName>ppt_x</p:attrName>
                                        </p:attrNameLst>
                                      </p:cBhvr>
                                    </p:anim>
                                  </p:childTnLst>
                                </p:cTn>
                              </p:par>
                              <p:par>
                                <p:cTn id="29" presetID="34"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from="(-#ppt_w/2)" to="(#ppt_x)" calcmode="lin" valueType="num">
                                      <p:cBhvr>
                                        <p:cTn id="31" dur="600" fill="hold">
                                          <p:stCondLst>
                                            <p:cond delay="0"/>
                                          </p:stCondLst>
                                        </p:cTn>
                                        <p:tgtEl>
                                          <p:spTgt spid="43"/>
                                        </p:tgtEl>
                                        <p:attrNameLst>
                                          <p:attrName>ppt_x</p:attrName>
                                        </p:attrNameLst>
                                      </p:cBhvr>
                                    </p:anim>
                                    <p:anim from="0" to="-1.0" calcmode="lin" valueType="num">
                                      <p:cBhvr>
                                        <p:cTn id="32" dur="200" decel="50000" autoRev="1" fill="hold">
                                          <p:stCondLst>
                                            <p:cond delay="600"/>
                                          </p:stCondLst>
                                        </p:cTn>
                                        <p:tgtEl>
                                          <p:spTgt spid="43"/>
                                        </p:tgtEl>
                                        <p:attrNameLst>
                                          <p:attrName>xshear</p:attrName>
                                        </p:attrNameLst>
                                      </p:cBhvr>
                                    </p:anim>
                                    <p:animScale>
                                      <p:cBhvr>
                                        <p:cTn id="33" dur="200" decel="100000" autoRev="1" fill="hold">
                                          <p:stCondLst>
                                            <p:cond delay="600"/>
                                          </p:stCondLst>
                                        </p:cTn>
                                        <p:tgtEl>
                                          <p:spTgt spid="43"/>
                                        </p:tgtEl>
                                      </p:cBhvr>
                                      <p:from x="100000" y="100000"/>
                                      <p:to x="80000" y="100000"/>
                                    </p:animScale>
                                    <p:anim by="(#ppt_h/3+#ppt_w*0.1)" calcmode="lin" valueType="num">
                                      <p:cBhvr additive="sum">
                                        <p:cTn id="34" dur="200" decel="100000" autoRev="1" fill="hold">
                                          <p:stCondLst>
                                            <p:cond delay="600"/>
                                          </p:stCondLst>
                                        </p:cTn>
                                        <p:tgtEl>
                                          <p:spTgt spid="43"/>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34"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 from="(-#ppt_w/2)" to="(#ppt_x)" calcmode="lin" valueType="num">
                                      <p:cBhvr>
                                        <p:cTn id="39" dur="600" fill="hold">
                                          <p:stCondLst>
                                            <p:cond delay="0"/>
                                          </p:stCondLst>
                                        </p:cTn>
                                        <p:tgtEl>
                                          <p:spTgt spid="58"/>
                                        </p:tgtEl>
                                        <p:attrNameLst>
                                          <p:attrName>ppt_x</p:attrName>
                                        </p:attrNameLst>
                                      </p:cBhvr>
                                    </p:anim>
                                    <p:anim from="0" to="-1.0" calcmode="lin" valueType="num">
                                      <p:cBhvr>
                                        <p:cTn id="40" dur="200" decel="50000" autoRev="1" fill="hold">
                                          <p:stCondLst>
                                            <p:cond delay="600"/>
                                          </p:stCondLst>
                                        </p:cTn>
                                        <p:tgtEl>
                                          <p:spTgt spid="58"/>
                                        </p:tgtEl>
                                        <p:attrNameLst>
                                          <p:attrName>xshear</p:attrName>
                                        </p:attrNameLst>
                                      </p:cBhvr>
                                    </p:anim>
                                    <p:animScale>
                                      <p:cBhvr>
                                        <p:cTn id="41" dur="200" decel="100000" autoRev="1" fill="hold">
                                          <p:stCondLst>
                                            <p:cond delay="600"/>
                                          </p:stCondLst>
                                        </p:cTn>
                                        <p:tgtEl>
                                          <p:spTgt spid="58"/>
                                        </p:tgtEl>
                                      </p:cBhvr>
                                      <p:from x="100000" y="100000"/>
                                      <p:to x="80000" y="100000"/>
                                    </p:animScale>
                                    <p:anim by="(#ppt_h/3+#ppt_w*0.1)" calcmode="lin" valueType="num">
                                      <p:cBhvr additive="sum">
                                        <p:cTn id="42" dur="200" decel="100000" autoRev="1" fill="hold">
                                          <p:stCondLst>
                                            <p:cond delay="600"/>
                                          </p:stCondLst>
                                        </p:cTn>
                                        <p:tgtEl>
                                          <p:spTgt spid="58"/>
                                        </p:tgtEl>
                                        <p:attrNameLst>
                                          <p:attrName>ppt_x</p:attrName>
                                        </p:attrNameLst>
                                      </p:cBhvr>
                                    </p:anim>
                                  </p:childTnLst>
                                </p:cTn>
                              </p:par>
                              <p:par>
                                <p:cTn id="43" presetID="34"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 from="(-#ppt_w/2)" to="(#ppt_x)" calcmode="lin" valueType="num">
                                      <p:cBhvr>
                                        <p:cTn id="45" dur="600" fill="hold">
                                          <p:stCondLst>
                                            <p:cond delay="0"/>
                                          </p:stCondLst>
                                        </p:cTn>
                                        <p:tgtEl>
                                          <p:spTgt spid="59"/>
                                        </p:tgtEl>
                                        <p:attrNameLst>
                                          <p:attrName>ppt_x</p:attrName>
                                        </p:attrNameLst>
                                      </p:cBhvr>
                                    </p:anim>
                                    <p:anim from="0" to="-1.0" calcmode="lin" valueType="num">
                                      <p:cBhvr>
                                        <p:cTn id="46" dur="200" decel="50000" autoRev="1" fill="hold">
                                          <p:stCondLst>
                                            <p:cond delay="600"/>
                                          </p:stCondLst>
                                        </p:cTn>
                                        <p:tgtEl>
                                          <p:spTgt spid="59"/>
                                        </p:tgtEl>
                                        <p:attrNameLst>
                                          <p:attrName>xshear</p:attrName>
                                        </p:attrNameLst>
                                      </p:cBhvr>
                                    </p:anim>
                                    <p:animScale>
                                      <p:cBhvr>
                                        <p:cTn id="47" dur="200" decel="100000" autoRev="1" fill="hold">
                                          <p:stCondLst>
                                            <p:cond delay="600"/>
                                          </p:stCondLst>
                                        </p:cTn>
                                        <p:tgtEl>
                                          <p:spTgt spid="59"/>
                                        </p:tgtEl>
                                      </p:cBhvr>
                                      <p:from x="100000" y="100000"/>
                                      <p:to x="80000" y="100000"/>
                                    </p:animScale>
                                    <p:anim by="(#ppt_h/3+#ppt_w*0.1)" calcmode="lin" valueType="num">
                                      <p:cBhvr additive="sum">
                                        <p:cTn id="48" dur="200" decel="100000" autoRev="1" fill="hold">
                                          <p:stCondLst>
                                            <p:cond delay="600"/>
                                          </p:stCondLst>
                                        </p:cTn>
                                        <p:tgtEl>
                                          <p:spTgt spid="59"/>
                                        </p:tgtEl>
                                        <p:attrNameLst>
                                          <p:attrName>ppt_x</p:attrName>
                                        </p:attrNameLst>
                                      </p:cBhvr>
                                    </p:anim>
                                  </p:childTnLst>
                                </p:cTn>
                              </p:par>
                              <p:par>
                                <p:cTn id="49" presetID="34"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 from="(-#ppt_w/2)" to="(#ppt_x)" calcmode="lin" valueType="num">
                                      <p:cBhvr>
                                        <p:cTn id="51" dur="600" fill="hold">
                                          <p:stCondLst>
                                            <p:cond delay="0"/>
                                          </p:stCondLst>
                                        </p:cTn>
                                        <p:tgtEl>
                                          <p:spTgt spid="60"/>
                                        </p:tgtEl>
                                        <p:attrNameLst>
                                          <p:attrName>ppt_x</p:attrName>
                                        </p:attrNameLst>
                                      </p:cBhvr>
                                    </p:anim>
                                    <p:anim from="0" to="-1.0" calcmode="lin" valueType="num">
                                      <p:cBhvr>
                                        <p:cTn id="52" dur="200" decel="50000" autoRev="1" fill="hold">
                                          <p:stCondLst>
                                            <p:cond delay="600"/>
                                          </p:stCondLst>
                                        </p:cTn>
                                        <p:tgtEl>
                                          <p:spTgt spid="60"/>
                                        </p:tgtEl>
                                        <p:attrNameLst>
                                          <p:attrName>xshear</p:attrName>
                                        </p:attrNameLst>
                                      </p:cBhvr>
                                    </p:anim>
                                    <p:animScale>
                                      <p:cBhvr>
                                        <p:cTn id="53" dur="200" decel="100000" autoRev="1" fill="hold">
                                          <p:stCondLst>
                                            <p:cond delay="600"/>
                                          </p:stCondLst>
                                        </p:cTn>
                                        <p:tgtEl>
                                          <p:spTgt spid="60"/>
                                        </p:tgtEl>
                                      </p:cBhvr>
                                      <p:from x="100000" y="100000"/>
                                      <p:to x="80000" y="100000"/>
                                    </p:animScale>
                                    <p:anim by="(#ppt_h/3+#ppt_w*0.1)" calcmode="lin" valueType="num">
                                      <p:cBhvr additive="sum">
                                        <p:cTn id="54" dur="200" decel="100000" autoRev="1" fill="hold">
                                          <p:stCondLst>
                                            <p:cond delay="600"/>
                                          </p:stCondLst>
                                        </p:cTn>
                                        <p:tgtEl>
                                          <p:spTgt spid="60"/>
                                        </p:tgtEl>
                                        <p:attrNameLst>
                                          <p:attrName>ppt_x</p:attrName>
                                        </p:attrNameLst>
                                      </p:cBhvr>
                                    </p:anim>
                                  </p:childTnLst>
                                </p:cTn>
                              </p:par>
                              <p:par>
                                <p:cTn id="55" presetID="34"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 from="(-#ppt_w/2)" to="(#ppt_x)" calcmode="lin" valueType="num">
                                      <p:cBhvr>
                                        <p:cTn id="57" dur="600" fill="hold">
                                          <p:stCondLst>
                                            <p:cond delay="0"/>
                                          </p:stCondLst>
                                        </p:cTn>
                                        <p:tgtEl>
                                          <p:spTgt spid="61"/>
                                        </p:tgtEl>
                                        <p:attrNameLst>
                                          <p:attrName>ppt_x</p:attrName>
                                        </p:attrNameLst>
                                      </p:cBhvr>
                                    </p:anim>
                                    <p:anim from="0" to="-1.0" calcmode="lin" valueType="num">
                                      <p:cBhvr>
                                        <p:cTn id="58" dur="200" decel="50000" autoRev="1" fill="hold">
                                          <p:stCondLst>
                                            <p:cond delay="600"/>
                                          </p:stCondLst>
                                        </p:cTn>
                                        <p:tgtEl>
                                          <p:spTgt spid="61"/>
                                        </p:tgtEl>
                                        <p:attrNameLst>
                                          <p:attrName>xshear</p:attrName>
                                        </p:attrNameLst>
                                      </p:cBhvr>
                                    </p:anim>
                                    <p:animScale>
                                      <p:cBhvr>
                                        <p:cTn id="59" dur="200" decel="100000" autoRev="1" fill="hold">
                                          <p:stCondLst>
                                            <p:cond delay="600"/>
                                          </p:stCondLst>
                                        </p:cTn>
                                        <p:tgtEl>
                                          <p:spTgt spid="61"/>
                                        </p:tgtEl>
                                      </p:cBhvr>
                                      <p:from x="100000" y="100000"/>
                                      <p:to x="80000" y="100000"/>
                                    </p:animScale>
                                    <p:anim by="(#ppt_h/3+#ppt_w*0.1)" calcmode="lin" valueType="num">
                                      <p:cBhvr additive="sum">
                                        <p:cTn id="60" dur="200" decel="100000" autoRev="1" fill="hold">
                                          <p:stCondLst>
                                            <p:cond delay="600"/>
                                          </p:stCondLst>
                                        </p:cTn>
                                        <p:tgtEl>
                                          <p:spTgt spid="61"/>
                                        </p:tgtEl>
                                        <p:attrNameLst>
                                          <p:attrName>ppt_x</p:attrName>
                                        </p:attrNameLst>
                                      </p:cBhvr>
                                    </p:anim>
                                  </p:childTnLst>
                                </p:cTn>
                              </p:par>
                              <p:par>
                                <p:cTn id="61" presetID="34"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from="(-#ppt_w/2)" to="(#ppt_x)" calcmode="lin" valueType="num">
                                      <p:cBhvr>
                                        <p:cTn id="63" dur="600" fill="hold">
                                          <p:stCondLst>
                                            <p:cond delay="0"/>
                                          </p:stCondLst>
                                        </p:cTn>
                                        <p:tgtEl>
                                          <p:spTgt spid="62"/>
                                        </p:tgtEl>
                                        <p:attrNameLst>
                                          <p:attrName>ppt_x</p:attrName>
                                        </p:attrNameLst>
                                      </p:cBhvr>
                                    </p:anim>
                                    <p:anim from="0" to="-1.0" calcmode="lin" valueType="num">
                                      <p:cBhvr>
                                        <p:cTn id="64" dur="200" decel="50000" autoRev="1" fill="hold">
                                          <p:stCondLst>
                                            <p:cond delay="600"/>
                                          </p:stCondLst>
                                        </p:cTn>
                                        <p:tgtEl>
                                          <p:spTgt spid="62"/>
                                        </p:tgtEl>
                                        <p:attrNameLst>
                                          <p:attrName>xshear</p:attrName>
                                        </p:attrNameLst>
                                      </p:cBhvr>
                                    </p:anim>
                                    <p:animScale>
                                      <p:cBhvr>
                                        <p:cTn id="65" dur="200" decel="100000" autoRev="1" fill="hold">
                                          <p:stCondLst>
                                            <p:cond delay="600"/>
                                          </p:stCondLst>
                                        </p:cTn>
                                        <p:tgtEl>
                                          <p:spTgt spid="62"/>
                                        </p:tgtEl>
                                      </p:cBhvr>
                                      <p:from x="100000" y="100000"/>
                                      <p:to x="80000" y="100000"/>
                                    </p:animScale>
                                    <p:anim by="(#ppt_h/3+#ppt_w*0.1)" calcmode="lin" valueType="num">
                                      <p:cBhvr additive="sum">
                                        <p:cTn id="66" dur="200" decel="100000" autoRev="1" fill="hold">
                                          <p:stCondLst>
                                            <p:cond delay="600"/>
                                          </p:stCondLst>
                                        </p:cTn>
                                        <p:tgtEl>
                                          <p:spTgt spid="62"/>
                                        </p:tgtEl>
                                        <p:attrNameLst>
                                          <p:attrName>ppt_x</p:attrName>
                                        </p:attrNameLst>
                                      </p:cBhvr>
                                    </p:anim>
                                  </p:childTnLst>
                                </p:cTn>
                              </p:par>
                            </p:childTnLst>
                          </p:cTn>
                        </p:par>
                      </p:childTnLst>
                    </p:cTn>
                  </p:par>
                  <p:par>
                    <p:cTn id="67" fill="hold">
                      <p:stCondLst>
                        <p:cond delay="indefinite"/>
                      </p:stCondLst>
                      <p:childTnLst>
                        <p:par>
                          <p:cTn id="68" fill="hold">
                            <p:stCondLst>
                              <p:cond delay="0"/>
                            </p:stCondLst>
                            <p:childTnLst>
                              <p:par>
                                <p:cTn id="69" presetID="34"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 from="(-#ppt_w/2)" to="(#ppt_x)" calcmode="lin" valueType="num">
                                      <p:cBhvr>
                                        <p:cTn id="71" dur="600" fill="hold">
                                          <p:stCondLst>
                                            <p:cond delay="0"/>
                                          </p:stCondLst>
                                        </p:cTn>
                                        <p:tgtEl>
                                          <p:spTgt spid="46"/>
                                        </p:tgtEl>
                                        <p:attrNameLst>
                                          <p:attrName>ppt_x</p:attrName>
                                        </p:attrNameLst>
                                      </p:cBhvr>
                                    </p:anim>
                                    <p:anim from="0" to="-1.0" calcmode="lin" valueType="num">
                                      <p:cBhvr>
                                        <p:cTn id="72" dur="200" decel="50000" autoRev="1" fill="hold">
                                          <p:stCondLst>
                                            <p:cond delay="600"/>
                                          </p:stCondLst>
                                        </p:cTn>
                                        <p:tgtEl>
                                          <p:spTgt spid="46"/>
                                        </p:tgtEl>
                                        <p:attrNameLst>
                                          <p:attrName>xshear</p:attrName>
                                        </p:attrNameLst>
                                      </p:cBhvr>
                                    </p:anim>
                                    <p:animScale>
                                      <p:cBhvr>
                                        <p:cTn id="73" dur="200" decel="100000" autoRev="1" fill="hold">
                                          <p:stCondLst>
                                            <p:cond delay="600"/>
                                          </p:stCondLst>
                                        </p:cTn>
                                        <p:tgtEl>
                                          <p:spTgt spid="46"/>
                                        </p:tgtEl>
                                      </p:cBhvr>
                                      <p:from x="100000" y="100000"/>
                                      <p:to x="80000" y="100000"/>
                                    </p:animScale>
                                    <p:anim by="(#ppt_h/3+#ppt_w*0.1)" calcmode="lin" valueType="num">
                                      <p:cBhvr additive="sum">
                                        <p:cTn id="74" dur="200" decel="100000" autoRev="1" fill="hold">
                                          <p:stCondLst>
                                            <p:cond delay="600"/>
                                          </p:stCondLst>
                                        </p:cTn>
                                        <p:tgtEl>
                                          <p:spTgt spid="46"/>
                                        </p:tgtEl>
                                        <p:attrNameLst>
                                          <p:attrName>ppt_x</p:attrName>
                                        </p:attrNameLst>
                                      </p:cBhvr>
                                    </p:anim>
                                  </p:childTnLst>
                                </p:cTn>
                              </p:par>
                              <p:par>
                                <p:cTn id="75" presetID="34"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 from="(-#ppt_w/2)" to="(#ppt_x)" calcmode="lin" valueType="num">
                                      <p:cBhvr>
                                        <p:cTn id="77" dur="600" fill="hold">
                                          <p:stCondLst>
                                            <p:cond delay="0"/>
                                          </p:stCondLst>
                                        </p:cTn>
                                        <p:tgtEl>
                                          <p:spTgt spid="47"/>
                                        </p:tgtEl>
                                        <p:attrNameLst>
                                          <p:attrName>ppt_x</p:attrName>
                                        </p:attrNameLst>
                                      </p:cBhvr>
                                    </p:anim>
                                    <p:anim from="0" to="-1.0" calcmode="lin" valueType="num">
                                      <p:cBhvr>
                                        <p:cTn id="78" dur="200" decel="50000" autoRev="1" fill="hold">
                                          <p:stCondLst>
                                            <p:cond delay="600"/>
                                          </p:stCondLst>
                                        </p:cTn>
                                        <p:tgtEl>
                                          <p:spTgt spid="47"/>
                                        </p:tgtEl>
                                        <p:attrNameLst>
                                          <p:attrName>xshear</p:attrName>
                                        </p:attrNameLst>
                                      </p:cBhvr>
                                    </p:anim>
                                    <p:animScale>
                                      <p:cBhvr>
                                        <p:cTn id="79" dur="200" decel="100000" autoRev="1" fill="hold">
                                          <p:stCondLst>
                                            <p:cond delay="600"/>
                                          </p:stCondLst>
                                        </p:cTn>
                                        <p:tgtEl>
                                          <p:spTgt spid="47"/>
                                        </p:tgtEl>
                                      </p:cBhvr>
                                      <p:from x="100000" y="100000"/>
                                      <p:to x="80000" y="100000"/>
                                    </p:animScale>
                                    <p:anim by="(#ppt_h/3+#ppt_w*0.1)" calcmode="lin" valueType="num">
                                      <p:cBhvr additive="sum">
                                        <p:cTn id="80" dur="200" decel="100000" autoRev="1" fill="hold">
                                          <p:stCondLst>
                                            <p:cond delay="600"/>
                                          </p:stCondLst>
                                        </p:cTn>
                                        <p:tgtEl>
                                          <p:spTgt spid="47"/>
                                        </p:tgtEl>
                                        <p:attrNameLst>
                                          <p:attrName>ppt_x</p:attrName>
                                        </p:attrNameLst>
                                      </p:cBhvr>
                                    </p:anim>
                                  </p:childTnLst>
                                </p:cTn>
                              </p:par>
                              <p:par>
                                <p:cTn id="81" presetID="34"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from="(-#ppt_w/2)" to="(#ppt_x)" calcmode="lin" valueType="num">
                                      <p:cBhvr>
                                        <p:cTn id="83" dur="600" fill="hold">
                                          <p:stCondLst>
                                            <p:cond delay="0"/>
                                          </p:stCondLst>
                                        </p:cTn>
                                        <p:tgtEl>
                                          <p:spTgt spid="52"/>
                                        </p:tgtEl>
                                        <p:attrNameLst>
                                          <p:attrName>ppt_x</p:attrName>
                                        </p:attrNameLst>
                                      </p:cBhvr>
                                    </p:anim>
                                    <p:anim from="0" to="-1.0" calcmode="lin" valueType="num">
                                      <p:cBhvr>
                                        <p:cTn id="84" dur="200" decel="50000" autoRev="1" fill="hold">
                                          <p:stCondLst>
                                            <p:cond delay="600"/>
                                          </p:stCondLst>
                                        </p:cTn>
                                        <p:tgtEl>
                                          <p:spTgt spid="52"/>
                                        </p:tgtEl>
                                        <p:attrNameLst>
                                          <p:attrName>xshear</p:attrName>
                                        </p:attrNameLst>
                                      </p:cBhvr>
                                    </p:anim>
                                    <p:animScale>
                                      <p:cBhvr>
                                        <p:cTn id="85" dur="200" decel="100000" autoRev="1" fill="hold">
                                          <p:stCondLst>
                                            <p:cond delay="600"/>
                                          </p:stCondLst>
                                        </p:cTn>
                                        <p:tgtEl>
                                          <p:spTgt spid="52"/>
                                        </p:tgtEl>
                                      </p:cBhvr>
                                      <p:from x="100000" y="100000"/>
                                      <p:to x="80000" y="100000"/>
                                    </p:animScale>
                                    <p:anim by="(#ppt_h/3+#ppt_w*0.1)" calcmode="lin" valueType="num">
                                      <p:cBhvr additive="sum">
                                        <p:cTn id="86" dur="200" decel="100000" autoRev="1" fill="hold">
                                          <p:stCondLst>
                                            <p:cond delay="600"/>
                                          </p:stCondLst>
                                        </p:cTn>
                                        <p:tgtEl>
                                          <p:spTgt spid="52"/>
                                        </p:tgtEl>
                                        <p:attrNameLst>
                                          <p:attrName>ppt_x</p:attrName>
                                        </p:attrNameLst>
                                      </p:cBhvr>
                                    </p:anim>
                                  </p:childTnLst>
                                </p:cTn>
                              </p:par>
                              <p:par>
                                <p:cTn id="87" presetID="34"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 from="(-#ppt_w/2)" to="(#ppt_x)" calcmode="lin" valueType="num">
                                      <p:cBhvr>
                                        <p:cTn id="89" dur="600" fill="hold">
                                          <p:stCondLst>
                                            <p:cond delay="0"/>
                                          </p:stCondLst>
                                        </p:cTn>
                                        <p:tgtEl>
                                          <p:spTgt spid="54"/>
                                        </p:tgtEl>
                                        <p:attrNameLst>
                                          <p:attrName>ppt_x</p:attrName>
                                        </p:attrNameLst>
                                      </p:cBhvr>
                                    </p:anim>
                                    <p:anim from="0" to="-1.0" calcmode="lin" valueType="num">
                                      <p:cBhvr>
                                        <p:cTn id="90" dur="200" decel="50000" autoRev="1" fill="hold">
                                          <p:stCondLst>
                                            <p:cond delay="600"/>
                                          </p:stCondLst>
                                        </p:cTn>
                                        <p:tgtEl>
                                          <p:spTgt spid="54"/>
                                        </p:tgtEl>
                                        <p:attrNameLst>
                                          <p:attrName>xshear</p:attrName>
                                        </p:attrNameLst>
                                      </p:cBhvr>
                                    </p:anim>
                                    <p:animScale>
                                      <p:cBhvr>
                                        <p:cTn id="91" dur="200" decel="100000" autoRev="1" fill="hold">
                                          <p:stCondLst>
                                            <p:cond delay="600"/>
                                          </p:stCondLst>
                                        </p:cTn>
                                        <p:tgtEl>
                                          <p:spTgt spid="54"/>
                                        </p:tgtEl>
                                      </p:cBhvr>
                                      <p:from x="100000" y="100000"/>
                                      <p:to x="80000" y="100000"/>
                                    </p:animScale>
                                    <p:anim by="(#ppt_h/3+#ppt_w*0.1)" calcmode="lin" valueType="num">
                                      <p:cBhvr additive="sum">
                                        <p:cTn id="92" dur="200" decel="100000" autoRev="1" fill="hold">
                                          <p:stCondLst>
                                            <p:cond delay="600"/>
                                          </p:stCondLst>
                                        </p:cTn>
                                        <p:tgtEl>
                                          <p:spTgt spid="54"/>
                                        </p:tgtEl>
                                        <p:attrNameLst>
                                          <p:attrName>ppt_x</p:attrName>
                                        </p:attrNameLst>
                                      </p:cBhvr>
                                    </p:anim>
                                  </p:childTnLst>
                                </p:cTn>
                              </p:par>
                              <p:par>
                                <p:cTn id="93" presetID="34"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 from="(-#ppt_w/2)" to="(#ppt_x)" calcmode="lin" valueType="num">
                                      <p:cBhvr>
                                        <p:cTn id="95" dur="600" fill="hold">
                                          <p:stCondLst>
                                            <p:cond delay="0"/>
                                          </p:stCondLst>
                                        </p:cTn>
                                        <p:tgtEl>
                                          <p:spTgt spid="57"/>
                                        </p:tgtEl>
                                        <p:attrNameLst>
                                          <p:attrName>ppt_x</p:attrName>
                                        </p:attrNameLst>
                                      </p:cBhvr>
                                    </p:anim>
                                    <p:anim from="0" to="-1.0" calcmode="lin" valueType="num">
                                      <p:cBhvr>
                                        <p:cTn id="96" dur="200" decel="50000" autoRev="1" fill="hold">
                                          <p:stCondLst>
                                            <p:cond delay="600"/>
                                          </p:stCondLst>
                                        </p:cTn>
                                        <p:tgtEl>
                                          <p:spTgt spid="57"/>
                                        </p:tgtEl>
                                        <p:attrNameLst>
                                          <p:attrName>xshear</p:attrName>
                                        </p:attrNameLst>
                                      </p:cBhvr>
                                    </p:anim>
                                    <p:animScale>
                                      <p:cBhvr>
                                        <p:cTn id="97" dur="200" decel="100000" autoRev="1" fill="hold">
                                          <p:stCondLst>
                                            <p:cond delay="600"/>
                                          </p:stCondLst>
                                        </p:cTn>
                                        <p:tgtEl>
                                          <p:spTgt spid="57"/>
                                        </p:tgtEl>
                                      </p:cBhvr>
                                      <p:from x="100000" y="100000"/>
                                      <p:to x="80000" y="100000"/>
                                    </p:animScale>
                                    <p:anim by="(#ppt_h/3+#ppt_w*0.1)" calcmode="lin" valueType="num">
                                      <p:cBhvr additive="sum">
                                        <p:cTn id="98" dur="200" decel="100000" autoRev="1" fill="hold">
                                          <p:stCondLst>
                                            <p:cond delay="600"/>
                                          </p:stCondLst>
                                        </p:cTn>
                                        <p:tgtEl>
                                          <p:spTgt spid="57"/>
                                        </p:tgtEl>
                                        <p:attrNameLst>
                                          <p:attrName>ppt_x</p:attrName>
                                        </p:attrNameLst>
                                      </p:cBhvr>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0" grpId="0" animBg="1"/>
      <p:bldP spid="41" grpId="0" animBg="1"/>
      <p:bldP spid="43" grpId="0" animBg="1"/>
      <p:bldP spid="46" grpId="0" animBg="1"/>
      <p:bldP spid="47" grpId="0" animBg="1"/>
      <p:bldP spid="52" grpId="0" animBg="1"/>
      <p:bldP spid="54" grpId="0"/>
      <p:bldP spid="57" grpId="0"/>
      <p:bldP spid="58" grpId="0"/>
      <p:bldP spid="59" grpId="0"/>
      <p:bldP spid="60" grpId="0" animBg="1"/>
      <p:bldP spid="61" grpId="0" animBg="1"/>
      <p:bldP spid="62" grpId="0" animBg="1"/>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银行业机遇与挑战</a:t>
            </a:r>
            <a:endParaRPr lang="zh-CN" altLang="en-US" sz="2800" b="1" dirty="0">
              <a:solidFill>
                <a:srgbClr val="3B8AFF"/>
              </a:solidFill>
              <a:latin typeface="微软雅黑" pitchFamily="34" charset="-122"/>
              <a:ea typeface="微软雅黑" pitchFamily="34" charset="-122"/>
            </a:endParaRPr>
          </a:p>
        </p:txBody>
      </p:sp>
      <p:sp>
        <p:nvSpPr>
          <p:cNvPr id="3" name="TextBox 2"/>
          <p:cNvSpPr txBox="1"/>
          <p:nvPr/>
        </p:nvSpPr>
        <p:spPr>
          <a:xfrm>
            <a:off x="1214414" y="2071678"/>
            <a:ext cx="1983235" cy="2778774"/>
          </a:xfrm>
          <a:prstGeom prst="rect">
            <a:avLst/>
          </a:prstGeom>
          <a:noFill/>
        </p:spPr>
        <p:txBody>
          <a:bodyPr wrap="none" rtlCol="0">
            <a:spAutoFit/>
          </a:bodyPr>
          <a:lstStyle/>
          <a:p>
            <a:pPr>
              <a:lnSpc>
                <a:spcPct val="200000"/>
              </a:lnSpc>
              <a:buFont typeface="Wingdings" pitchFamily="2" charset="2"/>
              <a:buChar char="Ø"/>
            </a:pPr>
            <a:r>
              <a:rPr lang="zh-CN" altLang="en-US" dirty="0" smtClean="0">
                <a:latin typeface="微软雅黑" pitchFamily="34" charset="-122"/>
                <a:ea typeface="微软雅黑" pitchFamily="34" charset="-122"/>
              </a:rPr>
              <a:t>同质化竞争突围</a:t>
            </a:r>
            <a:endParaRPr lang="en-US" altLang="zh-CN" dirty="0" smtClean="0">
              <a:latin typeface="微软雅黑" pitchFamily="34" charset="-122"/>
              <a:ea typeface="微软雅黑" pitchFamily="34" charset="-122"/>
            </a:endParaRPr>
          </a:p>
          <a:p>
            <a:pPr>
              <a:lnSpc>
                <a:spcPct val="200000"/>
              </a:lnSpc>
              <a:buFont typeface="Wingdings" pitchFamily="2" charset="2"/>
              <a:buChar char="Ø"/>
            </a:pPr>
            <a:r>
              <a:rPr lang="zh-CN" altLang="en-US" dirty="0" smtClean="0">
                <a:latin typeface="微软雅黑" pitchFamily="34" charset="-122"/>
                <a:ea typeface="微软雅黑" pitchFamily="34" charset="-122"/>
              </a:rPr>
              <a:t>降低成本</a:t>
            </a:r>
            <a:endParaRPr lang="en-US" altLang="zh-CN" dirty="0" smtClean="0">
              <a:latin typeface="微软雅黑" pitchFamily="34" charset="-122"/>
              <a:ea typeface="微软雅黑" pitchFamily="34" charset="-122"/>
            </a:endParaRPr>
          </a:p>
          <a:p>
            <a:pPr>
              <a:lnSpc>
                <a:spcPct val="200000"/>
              </a:lnSpc>
              <a:buFont typeface="Wingdings" pitchFamily="2" charset="2"/>
              <a:buChar char="Ø"/>
            </a:pPr>
            <a:r>
              <a:rPr lang="zh-CN" altLang="en-US" dirty="0" smtClean="0">
                <a:latin typeface="微软雅黑" pitchFamily="34" charset="-122"/>
                <a:ea typeface="微软雅黑" pitchFamily="34" charset="-122"/>
              </a:rPr>
              <a:t>增加风险控制</a:t>
            </a:r>
            <a:endParaRPr lang="en-US" altLang="zh-CN" dirty="0" smtClean="0">
              <a:latin typeface="微软雅黑" pitchFamily="34" charset="-122"/>
              <a:ea typeface="微软雅黑" pitchFamily="34" charset="-122"/>
            </a:endParaRPr>
          </a:p>
          <a:p>
            <a:pPr>
              <a:lnSpc>
                <a:spcPct val="200000"/>
              </a:lnSpc>
              <a:buFont typeface="Wingdings" pitchFamily="2" charset="2"/>
              <a:buChar char="Ø"/>
            </a:pPr>
            <a:endParaRPr lang="en-US" altLang="zh-CN" dirty="0" smtClean="0">
              <a:latin typeface="微软雅黑" pitchFamily="34" charset="-122"/>
              <a:ea typeface="微软雅黑" pitchFamily="34" charset="-122"/>
            </a:endParaRPr>
          </a:p>
          <a:p>
            <a:pPr>
              <a:lnSpc>
                <a:spcPct val="200000"/>
              </a:lnSpc>
              <a:buFont typeface="Wingdings" pitchFamily="2" charset="2"/>
              <a:buChar char="Ø"/>
            </a:pPr>
            <a:endParaRPr lang="en-US" altLang="zh-CN" dirty="0" smtClean="0">
              <a:latin typeface="微软雅黑" pitchFamily="34" charset="-122"/>
              <a:ea typeface="微软雅黑" pitchFamily="34" charset="-122"/>
            </a:endParaRPr>
          </a:p>
        </p:txBody>
      </p:sp>
      <p:sp>
        <p:nvSpPr>
          <p:cNvPr id="6" name="矩形 5"/>
          <p:cNvSpPr/>
          <p:nvPr/>
        </p:nvSpPr>
        <p:spPr>
          <a:xfrm>
            <a:off x="642910" y="1643050"/>
            <a:ext cx="646331" cy="369332"/>
          </a:xfrm>
          <a:prstGeom prst="rect">
            <a:avLst/>
          </a:prstGeom>
        </p:spPr>
        <p:txBody>
          <a:bodyPr wrap="none">
            <a:spAutoFit/>
          </a:bodyPr>
          <a:lstStyle/>
          <a:p>
            <a:r>
              <a:rPr lang="zh-CN" altLang="en-US" b="1" dirty="0" smtClean="0">
                <a:solidFill>
                  <a:srgbClr val="3B8AFF"/>
                </a:solidFill>
                <a:latin typeface="微软雅黑" pitchFamily="34" charset="-122"/>
                <a:ea typeface="微软雅黑" pitchFamily="34" charset="-122"/>
              </a:rPr>
              <a:t>机遇</a:t>
            </a:r>
            <a:endParaRPr lang="zh-CN" altLang="en-US" dirty="0">
              <a:latin typeface="微软雅黑" pitchFamily="34" charset="-122"/>
              <a:ea typeface="微软雅黑" pitchFamily="34" charset="-122"/>
            </a:endParaRPr>
          </a:p>
        </p:txBody>
      </p:sp>
      <p:sp>
        <p:nvSpPr>
          <p:cNvPr id="7" name="矩形 6"/>
          <p:cNvSpPr/>
          <p:nvPr/>
        </p:nvSpPr>
        <p:spPr>
          <a:xfrm>
            <a:off x="639521" y="4131238"/>
            <a:ext cx="646331" cy="369332"/>
          </a:xfrm>
          <a:prstGeom prst="rect">
            <a:avLst/>
          </a:prstGeom>
        </p:spPr>
        <p:txBody>
          <a:bodyPr wrap="none">
            <a:spAutoFit/>
          </a:bodyPr>
          <a:lstStyle/>
          <a:p>
            <a:r>
              <a:rPr lang="zh-CN" altLang="en-US" b="1" dirty="0" smtClean="0">
                <a:solidFill>
                  <a:srgbClr val="3B8AFF"/>
                </a:solidFill>
                <a:latin typeface="微软雅黑" pitchFamily="34" charset="-122"/>
                <a:ea typeface="微软雅黑" pitchFamily="34" charset="-122"/>
              </a:rPr>
              <a:t>挑战</a:t>
            </a:r>
          </a:p>
        </p:txBody>
      </p:sp>
      <p:sp>
        <p:nvSpPr>
          <p:cNvPr id="8" name="TextBox 7"/>
          <p:cNvSpPr txBox="1"/>
          <p:nvPr/>
        </p:nvSpPr>
        <p:spPr>
          <a:xfrm>
            <a:off x="1285852" y="4643446"/>
            <a:ext cx="1983235" cy="1754326"/>
          </a:xfrm>
          <a:prstGeom prst="rect">
            <a:avLst/>
          </a:prstGeom>
          <a:noFill/>
        </p:spPr>
        <p:txBody>
          <a:bodyPr wrap="square" rtlCol="0">
            <a:spAutoFit/>
          </a:bodyPr>
          <a:lstStyle/>
          <a:p>
            <a:pPr>
              <a:lnSpc>
                <a:spcPct val="200000"/>
              </a:lnSpc>
              <a:buFont typeface="Wingdings" pitchFamily="2" charset="2"/>
              <a:buChar char="Ø"/>
            </a:pPr>
            <a:r>
              <a:rPr lang="zh-CN" altLang="en-US" dirty="0" smtClean="0">
                <a:latin typeface="微软雅黑" pitchFamily="34" charset="-122"/>
                <a:ea typeface="微软雅黑" pitchFamily="34" charset="-122"/>
              </a:rPr>
              <a:t>体系向开放转型</a:t>
            </a:r>
            <a:endParaRPr lang="en-US" altLang="zh-CN" dirty="0" smtClean="0">
              <a:latin typeface="微软雅黑" pitchFamily="34" charset="-122"/>
              <a:ea typeface="微软雅黑" pitchFamily="34" charset="-122"/>
            </a:endParaRPr>
          </a:p>
          <a:p>
            <a:pPr>
              <a:lnSpc>
                <a:spcPct val="200000"/>
              </a:lnSpc>
              <a:buFont typeface="Wingdings" pitchFamily="2" charset="2"/>
              <a:buChar char="Ø"/>
            </a:pPr>
            <a:r>
              <a:rPr lang="zh-CN" altLang="en-US" dirty="0" smtClean="0">
                <a:latin typeface="微软雅黑" pitchFamily="34" charset="-122"/>
                <a:ea typeface="微软雅黑" pitchFamily="34" charset="-122"/>
              </a:rPr>
              <a:t>数据短板</a:t>
            </a:r>
            <a:endParaRPr lang="en-US" altLang="zh-CN" dirty="0" smtClean="0">
              <a:latin typeface="微软雅黑" pitchFamily="34" charset="-122"/>
              <a:ea typeface="微软雅黑" pitchFamily="34" charset="-122"/>
            </a:endParaRPr>
          </a:p>
          <a:p>
            <a:pPr>
              <a:lnSpc>
                <a:spcPct val="200000"/>
              </a:lnSpc>
              <a:buFont typeface="Wingdings" pitchFamily="2" charset="2"/>
              <a:buChar char="Ø"/>
            </a:pPr>
            <a:r>
              <a:rPr lang="zh-CN" altLang="en-US" dirty="0" smtClean="0">
                <a:latin typeface="微软雅黑" pitchFamily="34" charset="-122"/>
                <a:ea typeface="微软雅黑" pitchFamily="34" charset="-122"/>
              </a:rPr>
              <a:t>决策机制风险</a:t>
            </a:r>
            <a:endParaRPr lang="en-US" altLang="zh-CN" dirty="0" smtClean="0">
              <a:latin typeface="微软雅黑" pitchFamily="34" charset="-122"/>
              <a:ea typeface="微软雅黑" pitchFamily="34" charset="-122"/>
            </a:endParaRPr>
          </a:p>
        </p:txBody>
      </p:sp>
      <p:pic>
        <p:nvPicPr>
          <p:cNvPr id="13" name="图片 12" descr="14139610434974.jpg"/>
          <p:cNvPicPr>
            <a:picLocks noChangeAspect="1"/>
          </p:cNvPicPr>
          <p:nvPr/>
        </p:nvPicPr>
        <p:blipFill>
          <a:blip r:embed="rId3"/>
          <a:stretch>
            <a:fillRect/>
          </a:stretch>
        </p:blipFill>
        <p:spPr>
          <a:xfrm>
            <a:off x="4071934" y="2271727"/>
            <a:ext cx="4505325" cy="3228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u=3580834403,432504484&amp;fm=23&amp;gp=0.jpg"/>
          <p:cNvPicPr>
            <a:picLocks noChangeAspect="1"/>
          </p:cNvPicPr>
          <p:nvPr/>
        </p:nvPicPr>
        <p:blipFill>
          <a:blip r:embed="rId3"/>
          <a:srcRect t="17499" b="22500"/>
          <a:stretch>
            <a:fillRect/>
          </a:stretch>
        </p:blipFill>
        <p:spPr>
          <a:xfrm>
            <a:off x="5334000" y="5000636"/>
            <a:ext cx="3810000" cy="1714512"/>
          </a:xfrm>
          <a:prstGeom prst="rect">
            <a:avLst/>
          </a:prstGeom>
        </p:spPr>
      </p:pic>
      <p:sp>
        <p:nvSpPr>
          <p:cNvPr id="20"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银行业大数据现状</a:t>
            </a:r>
            <a:endParaRPr lang="zh-CN" altLang="en-US" sz="2800" b="1" dirty="0">
              <a:solidFill>
                <a:srgbClr val="3B8AFF"/>
              </a:solidFill>
              <a:latin typeface="微软雅黑" pitchFamily="34" charset="-122"/>
              <a:ea typeface="微软雅黑" pitchFamily="34" charset="-122"/>
            </a:endParaRPr>
          </a:p>
        </p:txBody>
      </p:sp>
      <p:sp>
        <p:nvSpPr>
          <p:cNvPr id="3" name="TextBox 2"/>
          <p:cNvSpPr txBox="1"/>
          <p:nvPr/>
        </p:nvSpPr>
        <p:spPr>
          <a:xfrm>
            <a:off x="857224" y="1285860"/>
            <a:ext cx="3297698" cy="307777"/>
          </a:xfrm>
          <a:prstGeom prst="rect">
            <a:avLst/>
          </a:prstGeom>
          <a:noFill/>
        </p:spPr>
        <p:txBody>
          <a:bodyPr wrap="none" rtlCol="0">
            <a:spAutoFit/>
          </a:bodyPr>
          <a:lstStyle/>
          <a:p>
            <a:pPr>
              <a:buFont typeface="Wingdings" pitchFamily="2" charset="2"/>
              <a:buChar char="u"/>
            </a:pPr>
            <a:r>
              <a:rPr lang="zh-CN" altLang="en-US" sz="1400" dirty="0" smtClean="0">
                <a:latin typeface="微软雅黑" pitchFamily="34" charset="-122"/>
                <a:ea typeface="微软雅黑" pitchFamily="34" charset="-122"/>
              </a:rPr>
              <a:t>建行</a:t>
            </a:r>
            <a:r>
              <a:rPr lang="en-US" altLang="zh-CN" sz="1400" dirty="0" smtClean="0">
                <a:latin typeface="微软雅黑" pitchFamily="34" charset="-122"/>
                <a:ea typeface="微软雅黑" pitchFamily="34" charset="-122"/>
              </a:rPr>
              <a:t>12</a:t>
            </a:r>
            <a:r>
              <a:rPr lang="zh-CN" altLang="en-US" sz="1400" dirty="0" smtClean="0">
                <a:latin typeface="微软雅黑" pitchFamily="34" charset="-122"/>
                <a:ea typeface="微软雅黑" pitchFamily="34" charset="-122"/>
              </a:rPr>
              <a:t>年善融商务，建行</a:t>
            </a:r>
            <a:r>
              <a:rPr lang="en-US" altLang="zh-CN" sz="1400" dirty="0" smtClean="0">
                <a:latin typeface="微软雅黑" pitchFamily="34" charset="-122"/>
                <a:ea typeface="微软雅黑" pitchFamily="34" charset="-122"/>
              </a:rPr>
              <a:t>07</a:t>
            </a:r>
            <a:r>
              <a:rPr lang="zh-CN" altLang="en-US" sz="1400" dirty="0" smtClean="0">
                <a:latin typeface="微软雅黑" pitchFamily="34" charset="-122"/>
                <a:ea typeface="微软雅黑" pitchFamily="34" charset="-122"/>
              </a:rPr>
              <a:t>年阿里贷</a:t>
            </a:r>
            <a:endParaRPr lang="en-US" altLang="zh-CN" sz="1400" dirty="0" smtClean="0">
              <a:latin typeface="微软雅黑" pitchFamily="34" charset="-122"/>
              <a:ea typeface="微软雅黑" pitchFamily="34" charset="-122"/>
            </a:endParaRPr>
          </a:p>
        </p:txBody>
      </p:sp>
      <p:sp>
        <p:nvSpPr>
          <p:cNvPr id="5" name="矩形 4"/>
          <p:cNvSpPr/>
          <p:nvPr/>
        </p:nvSpPr>
        <p:spPr>
          <a:xfrm>
            <a:off x="857224" y="2978347"/>
            <a:ext cx="4572000" cy="307777"/>
          </a:xfrm>
          <a:prstGeom prst="rect">
            <a:avLst/>
          </a:prstGeom>
        </p:spPr>
        <p:txBody>
          <a:bodyPr>
            <a:spAutoFit/>
          </a:bodyPr>
          <a:lstStyle/>
          <a:p>
            <a:pPr>
              <a:buFont typeface="Wingdings" pitchFamily="2" charset="2"/>
              <a:buChar char="u"/>
            </a:pPr>
            <a:r>
              <a:rPr lang="zh-CN" altLang="en-US" sz="1400" dirty="0" smtClean="0">
                <a:latin typeface="微软雅黑" pitchFamily="34" charset="-122"/>
                <a:ea typeface="微软雅黑" pitchFamily="34" charset="-122"/>
              </a:rPr>
              <a:t>中信银行信用卡中心使用大数据技术实现了实时营销</a:t>
            </a:r>
            <a:endParaRPr lang="zh-CN" altLang="en-US" sz="1400" dirty="0">
              <a:latin typeface="微软雅黑" pitchFamily="34" charset="-122"/>
              <a:ea typeface="微软雅黑" pitchFamily="34" charset="-122"/>
            </a:endParaRPr>
          </a:p>
        </p:txBody>
      </p:sp>
      <p:sp>
        <p:nvSpPr>
          <p:cNvPr id="6" name="矩形 5"/>
          <p:cNvSpPr/>
          <p:nvPr/>
        </p:nvSpPr>
        <p:spPr>
          <a:xfrm>
            <a:off x="838356" y="4407107"/>
            <a:ext cx="3233578" cy="307777"/>
          </a:xfrm>
          <a:prstGeom prst="rect">
            <a:avLst/>
          </a:prstGeom>
        </p:spPr>
        <p:txBody>
          <a:bodyPr wrap="none">
            <a:spAutoFit/>
          </a:bodyPr>
          <a:lstStyle/>
          <a:p>
            <a:pPr>
              <a:buFont typeface="Wingdings" pitchFamily="2" charset="2"/>
              <a:buChar char="u"/>
            </a:pPr>
            <a:r>
              <a:rPr lang="zh-CN" altLang="en-US" sz="1400" dirty="0" smtClean="0">
                <a:latin typeface="微软雅黑" pitchFamily="34" charset="-122"/>
                <a:ea typeface="微软雅黑" pitchFamily="34" charset="-122"/>
              </a:rPr>
              <a:t>光大银行建立了社交网络信息数据库</a:t>
            </a:r>
            <a:endParaRPr lang="zh-CN" altLang="en-US" sz="1400" dirty="0">
              <a:latin typeface="微软雅黑" pitchFamily="34" charset="-122"/>
              <a:ea typeface="微软雅黑" pitchFamily="34" charset="-122"/>
            </a:endParaRPr>
          </a:p>
        </p:txBody>
      </p:sp>
      <p:sp>
        <p:nvSpPr>
          <p:cNvPr id="7" name="矩形 6"/>
          <p:cNvSpPr/>
          <p:nvPr/>
        </p:nvSpPr>
        <p:spPr>
          <a:xfrm>
            <a:off x="838356" y="5050049"/>
            <a:ext cx="3233578" cy="307777"/>
          </a:xfrm>
          <a:prstGeom prst="rect">
            <a:avLst/>
          </a:prstGeom>
        </p:spPr>
        <p:txBody>
          <a:bodyPr wrap="none">
            <a:spAutoFit/>
          </a:bodyPr>
          <a:lstStyle/>
          <a:p>
            <a:pPr>
              <a:buFont typeface="Wingdings" pitchFamily="2" charset="2"/>
              <a:buChar char="u"/>
            </a:pPr>
            <a:r>
              <a:rPr lang="zh-CN" altLang="en-US" sz="1400" dirty="0" smtClean="0">
                <a:latin typeface="微软雅黑" pitchFamily="34" charset="-122"/>
                <a:ea typeface="微软雅黑" pitchFamily="34" charset="-122"/>
              </a:rPr>
              <a:t>招商银行则利用大数据发展小微贷款</a:t>
            </a:r>
            <a:endParaRPr lang="zh-CN" altLang="en-US" sz="1400" dirty="0">
              <a:latin typeface="微软雅黑" pitchFamily="34" charset="-122"/>
              <a:ea typeface="微软雅黑" pitchFamily="34" charset="-122"/>
            </a:endParaRPr>
          </a:p>
        </p:txBody>
      </p:sp>
      <p:sp>
        <p:nvSpPr>
          <p:cNvPr id="8" name="矩形 7"/>
          <p:cNvSpPr/>
          <p:nvPr/>
        </p:nvSpPr>
        <p:spPr>
          <a:xfrm>
            <a:off x="857256" y="5620424"/>
            <a:ext cx="4572000" cy="523220"/>
          </a:xfrm>
          <a:prstGeom prst="rect">
            <a:avLst/>
          </a:prstGeom>
        </p:spPr>
        <p:txBody>
          <a:bodyPr>
            <a:spAutoFit/>
          </a:bodyPr>
          <a:lstStyle/>
          <a:p>
            <a:pPr>
              <a:buFont typeface="Wingdings" pitchFamily="2" charset="2"/>
              <a:buChar char="u"/>
            </a:pPr>
            <a:r>
              <a:rPr lang="zh-CN" altLang="en-US" sz="1400" dirty="0" smtClean="0">
                <a:latin typeface="微软雅黑" pitchFamily="34" charset="-122"/>
                <a:ea typeface="微软雅黑" pitchFamily="34" charset="-122"/>
              </a:rPr>
              <a:t>摩根大通银行则利用大数据技术追踪盗取客户账号或侵入自动柜员机</a:t>
            </a:r>
            <a:r>
              <a:rPr lang="en-US" altLang="zh-CN" sz="1400" dirty="0" smtClean="0">
                <a:latin typeface="微软雅黑" pitchFamily="34" charset="-122"/>
                <a:ea typeface="微软雅黑" pitchFamily="34" charset="-122"/>
              </a:rPr>
              <a:t>(ATM)</a:t>
            </a:r>
            <a:r>
              <a:rPr lang="zh-CN" altLang="en-US" sz="1400" dirty="0" smtClean="0">
                <a:latin typeface="微软雅黑" pitchFamily="34" charset="-122"/>
                <a:ea typeface="微软雅黑" pitchFamily="34" charset="-122"/>
              </a:rPr>
              <a:t>系统的罪犯</a:t>
            </a:r>
            <a:endParaRPr lang="zh-CN" altLang="en-US" sz="1400" dirty="0">
              <a:latin typeface="微软雅黑" pitchFamily="34" charset="-122"/>
              <a:ea typeface="微软雅黑" pitchFamily="34" charset="-122"/>
            </a:endParaRPr>
          </a:p>
        </p:txBody>
      </p:sp>
      <p:sp>
        <p:nvSpPr>
          <p:cNvPr id="9" name="矩形 8"/>
          <p:cNvSpPr/>
          <p:nvPr/>
        </p:nvSpPr>
        <p:spPr>
          <a:xfrm>
            <a:off x="857224" y="1906777"/>
            <a:ext cx="4572000" cy="307777"/>
          </a:xfrm>
          <a:prstGeom prst="rect">
            <a:avLst/>
          </a:prstGeom>
        </p:spPr>
        <p:txBody>
          <a:bodyPr>
            <a:spAutoFit/>
          </a:bodyPr>
          <a:lstStyle/>
          <a:p>
            <a:pPr>
              <a:buFont typeface="Wingdings" pitchFamily="2" charset="2"/>
              <a:buChar char="u"/>
            </a:pPr>
            <a:r>
              <a:rPr lang="en-US" altLang="zh-CN" sz="1400" dirty="0" smtClean="0">
                <a:latin typeface="微软雅黑" pitchFamily="34" charset="-122"/>
                <a:ea typeface="微软雅黑" pitchFamily="34" charset="-122"/>
              </a:rPr>
              <a:t>IBM</a:t>
            </a:r>
            <a:r>
              <a:rPr lang="zh-CN" altLang="en-US" sz="1400" dirty="0" smtClean="0">
                <a:latin typeface="微软雅黑" pitchFamily="34" charset="-122"/>
                <a:ea typeface="微软雅黑" pitchFamily="34" charset="-122"/>
              </a:rPr>
              <a:t>携手</a:t>
            </a:r>
            <a:r>
              <a:rPr lang="en-US" altLang="zh-CN" sz="1400" dirty="0" err="1" smtClean="0">
                <a:latin typeface="微软雅黑" pitchFamily="34" charset="-122"/>
                <a:ea typeface="微软雅黑" pitchFamily="34" charset="-122"/>
              </a:rPr>
              <a:t>SequoiaDB</a:t>
            </a:r>
            <a:r>
              <a:rPr lang="zh-CN" altLang="en-US" sz="1400" dirty="0" smtClean="0">
                <a:latin typeface="微软雅黑" pitchFamily="34" charset="-122"/>
                <a:ea typeface="微软雅黑" pitchFamily="34" charset="-122"/>
              </a:rPr>
              <a:t>打造民生银行全新大数据平台</a:t>
            </a:r>
            <a:endParaRPr lang="zh-CN" altLang="en-US" sz="1400" dirty="0">
              <a:latin typeface="微软雅黑" pitchFamily="34" charset="-122"/>
              <a:ea typeface="微软雅黑" pitchFamily="34" charset="-122"/>
            </a:endParaRPr>
          </a:p>
        </p:txBody>
      </p:sp>
      <p:sp>
        <p:nvSpPr>
          <p:cNvPr id="10" name="矩形 9"/>
          <p:cNvSpPr/>
          <p:nvPr/>
        </p:nvSpPr>
        <p:spPr>
          <a:xfrm>
            <a:off x="857256" y="2406843"/>
            <a:ext cx="4572000" cy="307777"/>
          </a:xfrm>
          <a:prstGeom prst="rect">
            <a:avLst/>
          </a:prstGeom>
        </p:spPr>
        <p:txBody>
          <a:bodyPr>
            <a:spAutoFit/>
          </a:bodyPr>
          <a:lstStyle/>
          <a:p>
            <a:pPr>
              <a:buFont typeface="Wingdings" pitchFamily="2" charset="2"/>
              <a:buChar char="u"/>
            </a:pPr>
            <a:r>
              <a:rPr lang="zh-CN" altLang="en-US" sz="1400" dirty="0" smtClean="0">
                <a:latin typeface="微软雅黑" pitchFamily="34" charset="-122"/>
                <a:ea typeface="微软雅黑" pitchFamily="34" charset="-122"/>
              </a:rPr>
              <a:t>兴业银行与百度合作布局互联网金融与大数据</a:t>
            </a:r>
            <a:endParaRPr lang="zh-CN" altLang="en-US" sz="1400" dirty="0">
              <a:latin typeface="微软雅黑" pitchFamily="34" charset="-122"/>
              <a:ea typeface="微软雅黑" pitchFamily="34" charset="-122"/>
            </a:endParaRPr>
          </a:p>
        </p:txBody>
      </p:sp>
      <p:sp>
        <p:nvSpPr>
          <p:cNvPr id="11" name="矩形 10"/>
          <p:cNvSpPr/>
          <p:nvPr/>
        </p:nvSpPr>
        <p:spPr>
          <a:xfrm>
            <a:off x="857224" y="3548722"/>
            <a:ext cx="4572000" cy="523220"/>
          </a:xfrm>
          <a:prstGeom prst="rect">
            <a:avLst/>
          </a:prstGeom>
        </p:spPr>
        <p:txBody>
          <a:bodyPr>
            <a:spAutoFit/>
          </a:bodyPr>
          <a:lstStyle/>
          <a:p>
            <a:pPr>
              <a:buFont typeface="Wingdings" pitchFamily="2" charset="2"/>
              <a:buChar char="u"/>
            </a:pPr>
            <a:r>
              <a:rPr lang="zh-CN" altLang="en-US" sz="1400" dirty="0" smtClean="0">
                <a:latin typeface="微软雅黑" pitchFamily="34" charset="-122"/>
                <a:ea typeface="微软雅黑" pitchFamily="34" charset="-122"/>
              </a:rPr>
              <a:t>交通银行采用智能语音云（</a:t>
            </a:r>
            <a:r>
              <a:rPr lang="en-US" altLang="zh-CN" sz="1400" dirty="0" smtClean="0">
                <a:latin typeface="微软雅黑" pitchFamily="34" charset="-122"/>
                <a:ea typeface="微软雅黑" pitchFamily="34" charset="-122"/>
              </a:rPr>
              <a:t>Smart Voice Cloud</a:t>
            </a:r>
            <a:r>
              <a:rPr lang="zh-CN" altLang="en-US" sz="1400" dirty="0" smtClean="0">
                <a:latin typeface="微软雅黑" pitchFamily="34" charset="-122"/>
                <a:ea typeface="微软雅黑" pitchFamily="34" charset="-122"/>
              </a:rPr>
              <a:t>）产品对海量语音数据进行分析处理</a:t>
            </a:r>
            <a:endParaRPr lang="zh-CN" altLang="en-US" sz="1400" dirty="0">
              <a:latin typeface="微软雅黑" pitchFamily="34" charset="-122"/>
              <a:ea typeface="微软雅黑" pitchFamily="34" charset="-122"/>
            </a:endParaRPr>
          </a:p>
        </p:txBody>
      </p:sp>
      <p:sp>
        <p:nvSpPr>
          <p:cNvPr id="13" name="矩形 12"/>
          <p:cNvSpPr/>
          <p:nvPr/>
        </p:nvSpPr>
        <p:spPr>
          <a:xfrm>
            <a:off x="5429256" y="3714752"/>
            <a:ext cx="4857752" cy="400110"/>
          </a:xfrm>
          <a:prstGeom prst="rect">
            <a:avLst/>
          </a:prstGeom>
        </p:spPr>
        <p:txBody>
          <a:bodyPr wrap="square">
            <a:spAutoFit/>
          </a:bodyPr>
          <a:lstStyle/>
          <a:p>
            <a:r>
              <a:rPr lang="zh-CN" altLang="en-US" sz="2000" b="1" dirty="0" smtClean="0">
                <a:solidFill>
                  <a:srgbClr val="FF0000"/>
                </a:solidFill>
                <a:latin typeface="微软雅黑" pitchFamily="34" charset="-122"/>
                <a:ea typeface="微软雅黑" pitchFamily="34" charset="-122"/>
              </a:rPr>
              <a:t>路，任重而道远</a:t>
            </a:r>
            <a:r>
              <a:rPr lang="en-US" altLang="zh-CN" sz="2000" b="1" dirty="0" smtClean="0">
                <a:solidFill>
                  <a:srgbClr val="FF0000"/>
                </a:solidFill>
                <a:latin typeface="微软雅黑" pitchFamily="34" charset="-122"/>
                <a:ea typeface="微软雅黑" pitchFamily="34" charset="-122"/>
              </a:rPr>
              <a:t>….</a:t>
            </a:r>
            <a:endParaRPr lang="zh-CN" altLang="en-US" sz="2000" b="1" dirty="0">
              <a:solidFill>
                <a:srgbClr val="FF0000"/>
              </a:solidFill>
              <a:latin typeface="微软雅黑" pitchFamily="34" charset="-122"/>
              <a:ea typeface="微软雅黑" pitchFamily="34" charset="-122"/>
            </a:endParaRPr>
          </a:p>
        </p:txBody>
      </p:sp>
      <p:sp>
        <p:nvSpPr>
          <p:cNvPr id="14" name="矩形 13"/>
          <p:cNvSpPr/>
          <p:nvPr/>
        </p:nvSpPr>
        <p:spPr>
          <a:xfrm>
            <a:off x="5357818" y="2357430"/>
            <a:ext cx="2723823" cy="369332"/>
          </a:xfrm>
          <a:prstGeom prst="rect">
            <a:avLst/>
          </a:prstGeom>
        </p:spPr>
        <p:txBody>
          <a:bodyPr wrap="none">
            <a:spAutoFit/>
          </a:bodyPr>
          <a:lstStyle/>
          <a:p>
            <a:r>
              <a:rPr lang="zh-CN" altLang="en-US" b="1" dirty="0" smtClean="0">
                <a:solidFill>
                  <a:srgbClr val="FF0000"/>
                </a:solidFill>
                <a:latin typeface="微软雅黑" pitchFamily="34" charset="-122"/>
                <a:ea typeface="微软雅黑" pitchFamily="34" charset="-122"/>
              </a:rPr>
              <a:t>单点突破、体系有待完善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0-#ppt_w/2"/>
                                          </p:val>
                                        </p:tav>
                                        <p:tav tm="100000">
                                          <p:val>
                                            <p:strVal val="#ppt_x"/>
                                          </p:val>
                                        </p:tav>
                                      </p:tavLst>
                                    </p:anim>
                                    <p:anim calcmode="lin" valueType="num">
                                      <p:cBhvr additive="base">
                                        <p:cTn id="5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3000" fill="hold"/>
                                        <p:tgtEl>
                                          <p:spTgt spid="12"/>
                                        </p:tgtEl>
                                        <p:attrNameLst>
                                          <p:attrName>ppt_x</p:attrName>
                                        </p:attrNameLst>
                                      </p:cBhvr>
                                      <p:tavLst>
                                        <p:tav tm="0">
                                          <p:val>
                                            <p:strVal val="0-#ppt_w/2"/>
                                          </p:val>
                                        </p:tav>
                                        <p:tav tm="100000">
                                          <p:val>
                                            <p:strVal val="#ppt_x"/>
                                          </p:val>
                                        </p:tav>
                                      </p:tavLst>
                                    </p:anim>
                                    <p:anim calcmode="lin" valueType="num">
                                      <p:cBhvr additive="base">
                                        <p:cTn id="56" dur="3000" fill="hold"/>
                                        <p:tgtEl>
                                          <p:spTgt spid="12"/>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2000"/>
                                        <p:tgtEl>
                                          <p:spTgt spid="1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3667" y="188640"/>
            <a:ext cx="1661674" cy="523220"/>
          </a:xfrm>
          <a:prstGeom prst="rect">
            <a:avLst/>
          </a:prstGeom>
          <a:solidFill>
            <a:srgbClr val="89B9FF"/>
          </a:solidFill>
          <a:ln w="12700">
            <a:noFill/>
            <a:prstDash val="dash"/>
          </a:ln>
        </p:spPr>
        <p:txBody>
          <a:bodyPr wrap="square" rtlCol="0">
            <a:spAutoFit/>
          </a:bodyPr>
          <a:lstStyle/>
          <a:p>
            <a:pPr algn="ctr"/>
            <a:r>
              <a:rPr lang="zh-CN" altLang="en-US" sz="2800" dirty="0">
                <a:solidFill>
                  <a:prstClr val="white"/>
                </a:solidFill>
                <a:latin typeface="微软雅黑" pitchFamily="34" charset="-122"/>
                <a:ea typeface="微软雅黑" pitchFamily="34" charset="-122"/>
              </a:rPr>
              <a:t>前言</a:t>
            </a:r>
          </a:p>
        </p:txBody>
      </p:sp>
      <p:sp>
        <p:nvSpPr>
          <p:cNvPr id="8" name="矩形 7"/>
          <p:cNvSpPr/>
          <p:nvPr/>
        </p:nvSpPr>
        <p:spPr>
          <a:xfrm>
            <a:off x="500034" y="1357298"/>
            <a:ext cx="5328703" cy="400110"/>
          </a:xfrm>
          <a:prstGeom prst="rect">
            <a:avLst/>
          </a:prstGeom>
        </p:spPr>
        <p:txBody>
          <a:bodyPr wrap="none">
            <a:spAutoFit/>
          </a:bodyPr>
          <a:lstStyle/>
          <a:p>
            <a:r>
              <a:rPr lang="zh-CN" altLang="en-US" sz="2000" dirty="0" smtClean="0">
                <a:latin typeface="微软雅黑" pitchFamily="34" charset="-122"/>
                <a:ea typeface="微软雅黑" pitchFamily="34" charset="-122"/>
              </a:rPr>
              <a:t>某比萨店的电话铃响了，客服人员拿起电话</a:t>
            </a:r>
            <a:r>
              <a:rPr lang="en-US" altLang="zh-CN"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
        <p:nvSpPr>
          <p:cNvPr id="9" name="矩形 8"/>
          <p:cNvSpPr/>
          <p:nvPr/>
        </p:nvSpPr>
        <p:spPr>
          <a:xfrm>
            <a:off x="357158" y="2957452"/>
            <a:ext cx="4288353" cy="400110"/>
          </a:xfrm>
          <a:prstGeom prst="rect">
            <a:avLst/>
          </a:prstGeom>
        </p:spPr>
        <p:txBody>
          <a:bodyPr wrap="none">
            <a:spAutoFit/>
          </a:bodyPr>
          <a:lstStyle/>
          <a:p>
            <a:r>
              <a:rPr lang="zh-CN" altLang="en-US" sz="2000" dirty="0" smtClean="0">
                <a:latin typeface="微软雅黑" pitchFamily="34" charset="-122"/>
                <a:ea typeface="微软雅黑" pitchFamily="34" charset="-122"/>
              </a:rPr>
              <a:t>客服：陈先生，海鲜比萨不适合您。</a:t>
            </a:r>
          </a:p>
        </p:txBody>
      </p:sp>
      <p:sp>
        <p:nvSpPr>
          <p:cNvPr id="10" name="矩形 9"/>
          <p:cNvSpPr/>
          <p:nvPr/>
        </p:nvSpPr>
        <p:spPr>
          <a:xfrm>
            <a:off x="5000628" y="3528956"/>
            <a:ext cx="1980029" cy="400110"/>
          </a:xfrm>
          <a:prstGeom prst="rect">
            <a:avLst/>
          </a:prstGeom>
        </p:spPr>
        <p:txBody>
          <a:bodyPr wrap="none">
            <a:spAutoFit/>
          </a:bodyPr>
          <a:lstStyle/>
          <a:p>
            <a:r>
              <a:rPr lang="zh-CN" altLang="en-US" sz="2000" dirty="0" smtClean="0">
                <a:latin typeface="微软雅黑" pitchFamily="34" charset="-122"/>
                <a:ea typeface="微软雅黑" pitchFamily="34" charset="-122"/>
              </a:rPr>
              <a:t>顾客：为什么？</a:t>
            </a:r>
          </a:p>
        </p:txBody>
      </p:sp>
      <p:sp>
        <p:nvSpPr>
          <p:cNvPr id="11" name="矩形 10"/>
          <p:cNvSpPr/>
          <p:nvPr/>
        </p:nvSpPr>
        <p:spPr>
          <a:xfrm>
            <a:off x="428596" y="4171898"/>
            <a:ext cx="6340197" cy="400110"/>
          </a:xfrm>
          <a:prstGeom prst="rect">
            <a:avLst/>
          </a:prstGeom>
        </p:spPr>
        <p:txBody>
          <a:bodyPr wrap="none">
            <a:spAutoFit/>
          </a:bodyPr>
          <a:lstStyle/>
          <a:p>
            <a:r>
              <a:rPr lang="zh-CN" altLang="en-US" sz="2000" dirty="0" smtClean="0">
                <a:latin typeface="微软雅黑" pitchFamily="34" charset="-122"/>
                <a:ea typeface="微软雅黑" pitchFamily="34" charset="-122"/>
              </a:rPr>
              <a:t>客服：根据您的医疗记录，你的血压和胆固醇都偏高。</a:t>
            </a:r>
          </a:p>
        </p:txBody>
      </p:sp>
      <p:sp>
        <p:nvSpPr>
          <p:cNvPr id="12" name="矩形 11"/>
          <p:cNvSpPr/>
          <p:nvPr/>
        </p:nvSpPr>
        <p:spPr>
          <a:xfrm>
            <a:off x="5072066" y="4743402"/>
            <a:ext cx="4031873" cy="400110"/>
          </a:xfrm>
          <a:prstGeom prst="rect">
            <a:avLst/>
          </a:prstGeom>
        </p:spPr>
        <p:txBody>
          <a:bodyPr wrap="none">
            <a:spAutoFit/>
          </a:bodyPr>
          <a:lstStyle/>
          <a:p>
            <a:r>
              <a:rPr lang="zh-CN" altLang="en-US" sz="2000" dirty="0" smtClean="0">
                <a:latin typeface="微软雅黑" pitchFamily="34" charset="-122"/>
                <a:ea typeface="微软雅黑" pitchFamily="34" charset="-122"/>
              </a:rPr>
              <a:t>顾客：那你们有什么可以推荐的？</a:t>
            </a:r>
          </a:p>
        </p:txBody>
      </p:sp>
      <p:sp>
        <p:nvSpPr>
          <p:cNvPr id="13" name="矩形 12"/>
          <p:cNvSpPr/>
          <p:nvPr/>
        </p:nvSpPr>
        <p:spPr>
          <a:xfrm>
            <a:off x="0" y="3100328"/>
            <a:ext cx="8858280" cy="400110"/>
          </a:xfrm>
          <a:prstGeom prst="rect">
            <a:avLst/>
          </a:prstGeom>
        </p:spPr>
        <p:txBody>
          <a:bodyPr wrap="square">
            <a:spAutoFit/>
          </a:bodyPr>
          <a:lstStyle/>
          <a:p>
            <a:r>
              <a:rPr lang="zh-CN" altLang="en-US" sz="2000" dirty="0" smtClean="0">
                <a:latin typeface="微软雅黑" pitchFamily="34" charset="-122"/>
                <a:ea typeface="微软雅黑" pitchFamily="34" charset="-122"/>
              </a:rPr>
              <a:t>客服：您可以试试我们的低脂健康比萨。</a:t>
            </a:r>
          </a:p>
        </p:txBody>
      </p:sp>
      <p:sp>
        <p:nvSpPr>
          <p:cNvPr id="14" name="矩形 13"/>
          <p:cNvSpPr/>
          <p:nvPr/>
        </p:nvSpPr>
        <p:spPr>
          <a:xfrm>
            <a:off x="4357686" y="3814708"/>
            <a:ext cx="4801314" cy="400110"/>
          </a:xfrm>
          <a:prstGeom prst="rect">
            <a:avLst/>
          </a:prstGeom>
        </p:spPr>
        <p:txBody>
          <a:bodyPr wrap="square">
            <a:spAutoFit/>
          </a:bodyPr>
          <a:lstStyle/>
          <a:p>
            <a:r>
              <a:rPr lang="zh-CN" altLang="en-US" sz="2000" dirty="0" smtClean="0">
                <a:latin typeface="微软雅黑" pitchFamily="34" charset="-122"/>
                <a:ea typeface="微软雅黑" pitchFamily="34" charset="-122"/>
              </a:rPr>
              <a:t>顾客：你怎么知道我会喜欢吃这种的？</a:t>
            </a:r>
          </a:p>
        </p:txBody>
      </p:sp>
      <p:sp>
        <p:nvSpPr>
          <p:cNvPr id="15" name="矩形 14"/>
          <p:cNvSpPr/>
          <p:nvPr/>
        </p:nvSpPr>
        <p:spPr>
          <a:xfrm>
            <a:off x="0" y="4743402"/>
            <a:ext cx="7173759" cy="400110"/>
          </a:xfrm>
          <a:prstGeom prst="rect">
            <a:avLst/>
          </a:prstGeom>
        </p:spPr>
        <p:txBody>
          <a:bodyPr wrap="none">
            <a:spAutoFit/>
          </a:bodyPr>
          <a:lstStyle/>
          <a:p>
            <a:r>
              <a:rPr lang="zh-CN" altLang="en-US" sz="2000" dirty="0" smtClean="0">
                <a:latin typeface="微软雅黑" pitchFamily="34" charset="-122"/>
                <a:ea typeface="微软雅黑" pitchFamily="34" charset="-122"/>
              </a:rPr>
              <a:t>客服：您上星期一在中央图书馆借了一本</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低脂健康食谱</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 </a:t>
            </a:r>
          </a:p>
        </p:txBody>
      </p:sp>
      <p:sp>
        <p:nvSpPr>
          <p:cNvPr id="16" name="矩形 15"/>
          <p:cNvSpPr/>
          <p:nvPr/>
        </p:nvSpPr>
        <p:spPr>
          <a:xfrm>
            <a:off x="2786050" y="5314906"/>
            <a:ext cx="6340197" cy="400110"/>
          </a:xfrm>
          <a:prstGeom prst="rect">
            <a:avLst/>
          </a:prstGeom>
        </p:spPr>
        <p:txBody>
          <a:bodyPr wrap="none">
            <a:spAutoFit/>
          </a:bodyPr>
          <a:lstStyle/>
          <a:p>
            <a:r>
              <a:rPr lang="zh-CN" altLang="en-US" sz="2000" dirty="0" smtClean="0">
                <a:latin typeface="微软雅黑" pitchFamily="34" charset="-122"/>
                <a:ea typeface="微软雅黑" pitchFamily="34" charset="-122"/>
              </a:rPr>
              <a:t>顾客：好。那我要一个家庭特大号比萨，要付多少钱？</a:t>
            </a:r>
          </a:p>
        </p:txBody>
      </p:sp>
      <p:sp>
        <p:nvSpPr>
          <p:cNvPr id="17" name="TextBox 16"/>
          <p:cNvSpPr txBox="1"/>
          <p:nvPr/>
        </p:nvSpPr>
        <p:spPr>
          <a:xfrm>
            <a:off x="1863666" y="188640"/>
            <a:ext cx="2065391"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大数据魅力</a:t>
            </a:r>
            <a:endParaRPr lang="zh-CN" altLang="en-US" sz="2800" dirty="0">
              <a:solidFill>
                <a:prstClr val="white"/>
              </a:solidFill>
              <a:latin typeface="微软雅黑" pitchFamily="34" charset="-122"/>
              <a:ea typeface="微软雅黑" pitchFamily="34" charset="-122"/>
            </a:endParaRPr>
          </a:p>
        </p:txBody>
      </p:sp>
    </p:spTree>
    <p:extLst>
      <p:ext uri="{BB962C8B-B14F-4D97-AF65-F5344CB8AC3E}">
        <p14:creationId xmlns="" xmlns:p14="http://schemas.microsoft.com/office/powerpoint/2010/main" val="13791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4"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randombar(horizontal)">
                                      <p:cBhvr>
                                        <p:cTn id="43"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9" grpId="1"/>
      <p:bldP spid="10" grpId="0"/>
      <p:bldP spid="10" grpId="1"/>
      <p:bldP spid="11" grpId="0"/>
      <p:bldP spid="11" grpId="1"/>
      <p:bldP spid="12" grpId="0"/>
      <p:bldP spid="12" grpId="1"/>
      <p:bldP spid="13" grpId="0"/>
      <p:bldP spid="14" grpId="0"/>
      <p:bldP spid="15" grpId="0"/>
      <p:bldP spid="16" grpId="0"/>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928794" y="262574"/>
            <a:ext cx="3357586"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银行大数据应用</a:t>
            </a:r>
            <a:endParaRPr lang="zh-CN" altLang="en-US" sz="2800" b="1" dirty="0">
              <a:solidFill>
                <a:srgbClr val="3B8AFF"/>
              </a:solidFill>
              <a:latin typeface="微软雅黑" pitchFamily="34" charset="-122"/>
              <a:ea typeface="微软雅黑" pitchFamily="34" charset="-122"/>
            </a:endParaRPr>
          </a:p>
        </p:txBody>
      </p:sp>
      <p:pic>
        <p:nvPicPr>
          <p:cNvPr id="11" name="图片 10" descr="5459d6e2e2923.png"/>
          <p:cNvPicPr>
            <a:picLocks noChangeAspect="1"/>
          </p:cNvPicPr>
          <p:nvPr/>
        </p:nvPicPr>
        <p:blipFill>
          <a:blip r:embed="rId3"/>
          <a:stretch>
            <a:fillRect/>
          </a:stretch>
        </p:blipFill>
        <p:spPr>
          <a:xfrm>
            <a:off x="230314" y="1466858"/>
            <a:ext cx="8842280" cy="467678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4480" y="285728"/>
            <a:ext cx="6764337" cy="523220"/>
          </a:xfrm>
          <a:noFill/>
          <a:ln w="9525">
            <a:noFill/>
            <a:miter lim="800000"/>
            <a:headEnd/>
            <a:tailEnd/>
          </a:ln>
        </p:spPr>
        <p:txBody>
          <a:bodyPr wrap="square">
            <a:spAutoFit/>
          </a:bodyPr>
          <a:lstStyle/>
          <a:p>
            <a:r>
              <a:rPr lang="zh-CN" altLang="en-US" sz="2800" b="1" kern="1200" dirty="0" smtClean="0">
                <a:solidFill>
                  <a:srgbClr val="3B8AFF"/>
                </a:solidFill>
                <a:latin typeface="微软雅黑" pitchFamily="34" charset="-122"/>
                <a:ea typeface="微软雅黑" pitchFamily="34" charset="-122"/>
                <a:cs typeface="+mn-cs"/>
              </a:rPr>
              <a:t>客户画像案例</a:t>
            </a:r>
          </a:p>
        </p:txBody>
      </p:sp>
      <p:sp>
        <p:nvSpPr>
          <p:cNvPr id="4" name="文本框 3"/>
          <p:cNvSpPr txBox="1"/>
          <p:nvPr/>
        </p:nvSpPr>
        <p:spPr>
          <a:xfrm>
            <a:off x="-108520" y="1124744"/>
            <a:ext cx="3888432"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中信银行</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天罗地网大数据项目</a:t>
            </a:r>
            <a:endParaRPr lang="zh-CN" altLang="en-US" sz="2000" dirty="0">
              <a:latin typeface="微软雅黑" pitchFamily="34" charset="-122"/>
              <a:ea typeface="微软雅黑" pitchFamily="34" charset="-122"/>
            </a:endParaRPr>
          </a:p>
        </p:txBody>
      </p:sp>
      <p:pic>
        <p:nvPicPr>
          <p:cNvPr id="6" name="图片 5"/>
          <p:cNvPicPr>
            <a:picLocks noChangeAspect="1"/>
          </p:cNvPicPr>
          <p:nvPr/>
        </p:nvPicPr>
        <p:blipFill rotWithShape="1">
          <a:blip r:embed="rId2" cstate="print">
            <a:extLst>
              <a:ext uri="{28A0092B-C50C-407E-A947-70E740481C1C}">
                <a14:useLocalDpi xmlns="" xmlns:a14="http://schemas.microsoft.com/office/drawing/2010/main" val="0"/>
              </a:ext>
            </a:extLst>
          </a:blip>
          <a:srcRect l="7919" t="10560" r="6944" b="10244"/>
          <a:stretch/>
        </p:blipFill>
        <p:spPr>
          <a:xfrm>
            <a:off x="52298" y="1981955"/>
            <a:ext cx="1970885" cy="1405297"/>
          </a:xfrm>
          <a:prstGeom prst="rect">
            <a:avLst/>
          </a:prstGeom>
        </p:spPr>
      </p:pic>
      <p:sp>
        <p:nvSpPr>
          <p:cNvPr id="7" name="矩形 6"/>
          <p:cNvSpPr/>
          <p:nvPr/>
        </p:nvSpPr>
        <p:spPr>
          <a:xfrm>
            <a:off x="0" y="1606610"/>
            <a:ext cx="1187624" cy="273914"/>
          </a:xfrm>
          <a:prstGeom prst="rect">
            <a:avLst/>
          </a:prstGeom>
          <a:solidFill>
            <a:srgbClr val="3B8A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客户画像</a:t>
            </a:r>
            <a:endParaRPr lang="zh-CN" altLang="en-US" dirty="0">
              <a:latin typeface="微软雅黑" pitchFamily="34" charset="-122"/>
              <a:ea typeface="微软雅黑" pitchFamily="34" charset="-122"/>
            </a:endParaRPr>
          </a:p>
        </p:txBody>
      </p:sp>
      <p:cxnSp>
        <p:nvCxnSpPr>
          <p:cNvPr id="9" name="直接连接符 8"/>
          <p:cNvCxnSpPr/>
          <p:nvPr/>
        </p:nvCxnSpPr>
        <p:spPr>
          <a:xfrm>
            <a:off x="2195736" y="1981956"/>
            <a:ext cx="0" cy="1405296"/>
          </a:xfrm>
          <a:prstGeom prst="line">
            <a:avLst/>
          </a:prstGeom>
          <a:ln>
            <a:solidFill>
              <a:srgbClr val="3B8AFF"/>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95736" y="2636912"/>
            <a:ext cx="4248472" cy="0"/>
          </a:xfrm>
          <a:prstGeom prst="line">
            <a:avLst/>
          </a:prstGeom>
          <a:ln>
            <a:solidFill>
              <a:srgbClr val="3B8AFF"/>
            </a:solidFill>
            <a:prstDash val="dash"/>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3" cstate="print">
            <a:extLst>
              <a:ext uri="{28A0092B-C50C-407E-A947-70E740481C1C}">
                <a14:useLocalDpi xmlns="" xmlns:a14="http://schemas.microsoft.com/office/drawing/2010/main" val="0"/>
              </a:ext>
            </a:extLst>
          </a:blip>
          <a:srcRect l="9524" t="19610" r="23810" b="28095"/>
          <a:stretch/>
        </p:blipFill>
        <p:spPr>
          <a:xfrm>
            <a:off x="2215208" y="1700808"/>
            <a:ext cx="1201762" cy="686721"/>
          </a:xfrm>
          <a:prstGeom prst="rect">
            <a:avLst/>
          </a:prstGeom>
        </p:spPr>
      </p:pic>
      <p:sp>
        <p:nvSpPr>
          <p:cNvPr id="17" name="文本框 16"/>
          <p:cNvSpPr txBox="1"/>
          <p:nvPr/>
        </p:nvSpPr>
        <p:spPr>
          <a:xfrm>
            <a:off x="2563653" y="2298358"/>
            <a:ext cx="974227" cy="338554"/>
          </a:xfrm>
          <a:prstGeom prst="rect">
            <a:avLst/>
          </a:prstGeom>
          <a:noFill/>
        </p:spPr>
        <p:txBody>
          <a:bodyPr wrap="square" rtlCol="0">
            <a:spAutoFit/>
          </a:bodyPr>
          <a:lstStyle/>
          <a:p>
            <a:r>
              <a:rPr lang="zh-CN" altLang="en-US" sz="1600" dirty="0" smtClean="0">
                <a:solidFill>
                  <a:srgbClr val="3B8AFF"/>
                </a:solidFill>
                <a:latin typeface="微软雅黑" pitchFamily="34" charset="-122"/>
                <a:ea typeface="微软雅黑" pitchFamily="34" charset="-122"/>
              </a:rPr>
              <a:t>天罗</a:t>
            </a:r>
            <a:endParaRPr lang="zh-CN" altLang="en-US" sz="1600" dirty="0">
              <a:solidFill>
                <a:srgbClr val="3B8AFF"/>
              </a:solidFill>
              <a:latin typeface="微软雅黑" pitchFamily="34" charset="-122"/>
              <a:ea typeface="微软雅黑" pitchFamily="34" charset="-122"/>
            </a:endParaRPr>
          </a:p>
        </p:txBody>
      </p:sp>
      <p:sp>
        <p:nvSpPr>
          <p:cNvPr id="18" name="文本框 17"/>
          <p:cNvSpPr txBox="1"/>
          <p:nvPr/>
        </p:nvSpPr>
        <p:spPr>
          <a:xfrm>
            <a:off x="3405408" y="1933660"/>
            <a:ext cx="30992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交易偏好</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社交活动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风险偏好</a:t>
            </a:r>
            <a:endParaRPr lang="zh-CN" altLang="en-US" dirty="0">
              <a:latin typeface="微软雅黑" pitchFamily="34" charset="-122"/>
              <a:ea typeface="微软雅黑" pitchFamily="34" charset="-122"/>
            </a:endParaRPr>
          </a:p>
        </p:txBody>
      </p:sp>
      <p:sp>
        <p:nvSpPr>
          <p:cNvPr id="20" name="文本框 19"/>
          <p:cNvSpPr txBox="1"/>
          <p:nvPr/>
        </p:nvSpPr>
        <p:spPr>
          <a:xfrm>
            <a:off x="4379635" y="2282724"/>
            <a:ext cx="1364214" cy="338554"/>
          </a:xfrm>
          <a:prstGeom prst="rect">
            <a:avLst/>
          </a:prstGeom>
          <a:noFill/>
        </p:spPr>
        <p:txBody>
          <a:bodyPr wrap="square" rtlCol="0">
            <a:spAutoFit/>
          </a:bodyPr>
          <a:lstStyle/>
          <a:p>
            <a:r>
              <a:rPr lang="zh-CN" altLang="en-US" sz="1600" dirty="0">
                <a:solidFill>
                  <a:srgbClr val="3B8AFF"/>
                </a:solidFill>
                <a:latin typeface="微软雅黑" pitchFamily="34" charset="-122"/>
                <a:ea typeface="微软雅黑" pitchFamily="34" charset="-122"/>
              </a:rPr>
              <a:t>线</a:t>
            </a:r>
            <a:r>
              <a:rPr lang="zh-CN" altLang="en-US" sz="1600" dirty="0" smtClean="0">
                <a:solidFill>
                  <a:srgbClr val="3B8AFF"/>
                </a:solidFill>
                <a:latin typeface="微软雅黑" pitchFamily="34" charset="-122"/>
                <a:ea typeface="微软雅黑" pitchFamily="34" charset="-122"/>
              </a:rPr>
              <a:t>上行为</a:t>
            </a:r>
            <a:endParaRPr lang="zh-CN" altLang="en-US" sz="1600" dirty="0">
              <a:solidFill>
                <a:srgbClr val="3B8AFF"/>
              </a:solidFill>
              <a:latin typeface="微软雅黑" pitchFamily="34" charset="-122"/>
              <a:ea typeface="微软雅黑" pitchFamily="34" charset="-122"/>
            </a:endParaRPr>
          </a:p>
        </p:txBody>
      </p:sp>
      <p:sp>
        <p:nvSpPr>
          <p:cNvPr id="21" name="文本框 20"/>
          <p:cNvSpPr txBox="1"/>
          <p:nvPr/>
        </p:nvSpPr>
        <p:spPr>
          <a:xfrm>
            <a:off x="3437081" y="2815656"/>
            <a:ext cx="30992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地理位置</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时间属性</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交易信息</a:t>
            </a:r>
            <a:endParaRPr lang="zh-CN" altLang="en-US" dirty="0">
              <a:latin typeface="微软雅黑" pitchFamily="34" charset="-122"/>
              <a:ea typeface="微软雅黑" pitchFamily="34" charset="-122"/>
            </a:endParaRPr>
          </a:p>
        </p:txBody>
      </p:sp>
      <p:sp>
        <p:nvSpPr>
          <p:cNvPr id="22" name="文本框 21"/>
          <p:cNvSpPr txBox="1"/>
          <p:nvPr/>
        </p:nvSpPr>
        <p:spPr>
          <a:xfrm>
            <a:off x="4311021" y="3284984"/>
            <a:ext cx="1364214" cy="338554"/>
          </a:xfrm>
          <a:prstGeom prst="rect">
            <a:avLst/>
          </a:prstGeom>
          <a:noFill/>
        </p:spPr>
        <p:txBody>
          <a:bodyPr wrap="square" rtlCol="0">
            <a:spAutoFit/>
          </a:bodyPr>
          <a:lstStyle/>
          <a:p>
            <a:r>
              <a:rPr lang="zh-CN" altLang="en-US" sz="1600" dirty="0">
                <a:solidFill>
                  <a:srgbClr val="3B8AFF"/>
                </a:solidFill>
                <a:latin typeface="微软雅黑" pitchFamily="34" charset="-122"/>
                <a:ea typeface="微软雅黑" pitchFamily="34" charset="-122"/>
              </a:rPr>
              <a:t>线</a:t>
            </a:r>
            <a:r>
              <a:rPr lang="zh-CN" altLang="en-US" sz="1600" dirty="0" smtClean="0">
                <a:solidFill>
                  <a:srgbClr val="3B8AFF"/>
                </a:solidFill>
                <a:latin typeface="微软雅黑" pitchFamily="34" charset="-122"/>
                <a:ea typeface="微软雅黑" pitchFamily="34" charset="-122"/>
              </a:rPr>
              <a:t>下行为</a:t>
            </a:r>
            <a:endParaRPr lang="zh-CN" altLang="en-US" sz="1600" dirty="0">
              <a:solidFill>
                <a:srgbClr val="3B8AFF"/>
              </a:solidFill>
              <a:latin typeface="微软雅黑" pitchFamily="34" charset="-122"/>
              <a:ea typeface="微软雅黑" pitchFamily="34" charset="-122"/>
            </a:endParaRPr>
          </a:p>
        </p:txBody>
      </p:sp>
      <p:cxnSp>
        <p:nvCxnSpPr>
          <p:cNvPr id="23" name="直接连接符 22"/>
          <p:cNvCxnSpPr/>
          <p:nvPr/>
        </p:nvCxnSpPr>
        <p:spPr>
          <a:xfrm>
            <a:off x="6444208" y="2039100"/>
            <a:ext cx="0" cy="1375036"/>
          </a:xfrm>
          <a:prstGeom prst="line">
            <a:avLst/>
          </a:prstGeom>
          <a:ln>
            <a:solidFill>
              <a:srgbClr val="3B8AFF"/>
            </a:solidFill>
            <a:prstDash val="dash"/>
          </a:ln>
        </p:spPr>
        <p:style>
          <a:lnRef idx="1">
            <a:schemeClr val="accent1"/>
          </a:lnRef>
          <a:fillRef idx="0">
            <a:schemeClr val="accent1"/>
          </a:fillRef>
          <a:effectRef idx="0">
            <a:schemeClr val="accent1"/>
          </a:effectRef>
          <a:fontRef idx="minor">
            <a:schemeClr val="tx1"/>
          </a:fontRef>
        </p:style>
      </p:cxnSp>
      <p:pic>
        <p:nvPicPr>
          <p:cNvPr id="25" name="图片 24"/>
          <p:cNvPicPr>
            <a:picLocks/>
          </p:cNvPicPr>
          <p:nvPr/>
        </p:nvPicPr>
        <p:blipFill>
          <a:blip r:embed="rId4" cstate="print">
            <a:extLst>
              <a:ext uri="{28A0092B-C50C-407E-A947-70E740481C1C}">
                <a14:useLocalDpi xmlns="" xmlns:a14="http://schemas.microsoft.com/office/drawing/2010/main" val="0"/>
              </a:ext>
            </a:extLst>
          </a:blip>
          <a:stretch>
            <a:fillRect/>
          </a:stretch>
        </p:blipFill>
        <p:spPr>
          <a:xfrm>
            <a:off x="2267106" y="2687057"/>
            <a:ext cx="1149864" cy="700196"/>
          </a:xfrm>
          <a:prstGeom prst="rect">
            <a:avLst/>
          </a:prstGeom>
        </p:spPr>
      </p:pic>
      <p:pic>
        <p:nvPicPr>
          <p:cNvPr id="28" name="图片 2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636232" y="2021936"/>
            <a:ext cx="2256247" cy="1399256"/>
          </a:xfrm>
          <a:prstGeom prst="rect">
            <a:avLst/>
          </a:prstGeom>
        </p:spPr>
      </p:pic>
      <p:sp>
        <p:nvSpPr>
          <p:cNvPr id="29" name="矩形 28"/>
          <p:cNvSpPr/>
          <p:nvPr/>
        </p:nvSpPr>
        <p:spPr>
          <a:xfrm>
            <a:off x="0" y="4509120"/>
            <a:ext cx="1187624" cy="273914"/>
          </a:xfrm>
          <a:prstGeom prst="rect">
            <a:avLst/>
          </a:prstGeom>
          <a:solidFill>
            <a:srgbClr val="3B8A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精准营销</a:t>
            </a:r>
            <a:endParaRPr lang="zh-CN" altLang="en-US" dirty="0">
              <a:latin typeface="微软雅黑" pitchFamily="34" charset="-122"/>
              <a:ea typeface="微软雅黑" pitchFamily="34" charset="-122"/>
            </a:endParaRPr>
          </a:p>
        </p:txBody>
      </p:sp>
      <p:pic>
        <p:nvPicPr>
          <p:cNvPr id="30" name="图片 29"/>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4509" y="4941168"/>
            <a:ext cx="2202597" cy="1422708"/>
          </a:xfrm>
          <a:prstGeom prst="rect">
            <a:avLst/>
          </a:prstGeom>
        </p:spPr>
      </p:pic>
      <p:sp>
        <p:nvSpPr>
          <p:cNvPr id="31" name="文本框 30"/>
          <p:cNvSpPr txBox="1"/>
          <p:nvPr/>
        </p:nvSpPr>
        <p:spPr>
          <a:xfrm>
            <a:off x="2390590" y="4941168"/>
            <a:ext cx="2294580" cy="1323439"/>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中</a:t>
            </a:r>
            <a:r>
              <a:rPr lang="zh-CN" altLang="en-US" sz="1600" dirty="0">
                <a:latin typeface="微软雅黑" pitchFamily="34" charset="-122"/>
                <a:ea typeface="微软雅黑" pitchFamily="34" charset="-122"/>
              </a:rPr>
              <a:t>信信用卡</a:t>
            </a:r>
            <a:r>
              <a:rPr lang="zh-CN" altLang="en-US" sz="1600" dirty="0" smtClean="0">
                <a:latin typeface="微软雅黑" pitchFamily="34" charset="-122"/>
                <a:ea typeface="微软雅黑" pitchFamily="34" charset="-122"/>
              </a:rPr>
              <a:t>试图</a:t>
            </a:r>
            <a:r>
              <a:rPr lang="zh-CN" altLang="en-US" sz="1600" dirty="0">
                <a:latin typeface="微软雅黑" pitchFamily="34" charset="-122"/>
                <a:ea typeface="微软雅黑" pitchFamily="34" charset="-122"/>
              </a:rPr>
              <a:t>以</a:t>
            </a:r>
            <a:r>
              <a:rPr lang="zh-CN" altLang="en-US" sz="1600" dirty="0">
                <a:solidFill>
                  <a:srgbClr val="FF0000"/>
                </a:solidFill>
                <a:latin typeface="微软雅黑" pitchFamily="34" charset="-122"/>
                <a:ea typeface="微软雅黑" pitchFamily="34" charset="-122"/>
              </a:rPr>
              <a:t>热点客户</a:t>
            </a:r>
            <a:r>
              <a:rPr lang="zh-CN" altLang="en-US" sz="1600" dirty="0">
                <a:latin typeface="微软雅黑" pitchFamily="34" charset="-122"/>
                <a:ea typeface="微软雅黑" pitchFamily="34" charset="-122"/>
              </a:rPr>
              <a:t>为</a:t>
            </a:r>
            <a:r>
              <a:rPr lang="zh-CN" altLang="en-US" sz="1600" dirty="0" smtClean="0">
                <a:latin typeface="微软雅黑" pitchFamily="34" charset="-122"/>
                <a:ea typeface="微软雅黑" pitchFamily="34" charset="-122"/>
              </a:rPr>
              <a:t>基础，向</a:t>
            </a:r>
            <a:r>
              <a:rPr lang="zh-CN" altLang="en-US" sz="1600" dirty="0">
                <a:latin typeface="微软雅黑" pitchFamily="34" charset="-122"/>
                <a:ea typeface="微软雅黑" pitchFamily="34" charset="-122"/>
              </a:rPr>
              <a:t>具有影响力的客户圈进行相关卡产品  、消费金融</a:t>
            </a:r>
            <a:r>
              <a:rPr lang="zh-CN" altLang="en-US" sz="1600" dirty="0" smtClean="0">
                <a:solidFill>
                  <a:srgbClr val="FF0000"/>
                </a:solidFill>
                <a:latin typeface="微软雅黑" pitchFamily="34" charset="-122"/>
                <a:ea typeface="微软雅黑" pitchFamily="34" charset="-122"/>
              </a:rPr>
              <a:t>产品推荐</a:t>
            </a:r>
            <a:r>
              <a:rPr lang="en-US" altLang="zh-CN" sz="1600" dirty="0" smtClean="0">
                <a:solidFill>
                  <a:srgbClr val="FF0000"/>
                </a:solidFill>
                <a:latin typeface="微软雅黑" pitchFamily="34" charset="-122"/>
                <a:ea typeface="微软雅黑" pitchFamily="34" charset="-122"/>
              </a:rPr>
              <a:t>;</a:t>
            </a:r>
            <a:endParaRPr lang="zh-CN" altLang="en-US" sz="1600" dirty="0">
              <a:solidFill>
                <a:srgbClr val="FF0000"/>
              </a:solidFill>
              <a:latin typeface="微软雅黑" pitchFamily="34" charset="-122"/>
              <a:ea typeface="微软雅黑" pitchFamily="34" charset="-122"/>
            </a:endParaRPr>
          </a:p>
        </p:txBody>
      </p:sp>
      <p:sp>
        <p:nvSpPr>
          <p:cNvPr id="32" name="文本框 31"/>
          <p:cNvSpPr txBox="1"/>
          <p:nvPr/>
        </p:nvSpPr>
        <p:spPr>
          <a:xfrm>
            <a:off x="292490" y="6342769"/>
            <a:ext cx="3086412" cy="261610"/>
          </a:xfrm>
          <a:prstGeom prst="rect">
            <a:avLst/>
          </a:prstGeom>
          <a:noFill/>
        </p:spPr>
        <p:txBody>
          <a:bodyPr wrap="square" rtlCol="0">
            <a:spAutoFit/>
          </a:bodyPr>
          <a:lstStyle/>
          <a:p>
            <a:r>
              <a:rPr lang="zh-CN" altLang="en-US" sz="1100" dirty="0">
                <a:latin typeface="微软雅黑" pitchFamily="34" charset="-122"/>
                <a:ea typeface="微软雅黑" pitchFamily="34" charset="-122"/>
              </a:rPr>
              <a:t>社会关系图</a:t>
            </a:r>
            <a:r>
              <a:rPr lang="zh-CN" altLang="en-US" sz="1100" dirty="0" smtClean="0">
                <a:latin typeface="微软雅黑" pitchFamily="34" charset="-122"/>
                <a:ea typeface="微软雅黑" pitchFamily="34" charset="-122"/>
              </a:rPr>
              <a:t>谱分析热点客户</a:t>
            </a:r>
            <a:endParaRPr lang="zh-CN" altLang="en-US" sz="1100" dirty="0">
              <a:latin typeface="微软雅黑" pitchFamily="34" charset="-122"/>
              <a:ea typeface="微软雅黑" pitchFamily="34" charset="-122"/>
            </a:endParaRPr>
          </a:p>
        </p:txBody>
      </p:sp>
      <p:sp>
        <p:nvSpPr>
          <p:cNvPr id="33" name="矩形 32"/>
          <p:cNvSpPr/>
          <p:nvPr/>
        </p:nvSpPr>
        <p:spPr>
          <a:xfrm>
            <a:off x="6636232" y="4509120"/>
            <a:ext cx="2507768" cy="273914"/>
          </a:xfrm>
          <a:prstGeom prst="rect">
            <a:avLst/>
          </a:prstGeom>
          <a:solidFill>
            <a:srgbClr val="3B8A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itchFamily="34" charset="-122"/>
                <a:ea typeface="微软雅黑" pitchFamily="34" charset="-122"/>
              </a:rPr>
              <a:t>提高可控风险客户数量</a:t>
            </a:r>
            <a:endParaRPr lang="zh-CN" altLang="en-US" dirty="0">
              <a:latin typeface="微软雅黑" pitchFamily="34" charset="-122"/>
              <a:ea typeface="微软雅黑" pitchFamily="34" charset="-122"/>
            </a:endParaRPr>
          </a:p>
        </p:txBody>
      </p:sp>
      <p:sp>
        <p:nvSpPr>
          <p:cNvPr id="35" name="右箭头 34"/>
          <p:cNvSpPr/>
          <p:nvPr/>
        </p:nvSpPr>
        <p:spPr>
          <a:xfrm rot="8685315">
            <a:off x="3520905" y="3712290"/>
            <a:ext cx="937874" cy="648072"/>
          </a:xfrm>
          <a:prstGeom prst="rightArrow">
            <a:avLst/>
          </a:prstGeom>
          <a:solidFill>
            <a:srgbClr val="3B8AFF"/>
          </a:solid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6" name="右箭头 35"/>
          <p:cNvSpPr/>
          <p:nvPr/>
        </p:nvSpPr>
        <p:spPr>
          <a:xfrm rot="2151150">
            <a:off x="5387021" y="3708990"/>
            <a:ext cx="937874" cy="648072"/>
          </a:xfrm>
          <a:prstGeom prst="rightArrow">
            <a:avLst/>
          </a:prstGeom>
          <a:solidFill>
            <a:srgbClr val="3B8AFF"/>
          </a:solidFill>
          <a:ln>
            <a:solidFill>
              <a:srgbClr val="3B8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6" name="文本框 25"/>
          <p:cNvSpPr txBox="1"/>
          <p:nvPr/>
        </p:nvSpPr>
        <p:spPr>
          <a:xfrm>
            <a:off x="2572145" y="3330310"/>
            <a:ext cx="974227" cy="338554"/>
          </a:xfrm>
          <a:prstGeom prst="rect">
            <a:avLst/>
          </a:prstGeom>
          <a:noFill/>
        </p:spPr>
        <p:txBody>
          <a:bodyPr wrap="square" rtlCol="0">
            <a:spAutoFit/>
          </a:bodyPr>
          <a:lstStyle/>
          <a:p>
            <a:r>
              <a:rPr lang="zh-CN" altLang="en-US" sz="1600" dirty="0">
                <a:solidFill>
                  <a:srgbClr val="3B8AFF"/>
                </a:solidFill>
                <a:latin typeface="微软雅黑" pitchFamily="34" charset="-122"/>
                <a:ea typeface="微软雅黑" pitchFamily="34" charset="-122"/>
              </a:rPr>
              <a:t>地网</a:t>
            </a:r>
          </a:p>
        </p:txBody>
      </p:sp>
      <p:sp>
        <p:nvSpPr>
          <p:cNvPr id="3" name="文本框 2"/>
          <p:cNvSpPr txBox="1"/>
          <p:nvPr/>
        </p:nvSpPr>
        <p:spPr>
          <a:xfrm>
            <a:off x="5508104" y="4941168"/>
            <a:ext cx="3635896" cy="1569660"/>
          </a:xfrm>
          <a:prstGeom prst="rect">
            <a:avLst/>
          </a:prstGeom>
          <a:noFill/>
        </p:spPr>
        <p:txBody>
          <a:bodyPr wrap="square" rtlCol="0">
            <a:spAutoFit/>
          </a:bodyPr>
          <a:lstStyle/>
          <a:p>
            <a:r>
              <a:rPr lang="zh-CN" altLang="en-US" sz="1600" dirty="0">
                <a:latin typeface="微软雅黑" pitchFamily="34" charset="-122"/>
                <a:ea typeface="微软雅黑" pitchFamily="34" charset="-122"/>
              </a:rPr>
              <a:t>过去有部分本应引入的客户由于不能确定风险程度被放弃，现在通过多维度的数据分析，可以更准确的评判一个人的信用程度和风险水平。中信新用户的通过率由</a:t>
            </a:r>
            <a:r>
              <a:rPr lang="en-US" altLang="zh-CN" sz="1600" dirty="0">
                <a:latin typeface="微软雅黑" pitchFamily="34" charset="-122"/>
                <a:ea typeface="微软雅黑" pitchFamily="34" charset="-122"/>
              </a:rPr>
              <a:t>25%</a:t>
            </a:r>
            <a:r>
              <a:rPr lang="zh-CN" altLang="en-US" sz="1600" dirty="0">
                <a:latin typeface="微软雅黑" pitchFamily="34" charset="-122"/>
                <a:ea typeface="微软雅黑" pitchFamily="34" charset="-122"/>
              </a:rPr>
              <a:t>提升至</a:t>
            </a:r>
            <a:r>
              <a:rPr lang="en-US" altLang="zh-CN" sz="1600" dirty="0">
                <a:latin typeface="微软雅黑" pitchFamily="34" charset="-122"/>
                <a:ea typeface="微软雅黑" pitchFamily="34" charset="-122"/>
              </a:rPr>
              <a:t>70%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年上半年的累积发卡量大幅提升。</a:t>
            </a:r>
          </a:p>
        </p:txBody>
      </p:sp>
    </p:spTree>
    <p:extLst>
      <p:ext uri="{BB962C8B-B14F-4D97-AF65-F5344CB8AC3E}">
        <p14:creationId xmlns="" xmlns:p14="http://schemas.microsoft.com/office/powerpoint/2010/main" val="585140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7"/>
          <p:cNvSpPr>
            <a:spLocks noChangeArrowheads="1"/>
          </p:cNvSpPr>
          <p:nvPr/>
        </p:nvSpPr>
        <p:spPr bwMode="auto">
          <a:xfrm rot="16200000" flipH="1">
            <a:off x="1421412" y="2455675"/>
            <a:ext cx="1076941" cy="3640062"/>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2" name="标题 1"/>
          <p:cNvSpPr>
            <a:spLocks noGrp="1"/>
          </p:cNvSpPr>
          <p:nvPr>
            <p:ph type="title"/>
          </p:nvPr>
        </p:nvSpPr>
        <p:spPr>
          <a:xfrm>
            <a:off x="1624013" y="-142900"/>
            <a:ext cx="6764337" cy="1384995"/>
          </a:xfrm>
          <a:noFill/>
          <a:ln w="9525">
            <a:noFill/>
            <a:miter lim="800000"/>
            <a:headEnd/>
            <a:tailEnd/>
          </a:ln>
        </p:spPr>
        <p:txBody>
          <a:bodyPr wrap="square">
            <a:spAutoFit/>
          </a:bodyPr>
          <a:lstStyle/>
          <a:p>
            <a:r>
              <a:rPr lang="en-US" altLang="zh-CN" sz="2800" b="1" kern="1200" dirty="0" smtClean="0">
                <a:solidFill>
                  <a:srgbClr val="3B8AFF"/>
                </a:solidFill>
                <a:latin typeface="微软雅黑" pitchFamily="34" charset="-122"/>
                <a:ea typeface="微软雅黑" pitchFamily="34" charset="-122"/>
                <a:cs typeface="+mn-cs"/>
              </a:rPr>
              <a:t/>
            </a:r>
            <a:br>
              <a:rPr lang="en-US" altLang="zh-CN" sz="2800" b="1" kern="1200" dirty="0" smtClean="0">
                <a:solidFill>
                  <a:srgbClr val="3B8AFF"/>
                </a:solidFill>
                <a:latin typeface="微软雅黑" pitchFamily="34" charset="-122"/>
                <a:ea typeface="微软雅黑" pitchFamily="34" charset="-122"/>
                <a:cs typeface="+mn-cs"/>
              </a:rPr>
            </a:br>
            <a:r>
              <a:rPr lang="zh-CN" altLang="en-US" sz="2800" b="1" kern="1200" dirty="0">
                <a:solidFill>
                  <a:srgbClr val="3B8AFF"/>
                </a:solidFill>
                <a:latin typeface="微软雅黑" pitchFamily="34" charset="-122"/>
                <a:ea typeface="微软雅黑" pitchFamily="34" charset="-122"/>
                <a:cs typeface="+mn-cs"/>
              </a:rPr>
              <a:t>风险管控案</a:t>
            </a:r>
            <a:r>
              <a:rPr lang="zh-CN" altLang="en-US" sz="2800" b="1" kern="1200" dirty="0" smtClean="0">
                <a:solidFill>
                  <a:srgbClr val="3B8AFF"/>
                </a:solidFill>
                <a:latin typeface="微软雅黑" pitchFamily="34" charset="-122"/>
                <a:ea typeface="微软雅黑" pitchFamily="34" charset="-122"/>
                <a:cs typeface="+mn-cs"/>
              </a:rPr>
              <a:t>例</a:t>
            </a:r>
            <a:r>
              <a:rPr lang="en-US" altLang="zh-CN" sz="2800" b="1" kern="1200" dirty="0" smtClean="0">
                <a:solidFill>
                  <a:srgbClr val="3B8AFF"/>
                </a:solidFill>
                <a:latin typeface="微软雅黑" pitchFamily="34" charset="-122"/>
                <a:ea typeface="微软雅黑" pitchFamily="34" charset="-122"/>
                <a:cs typeface="+mn-cs"/>
              </a:rPr>
              <a:t>--ZestFinance</a:t>
            </a:r>
            <a:r>
              <a:rPr lang="zh-CN" altLang="en-US" sz="2800" b="1" kern="1200" dirty="0">
                <a:solidFill>
                  <a:srgbClr val="3B8AFF"/>
                </a:solidFill>
                <a:latin typeface="微软雅黑" pitchFamily="34" charset="-122"/>
                <a:ea typeface="微软雅黑" pitchFamily="34" charset="-122"/>
                <a:cs typeface="+mn-cs"/>
              </a:rPr>
              <a:t/>
            </a:r>
            <a:br>
              <a:rPr lang="zh-CN" altLang="en-US" sz="2800" b="1" kern="1200" dirty="0">
                <a:solidFill>
                  <a:srgbClr val="3B8AFF"/>
                </a:solidFill>
                <a:latin typeface="微软雅黑" pitchFamily="34" charset="-122"/>
                <a:ea typeface="微软雅黑" pitchFamily="34" charset="-122"/>
                <a:cs typeface="+mn-cs"/>
              </a:rPr>
            </a:br>
            <a:endParaRPr lang="zh-CN" altLang="en-US" sz="2800" b="1" kern="1200" dirty="0">
              <a:solidFill>
                <a:srgbClr val="3B8AFF"/>
              </a:solidFill>
              <a:latin typeface="微软雅黑" pitchFamily="34" charset="-122"/>
              <a:ea typeface="微软雅黑" pitchFamily="34" charset="-122"/>
              <a:cs typeface="+mn-cs"/>
            </a:endParaRPr>
          </a:p>
        </p:txBody>
      </p:sp>
      <p:pic>
        <p:nvPicPr>
          <p:cNvPr id="4" name="图片 3"/>
          <p:cNvPicPr>
            <a:picLocks noChangeAspect="1"/>
          </p:cNvPicPr>
          <p:nvPr/>
        </p:nvPicPr>
        <p:blipFill>
          <a:blip r:embed="rId2"/>
          <a:stretch>
            <a:fillRect/>
          </a:stretch>
        </p:blipFill>
        <p:spPr>
          <a:xfrm>
            <a:off x="179512" y="1639819"/>
            <a:ext cx="1762125" cy="1371600"/>
          </a:xfrm>
          <a:prstGeom prst="rect">
            <a:avLst/>
          </a:prstGeom>
        </p:spPr>
      </p:pic>
      <p:sp>
        <p:nvSpPr>
          <p:cNvPr id="6" name="Rounded Rectangle 27"/>
          <p:cNvSpPr>
            <a:spLocks noChangeArrowheads="1"/>
          </p:cNvSpPr>
          <p:nvPr/>
        </p:nvSpPr>
        <p:spPr bwMode="auto">
          <a:xfrm rot="16200000" flipH="1">
            <a:off x="4519219" y="-622676"/>
            <a:ext cx="1977769" cy="6048675"/>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7" name="Round Same Side Corner Rectangle 141"/>
          <p:cNvSpPr/>
          <p:nvPr/>
        </p:nvSpPr>
        <p:spPr bwMode="auto">
          <a:xfrm>
            <a:off x="2485498" y="1412776"/>
            <a:ext cx="6048673" cy="456839"/>
          </a:xfrm>
          <a:prstGeom prst="round2SameRect">
            <a:avLst>
              <a:gd name="adj1" fmla="val 27778"/>
              <a:gd name="adj2" fmla="val 0"/>
            </a:avLst>
          </a:prstGeom>
          <a:solidFill>
            <a:srgbClr val="FF66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8" name="Rektangel 76"/>
          <p:cNvSpPr>
            <a:spLocks noChangeArrowheads="1"/>
          </p:cNvSpPr>
          <p:nvPr/>
        </p:nvSpPr>
        <p:spPr bwMode="auto">
          <a:xfrm>
            <a:off x="2443682" y="1447725"/>
            <a:ext cx="393695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lang="zh-CN" altLang="en-US" sz="2000" kern="0" noProof="1" smtClean="0">
                <a:solidFill>
                  <a:srgbClr val="FFFFFF"/>
                </a:solidFill>
                <a:latin typeface="微软雅黑" pitchFamily="34" charset="-122"/>
                <a:ea typeface="微软雅黑" pitchFamily="34" charset="-122"/>
                <a:cs typeface="Arial" charset="0"/>
              </a:rPr>
              <a:t>专注于大</a:t>
            </a:r>
            <a:r>
              <a:rPr lang="zh-CN" altLang="en-US" sz="2000" kern="0" noProof="1">
                <a:solidFill>
                  <a:srgbClr val="FFFFFF"/>
                </a:solidFill>
                <a:latin typeface="微软雅黑" pitchFamily="34" charset="-122"/>
                <a:ea typeface="微软雅黑" pitchFamily="34" charset="-122"/>
                <a:cs typeface="Arial" charset="0"/>
              </a:rPr>
              <a:t>数</a:t>
            </a:r>
            <a:r>
              <a:rPr lang="zh-CN" altLang="en-US" sz="2000" kern="0" noProof="1" smtClean="0">
                <a:solidFill>
                  <a:srgbClr val="FFFFFF"/>
                </a:solidFill>
                <a:latin typeface="微软雅黑" pitchFamily="34" charset="-122"/>
                <a:ea typeface="微软雅黑" pitchFamily="34" charset="-122"/>
                <a:cs typeface="Arial" charset="0"/>
              </a:rPr>
              <a:t>据信用评估服务</a:t>
            </a:r>
            <a:endParaRPr kumimoji="0" lang="zh-CN" altLang="en-US" sz="20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sp>
        <p:nvSpPr>
          <p:cNvPr id="13" name="文本框 12"/>
          <p:cNvSpPr txBox="1"/>
          <p:nvPr/>
        </p:nvSpPr>
        <p:spPr>
          <a:xfrm>
            <a:off x="2443682" y="1902306"/>
            <a:ext cx="6063208" cy="1477328"/>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利</a:t>
            </a:r>
            <a:r>
              <a:rPr lang="zh-CN" altLang="en-US" dirty="0">
                <a:latin typeface="微软雅黑" pitchFamily="34" charset="-122"/>
                <a:ea typeface="微软雅黑" pitchFamily="34" charset="-122"/>
              </a:rPr>
              <a:t>用大数据技术重塑审贷过程，为难以获得传统</a:t>
            </a:r>
            <a:r>
              <a:rPr lang="zh-CN" altLang="en-US" dirty="0" smtClean="0">
                <a:latin typeface="微软雅黑" pitchFamily="34" charset="-122"/>
                <a:ea typeface="微软雅黑" pitchFamily="34" charset="-122"/>
              </a:rPr>
              <a:t>金融</a:t>
            </a:r>
            <a:r>
              <a:rPr lang="zh-CN" altLang="en-US" dirty="0">
                <a:latin typeface="微软雅黑" pitchFamily="34" charset="-122"/>
                <a:ea typeface="微软雅黑" pitchFamily="34" charset="-122"/>
              </a:rPr>
              <a:t>服</a:t>
            </a:r>
            <a:r>
              <a:rPr lang="zh-CN" altLang="en-US" dirty="0" smtClean="0">
                <a:latin typeface="微软雅黑" pitchFamily="34" charset="-122"/>
                <a:ea typeface="微软雅黑" pitchFamily="34" charset="-122"/>
              </a:rPr>
              <a:t>务的</a:t>
            </a:r>
            <a:r>
              <a:rPr lang="zh-CN" altLang="en-US" dirty="0">
                <a:latin typeface="微软雅黑" pitchFamily="34" charset="-122"/>
                <a:ea typeface="微软雅黑" pitchFamily="34" charset="-122"/>
              </a:rPr>
              <a:t>个人创造可用的信用，降低他们的借贷成</a:t>
            </a:r>
            <a:r>
              <a:rPr lang="zh-CN" altLang="en-US" dirty="0" smtClean="0">
                <a:latin typeface="微软雅黑" pitchFamily="34" charset="-122"/>
                <a:ea typeface="微软雅黑" pitchFamily="34" charset="-122"/>
              </a:rPr>
              <a:t>本</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正</a:t>
            </a:r>
            <a:r>
              <a:rPr lang="zh-CN" altLang="en-US" dirty="0">
                <a:latin typeface="微软雅黑" pitchFamily="34" charset="-122"/>
                <a:ea typeface="微软雅黑" pitchFamily="34" charset="-122"/>
              </a:rPr>
              <a:t>在向信用风险管理的其他领</a:t>
            </a:r>
            <a:r>
              <a:rPr lang="zh-CN" altLang="en-US" dirty="0" smtClean="0">
                <a:latin typeface="微软雅黑" pitchFamily="34" charset="-122"/>
                <a:ea typeface="微软雅黑" pitchFamily="34" charset="-122"/>
              </a:rPr>
              <a:t>域扩</a:t>
            </a:r>
            <a:r>
              <a:rPr lang="zh-CN" altLang="en-US" dirty="0">
                <a:latin typeface="微软雅黑" pitchFamily="34" charset="-122"/>
                <a:ea typeface="微软雅黑" pitchFamily="34" charset="-122"/>
              </a:rPr>
              <a:t>展，</a:t>
            </a:r>
            <a:r>
              <a:rPr lang="en-US" altLang="zh-CN" dirty="0">
                <a:latin typeface="微软雅黑" pitchFamily="34" charset="-122"/>
                <a:ea typeface="微软雅黑" pitchFamily="34" charset="-122"/>
              </a:rPr>
              <a:t>2014</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2</a:t>
            </a:r>
            <a:r>
              <a:rPr lang="zh-CN" altLang="en-US" dirty="0" smtClean="0">
                <a:latin typeface="微软雅黑" pitchFamily="34" charset="-122"/>
                <a:ea typeface="微软雅黑" pitchFamily="34" charset="-122"/>
              </a:rPr>
              <a:t>月宣</a:t>
            </a:r>
            <a:r>
              <a:rPr lang="zh-CN" altLang="en-US" dirty="0">
                <a:latin typeface="微软雅黑" pitchFamily="34" charset="-122"/>
                <a:ea typeface="微软雅黑" pitchFamily="34" charset="-122"/>
              </a:rPr>
              <a:t>布推出基于大数据分析的收债评</a:t>
            </a:r>
            <a:r>
              <a:rPr lang="zh-CN" altLang="en-US" dirty="0" smtClean="0">
                <a:latin typeface="微软雅黑" pitchFamily="34" charset="-122"/>
                <a:ea typeface="微软雅黑" pitchFamily="34" charset="-122"/>
              </a:rPr>
              <a:t>分</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旨</a:t>
            </a:r>
            <a:r>
              <a:rPr lang="zh-CN" altLang="en-US" dirty="0">
                <a:latin typeface="微软雅黑" pitchFamily="34" charset="-122"/>
                <a:ea typeface="微软雅黑" pitchFamily="34" charset="-122"/>
              </a:rPr>
              <a:t>在为汽车金融、学生贷款、医疗贷款提供一种新的评分系</a:t>
            </a:r>
            <a:r>
              <a:rPr lang="zh-CN" altLang="en-US" dirty="0" smtClean="0">
                <a:latin typeface="微软雅黑" pitchFamily="34" charset="-122"/>
                <a:ea typeface="微软雅黑" pitchFamily="34" charset="-122"/>
              </a:rPr>
              <a:t>统</a:t>
            </a:r>
            <a:endParaRPr lang="zh-CN" altLang="en-US" dirty="0">
              <a:latin typeface="微软雅黑" pitchFamily="34" charset="-122"/>
              <a:ea typeface="微软雅黑" pitchFamily="34" charset="-122"/>
            </a:endParaRPr>
          </a:p>
        </p:txBody>
      </p:sp>
      <p:pic>
        <p:nvPicPr>
          <p:cNvPr id="1028" name="Picture 4" descr="http://i1.techdoc.fd.zol-img.com.cn/t_s600x2000/g4/M05/0A/00/Cg-4WlH8g8aIFfOeAAuglNbtqm4AAKnWwFbKokAC6Cs187.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049711" y="3550776"/>
            <a:ext cx="4482730" cy="3115262"/>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ound Same Side Corner Rectangle 141"/>
          <p:cNvSpPr/>
          <p:nvPr/>
        </p:nvSpPr>
        <p:spPr bwMode="auto">
          <a:xfrm>
            <a:off x="139850" y="3550776"/>
            <a:ext cx="3640063" cy="456839"/>
          </a:xfrm>
          <a:prstGeom prst="round2SameRect">
            <a:avLst>
              <a:gd name="adj1" fmla="val 27778"/>
              <a:gd name="adj2" fmla="val 0"/>
            </a:avLst>
          </a:prstGeom>
          <a:solidFill>
            <a:srgbClr val="FF66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rgbClr val="FFFFFF"/>
                </a:solidFill>
                <a:latin typeface="微软雅黑" pitchFamily="34" charset="-122"/>
                <a:ea typeface="微软雅黑" pitchFamily="34" charset="-122"/>
                <a:cs typeface="Arial" charset="0"/>
              </a:rPr>
              <a:t>业务对象</a:t>
            </a:r>
            <a:endParaRPr lang="en-US" sz="2000" kern="0" dirty="0">
              <a:solidFill>
                <a:srgbClr val="FFFFFF"/>
              </a:solidFill>
              <a:latin typeface="微软雅黑" pitchFamily="34" charset="-122"/>
              <a:ea typeface="微软雅黑" pitchFamily="34" charset="-122"/>
              <a:cs typeface="Arial" charset="0"/>
            </a:endParaRPr>
          </a:p>
        </p:txBody>
      </p:sp>
      <p:sp>
        <p:nvSpPr>
          <p:cNvPr id="19" name="文本框 18"/>
          <p:cNvSpPr txBox="1"/>
          <p:nvPr/>
        </p:nvSpPr>
        <p:spPr>
          <a:xfrm>
            <a:off x="179512" y="4167845"/>
            <a:ext cx="3888432"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itchFamily="34" charset="-122"/>
                <a:ea typeface="微软雅黑" pitchFamily="34" charset="-122"/>
              </a:rPr>
              <a:t>没有信用评分无法获得信贷需求</a:t>
            </a:r>
            <a:endParaRPr lang="en-US" altLang="zh-CN" dirty="0" smtClean="0">
              <a:latin typeface="微软雅黑" pitchFamily="34" charset="-122"/>
              <a:ea typeface="微软雅黑" pitchFamily="34" charset="-122"/>
            </a:endParaRPr>
          </a:p>
          <a:p>
            <a:pPr marL="285750" indent="-285750">
              <a:buFont typeface="Wingdings" panose="05000000000000000000" pitchFamily="2" charset="2"/>
              <a:buChar char="ü"/>
            </a:pPr>
            <a:r>
              <a:rPr lang="zh-CN" altLang="en-US" dirty="0">
                <a:latin typeface="微软雅黑" pitchFamily="34" charset="-122"/>
                <a:ea typeface="微软雅黑" pitchFamily="34" charset="-122"/>
              </a:rPr>
              <a:t>信</a:t>
            </a:r>
            <a:r>
              <a:rPr lang="zh-CN" altLang="en-US" dirty="0" smtClean="0">
                <a:latin typeface="微软雅黑" pitchFamily="34" charset="-122"/>
                <a:ea typeface="微软雅黑" pitchFamily="34" charset="-122"/>
              </a:rPr>
              <a:t>用分数低，借贷成本高</a:t>
            </a:r>
            <a:endParaRPr lang="zh-CN" altLang="en-US" dirty="0">
              <a:latin typeface="微软雅黑" pitchFamily="34" charset="-122"/>
              <a:ea typeface="微软雅黑" pitchFamily="34" charset="-122"/>
            </a:endParaRPr>
          </a:p>
        </p:txBody>
      </p:sp>
      <p:sp>
        <p:nvSpPr>
          <p:cNvPr id="24" name="Rounded Rectangle 27"/>
          <p:cNvSpPr>
            <a:spLocks noChangeArrowheads="1"/>
          </p:cNvSpPr>
          <p:nvPr/>
        </p:nvSpPr>
        <p:spPr bwMode="auto">
          <a:xfrm rot="16200000" flipH="1">
            <a:off x="1513698" y="4291474"/>
            <a:ext cx="971694" cy="3640062"/>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25" name="Round Same Side Corner Rectangle 141"/>
          <p:cNvSpPr/>
          <p:nvPr/>
        </p:nvSpPr>
        <p:spPr bwMode="auto">
          <a:xfrm>
            <a:off x="179512" y="5439199"/>
            <a:ext cx="3640063" cy="456839"/>
          </a:xfrm>
          <a:prstGeom prst="round2SameRect">
            <a:avLst>
              <a:gd name="adj1" fmla="val 27778"/>
              <a:gd name="adj2" fmla="val 0"/>
            </a:avLst>
          </a:prstGeom>
          <a:solidFill>
            <a:srgbClr val="FF66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rgbClr val="FFFFFF"/>
                </a:solidFill>
                <a:latin typeface="微软雅黑" pitchFamily="34" charset="-122"/>
                <a:ea typeface="微软雅黑" pitchFamily="34" charset="-122"/>
                <a:cs typeface="Arial" charset="0"/>
              </a:rPr>
              <a:t>业</a:t>
            </a:r>
            <a:r>
              <a:rPr lang="zh-CN" altLang="en-US" sz="2000" kern="0" dirty="0" smtClean="0">
                <a:solidFill>
                  <a:srgbClr val="FFFFFF"/>
                </a:solidFill>
                <a:latin typeface="微软雅黑" pitchFamily="34" charset="-122"/>
                <a:ea typeface="微软雅黑" pitchFamily="34" charset="-122"/>
                <a:cs typeface="Arial" charset="0"/>
              </a:rPr>
              <a:t>务优势（较传统信贷管理）</a:t>
            </a:r>
            <a:endParaRPr lang="en-US" sz="2000" kern="0" dirty="0">
              <a:solidFill>
                <a:srgbClr val="FFFFFF"/>
              </a:solidFill>
              <a:latin typeface="微软雅黑" pitchFamily="34" charset="-122"/>
              <a:ea typeface="微软雅黑" pitchFamily="34" charset="-122"/>
              <a:cs typeface="Arial" charset="0"/>
            </a:endParaRPr>
          </a:p>
        </p:txBody>
      </p:sp>
      <p:sp>
        <p:nvSpPr>
          <p:cNvPr id="26" name="文本框 25"/>
          <p:cNvSpPr txBox="1"/>
          <p:nvPr/>
        </p:nvSpPr>
        <p:spPr>
          <a:xfrm>
            <a:off x="161279" y="5951021"/>
            <a:ext cx="3888432"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itchFamily="34" charset="-122"/>
                <a:ea typeface="微软雅黑" pitchFamily="34" charset="-122"/>
              </a:rPr>
              <a:t>处理效率提高近</a:t>
            </a:r>
            <a:r>
              <a:rPr lang="en-US" altLang="zh-CN" dirty="0" smtClean="0">
                <a:latin typeface="微软雅黑" pitchFamily="34" charset="-122"/>
                <a:ea typeface="微软雅黑" pitchFamily="34" charset="-122"/>
              </a:rPr>
              <a:t>90%</a:t>
            </a:r>
          </a:p>
          <a:p>
            <a:pPr marL="285750" indent="-285750">
              <a:buFont typeface="Wingdings" panose="05000000000000000000" pitchFamily="2" charset="2"/>
              <a:buChar char="ü"/>
            </a:pPr>
            <a:r>
              <a:rPr lang="zh-CN" altLang="en-US" dirty="0" smtClean="0">
                <a:latin typeface="微软雅黑" pitchFamily="34" charset="-122"/>
                <a:ea typeface="微软雅黑" pitchFamily="34" charset="-122"/>
              </a:rPr>
              <a:t>信用评估模型性能提高</a:t>
            </a:r>
            <a:r>
              <a:rPr lang="en-US" altLang="zh-CN" dirty="0" smtClean="0">
                <a:latin typeface="微软雅黑" pitchFamily="34" charset="-122"/>
                <a:ea typeface="微软雅黑" pitchFamily="34" charset="-122"/>
              </a:rPr>
              <a:t>40%</a:t>
            </a:r>
            <a:endParaRPr lang="zh-CN" altLang="en-US" dirty="0">
              <a:latin typeface="微软雅黑" pitchFamily="34" charset="-122"/>
              <a:ea typeface="微软雅黑" pitchFamily="34" charset="-122"/>
            </a:endParaRPr>
          </a:p>
        </p:txBody>
      </p:sp>
    </p:spTree>
    <p:extLst>
      <p:ext uri="{BB962C8B-B14F-4D97-AF65-F5344CB8AC3E}">
        <p14:creationId xmlns="" xmlns:p14="http://schemas.microsoft.com/office/powerpoint/2010/main" val="10964220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8191" y="262574"/>
            <a:ext cx="6764337" cy="523220"/>
          </a:xfrm>
          <a:noFill/>
          <a:ln w="9525">
            <a:noFill/>
            <a:miter lim="800000"/>
            <a:headEnd/>
            <a:tailEnd/>
          </a:ln>
        </p:spPr>
        <p:txBody>
          <a:bodyPr wrap="square">
            <a:spAutoFit/>
          </a:bodyPr>
          <a:lstStyle/>
          <a:p>
            <a:r>
              <a:rPr lang="zh-CN" altLang="en-US" sz="2800" b="1" kern="1200" dirty="0" smtClean="0">
                <a:solidFill>
                  <a:srgbClr val="3B8AFF"/>
                </a:solidFill>
                <a:latin typeface="微软雅黑" pitchFamily="34" charset="-122"/>
                <a:ea typeface="微软雅黑" pitchFamily="34" charset="-122"/>
                <a:cs typeface="+mn-cs"/>
              </a:rPr>
              <a:t>传统信用评估的不足</a:t>
            </a:r>
            <a:endParaRPr lang="zh-CN" altLang="en-US" sz="2800" b="1" kern="1200" dirty="0">
              <a:solidFill>
                <a:srgbClr val="3B8AFF"/>
              </a:solidFill>
              <a:latin typeface="微软雅黑" pitchFamily="34" charset="-122"/>
              <a:ea typeface="微软雅黑" pitchFamily="34" charset="-122"/>
              <a:cs typeface="+mn-cs"/>
            </a:endParaRPr>
          </a:p>
        </p:txBody>
      </p:sp>
      <p:grpSp>
        <p:nvGrpSpPr>
          <p:cNvPr id="11" name="组合 10"/>
          <p:cNvGrpSpPr/>
          <p:nvPr/>
        </p:nvGrpSpPr>
        <p:grpSpPr>
          <a:xfrm>
            <a:off x="79159" y="1124744"/>
            <a:ext cx="3936955" cy="456839"/>
            <a:chOff x="79159" y="1124744"/>
            <a:chExt cx="3936955" cy="456839"/>
          </a:xfrm>
        </p:grpSpPr>
        <p:sp>
          <p:nvSpPr>
            <p:cNvPr id="3" name="Round Same Side Corner Rectangle 141"/>
            <p:cNvSpPr/>
            <p:nvPr/>
          </p:nvSpPr>
          <p:spPr bwMode="auto">
            <a:xfrm>
              <a:off x="105433" y="1124744"/>
              <a:ext cx="3672408" cy="456839"/>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4" name="Rektangel 76"/>
            <p:cNvSpPr>
              <a:spLocks noChangeArrowheads="1"/>
            </p:cNvSpPr>
            <p:nvPr/>
          </p:nvSpPr>
          <p:spPr bwMode="auto">
            <a:xfrm>
              <a:off x="79159" y="1171747"/>
              <a:ext cx="393695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lang="zh-CN" altLang="en-US" sz="2000" kern="0" noProof="1">
                  <a:solidFill>
                    <a:srgbClr val="FFFFFF"/>
                  </a:solidFill>
                  <a:latin typeface="微软雅黑" pitchFamily="34" charset="-122"/>
                  <a:ea typeface="微软雅黑" pitchFamily="34" charset="-122"/>
                  <a:cs typeface="Arial" charset="0"/>
                </a:rPr>
                <a:t>美</a:t>
              </a:r>
              <a:r>
                <a:rPr lang="zh-CN" altLang="en-US" sz="2000" kern="0" noProof="1" smtClean="0">
                  <a:solidFill>
                    <a:srgbClr val="FFFFFF"/>
                  </a:solidFill>
                  <a:latin typeface="微软雅黑" pitchFamily="34" charset="-122"/>
                  <a:ea typeface="微软雅黑" pitchFamily="34" charset="-122"/>
                  <a:cs typeface="Arial" charset="0"/>
                </a:rPr>
                <a:t>国</a:t>
              </a:r>
              <a:r>
                <a:rPr lang="en-US" altLang="zh-CN" sz="2000" kern="0" noProof="1" smtClean="0">
                  <a:solidFill>
                    <a:srgbClr val="FFFFFF"/>
                  </a:solidFill>
                  <a:latin typeface="微软雅黑" pitchFamily="34" charset="-122"/>
                  <a:ea typeface="微软雅黑" pitchFamily="34" charset="-122"/>
                  <a:cs typeface="Arial" charset="0"/>
                </a:rPr>
                <a:t>FICO</a:t>
              </a:r>
              <a:r>
                <a:rPr lang="zh-CN" altLang="en-US" sz="2000" kern="0" noProof="1" smtClean="0">
                  <a:solidFill>
                    <a:srgbClr val="FFFFFF"/>
                  </a:solidFill>
                  <a:latin typeface="微软雅黑" pitchFamily="34" charset="-122"/>
                  <a:ea typeface="微软雅黑" pitchFamily="34" charset="-122"/>
                  <a:cs typeface="Arial" charset="0"/>
                </a:rPr>
                <a:t>评分无法覆盖全体人群</a:t>
              </a:r>
              <a:endParaRPr kumimoji="0" lang="zh-CN" altLang="en-US" sz="20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sp>
        <p:nvSpPr>
          <p:cNvPr id="5" name="Round Same Side Corner Rectangle 141"/>
          <p:cNvSpPr/>
          <p:nvPr/>
        </p:nvSpPr>
        <p:spPr bwMode="auto">
          <a:xfrm>
            <a:off x="105433" y="4221088"/>
            <a:ext cx="3672408" cy="456839"/>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6" name="Rektangel 76"/>
          <p:cNvSpPr>
            <a:spLocks noChangeArrowheads="1"/>
          </p:cNvSpPr>
          <p:nvPr/>
        </p:nvSpPr>
        <p:spPr bwMode="auto">
          <a:xfrm>
            <a:off x="105433" y="4249452"/>
            <a:ext cx="393695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kumimoji="0" lang="zh-CN" altLang="en-US" sz="20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传统信用评估模型维度单一</a:t>
            </a:r>
            <a:endParaRPr kumimoji="0" lang="zh-CN" altLang="en-US" sz="20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pic>
        <p:nvPicPr>
          <p:cNvPr id="7" name="Picture 2" descr="http://mmbiz.qpic.cn/mmbiz/MDGRlU3SEIwupzCghFuWhnwlL6x9t4ep0PR9UhmSWD7N2uA4vy5g0w5bHDop1diar4frmDcFIP8a3hd7k8tXficw/64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5433" y="1684877"/>
            <a:ext cx="3383269" cy="25250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矩形 7"/>
          <p:cNvSpPr/>
          <p:nvPr/>
        </p:nvSpPr>
        <p:spPr>
          <a:xfrm>
            <a:off x="4042388" y="1171747"/>
            <a:ext cx="4830624" cy="239508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pitchFamily="34" charset="-122"/>
                <a:ea typeface="微软雅黑" pitchFamily="34" charset="-122"/>
              </a:rPr>
              <a:t>分</a:t>
            </a:r>
            <a:endParaRPr lang="zh-CN" altLang="en-US" dirty="0">
              <a:latin typeface="微软雅黑" pitchFamily="34" charset="-122"/>
              <a:ea typeface="微软雅黑" pitchFamily="34" charset="-122"/>
            </a:endParaRPr>
          </a:p>
        </p:txBody>
      </p:sp>
      <p:sp>
        <p:nvSpPr>
          <p:cNvPr id="9" name="文本框 8"/>
          <p:cNvSpPr txBox="1"/>
          <p:nvPr/>
        </p:nvSpPr>
        <p:spPr>
          <a:xfrm>
            <a:off x="4042388" y="1253662"/>
            <a:ext cx="4830624" cy="1754326"/>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美</a:t>
            </a:r>
            <a:r>
              <a:rPr lang="zh-CN" altLang="en-US" dirty="0">
                <a:latin typeface="微软雅黑" pitchFamily="34" charset="-122"/>
                <a:ea typeface="微软雅黑" pitchFamily="34" charset="-122"/>
              </a:rPr>
              <a:t>国个人消费者</a:t>
            </a:r>
            <a:r>
              <a:rPr lang="zh-CN" altLang="en-US" dirty="0" smtClean="0">
                <a:latin typeface="微软雅黑" pitchFamily="34" charset="-122"/>
                <a:ea typeface="微软雅黑" pitchFamily="34" charset="-122"/>
              </a:rPr>
              <a:t>的平</a:t>
            </a:r>
            <a:r>
              <a:rPr lang="zh-CN" altLang="en-US" dirty="0">
                <a:latin typeface="微软雅黑" pitchFamily="34" charset="-122"/>
                <a:ea typeface="微软雅黑" pitchFamily="34" charset="-122"/>
              </a:rPr>
              <a:t>均</a:t>
            </a:r>
            <a:r>
              <a:rPr lang="en-US" altLang="zh-CN" dirty="0">
                <a:latin typeface="微软雅黑" pitchFamily="34" charset="-122"/>
                <a:ea typeface="微软雅黑" pitchFamily="34" charset="-122"/>
              </a:rPr>
              <a:t>FICO</a:t>
            </a:r>
            <a:r>
              <a:rPr lang="zh-CN" altLang="en-US" dirty="0">
                <a:latin typeface="微软雅黑" pitchFamily="34" charset="-122"/>
                <a:ea typeface="微软雅黑" pitchFamily="34" charset="-122"/>
              </a:rPr>
              <a:t>评分为</a:t>
            </a:r>
            <a:r>
              <a:rPr lang="en-US" altLang="zh-CN" dirty="0">
                <a:latin typeface="微软雅黑" pitchFamily="34" charset="-122"/>
                <a:ea typeface="微软雅黑" pitchFamily="34" charset="-122"/>
              </a:rPr>
              <a:t>678</a:t>
            </a:r>
            <a:r>
              <a:rPr lang="zh-CN" altLang="en-US" dirty="0">
                <a:latin typeface="微软雅黑" pitchFamily="34" charset="-122"/>
                <a:ea typeface="微软雅黑" pitchFamily="34" charset="-122"/>
              </a:rPr>
              <a:t>。从图</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可以看出，还有大量的人群远低于平</a:t>
            </a:r>
            <a:r>
              <a:rPr lang="zh-CN" altLang="en-US" dirty="0" smtClean="0">
                <a:latin typeface="微软雅黑" pitchFamily="34" charset="-122"/>
                <a:ea typeface="微软雅黑" pitchFamily="34" charset="-122"/>
              </a:rPr>
              <a:t>均。</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  根</a:t>
            </a:r>
            <a:r>
              <a:rPr lang="zh-CN" altLang="en-US" dirty="0">
                <a:latin typeface="微软雅黑" pitchFamily="34" charset="-122"/>
                <a:ea typeface="微软雅黑" pitchFamily="34" charset="-122"/>
              </a:rPr>
              <a:t>据</a:t>
            </a:r>
            <a:r>
              <a:rPr lang="en-US" altLang="zh-CN" dirty="0">
                <a:latin typeface="微软雅黑" pitchFamily="34" charset="-122"/>
                <a:ea typeface="微软雅黑" pitchFamily="34" charset="-122"/>
              </a:rPr>
              <a:t>FICO</a:t>
            </a:r>
            <a:r>
              <a:rPr lang="zh-CN" altLang="en-US" dirty="0">
                <a:latin typeface="微软雅黑" pitchFamily="34" charset="-122"/>
                <a:ea typeface="微软雅黑" pitchFamily="34" charset="-122"/>
              </a:rPr>
              <a:t>评分将服务</a:t>
            </a:r>
            <a:r>
              <a:rPr lang="zh-CN" altLang="en-US" dirty="0" smtClean="0">
                <a:latin typeface="微软雅黑" pitchFamily="34" charset="-122"/>
                <a:ea typeface="微软雅黑" pitchFamily="34" charset="-122"/>
              </a:rPr>
              <a:t>人群</a:t>
            </a:r>
            <a:r>
              <a:rPr lang="zh-CN" altLang="en-US" dirty="0">
                <a:latin typeface="微软雅黑" pitchFamily="34" charset="-122"/>
                <a:ea typeface="微软雅黑" pitchFamily="34" charset="-122"/>
              </a:rPr>
              <a:t>分为</a:t>
            </a:r>
            <a:r>
              <a:rPr lang="zh-CN" altLang="en-US" dirty="0">
                <a:latin typeface="微软雅黑" pitchFamily="34" charset="-122"/>
                <a:ea typeface="微软雅黑" pitchFamily="34" charset="-122"/>
                <a:hlinkClick r:id="rId3" action="ppaction://hlinkfile"/>
              </a:rPr>
              <a:t>四个区间</a:t>
            </a:r>
            <a:r>
              <a:rPr lang="zh-CN" altLang="en-US" dirty="0">
                <a:latin typeface="微软雅黑" pitchFamily="34" charset="-122"/>
                <a:ea typeface="微软雅黑" pitchFamily="34" charset="-122"/>
              </a:rPr>
              <a:t>，并对应不同的金融服务机</a:t>
            </a:r>
            <a:r>
              <a:rPr lang="zh-CN" altLang="en-US" dirty="0" smtClean="0">
                <a:latin typeface="微软雅黑" pitchFamily="34" charset="-122"/>
                <a:ea typeface="微软雅黑" pitchFamily="34" charset="-122"/>
              </a:rPr>
              <a:t>构。其中评分在</a:t>
            </a:r>
            <a:r>
              <a:rPr lang="en-US" altLang="zh-CN" dirty="0" smtClean="0">
                <a:latin typeface="微软雅黑" pitchFamily="34" charset="-122"/>
                <a:ea typeface="微软雅黑" pitchFamily="34" charset="-122"/>
              </a:rPr>
              <a:t>600</a:t>
            </a:r>
            <a:r>
              <a:rPr lang="zh-CN" altLang="en-US" dirty="0" smtClean="0">
                <a:latin typeface="微软雅黑" pitchFamily="34" charset="-122"/>
                <a:ea typeface="微软雅黑" pitchFamily="34" charset="-122"/>
              </a:rPr>
              <a:t>分以上才能获得大中型金融机构的服务。</a:t>
            </a:r>
            <a:endParaRPr lang="en-US" altLang="zh-CN" dirty="0" smtClean="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大</a:t>
            </a:r>
            <a:r>
              <a:rPr lang="zh-CN" altLang="en-US" dirty="0">
                <a:latin typeface="微软雅黑" pitchFamily="34" charset="-122"/>
                <a:ea typeface="微软雅黑" pitchFamily="34" charset="-122"/>
              </a:rPr>
              <a:t>约</a:t>
            </a:r>
            <a:r>
              <a:rPr lang="en-US" altLang="zh-CN" dirty="0">
                <a:solidFill>
                  <a:srgbClr val="FF0000"/>
                </a:solidFill>
                <a:latin typeface="微软雅黑" pitchFamily="34" charset="-122"/>
                <a:ea typeface="微软雅黑" pitchFamily="34" charset="-122"/>
              </a:rPr>
              <a:t>15%</a:t>
            </a:r>
            <a:r>
              <a:rPr lang="zh-CN" altLang="en-US" dirty="0">
                <a:latin typeface="微软雅黑" pitchFamily="34" charset="-122"/>
                <a:ea typeface="微软雅黑" pitchFamily="34" charset="-122"/>
              </a:rPr>
              <a:t>的人因没有信用评分而</a:t>
            </a:r>
            <a:r>
              <a:rPr lang="zh-CN" altLang="en-US" dirty="0" smtClean="0">
                <a:latin typeface="微软雅黑" pitchFamily="34" charset="-122"/>
                <a:ea typeface="微软雅黑" pitchFamily="34" charset="-122"/>
              </a:rPr>
              <a:t>被排斥</a:t>
            </a:r>
            <a:r>
              <a:rPr lang="zh-CN" altLang="en-US" dirty="0">
                <a:latin typeface="微软雅黑" pitchFamily="34" charset="-122"/>
                <a:ea typeface="微软雅黑" pitchFamily="34" charset="-122"/>
              </a:rPr>
              <a:t>在外</a:t>
            </a:r>
            <a:endParaRPr lang="en-US" altLang="zh-CN" dirty="0" smtClean="0">
              <a:latin typeface="微软雅黑" pitchFamily="34" charset="-122"/>
              <a:ea typeface="微软雅黑" pitchFamily="34" charset="-122"/>
            </a:endParaRPr>
          </a:p>
        </p:txBody>
      </p:sp>
      <p:sp>
        <p:nvSpPr>
          <p:cNvPr id="12" name="矩形 11"/>
          <p:cNvSpPr/>
          <p:nvPr/>
        </p:nvSpPr>
        <p:spPr>
          <a:xfrm>
            <a:off x="122282" y="4869160"/>
            <a:ext cx="5241806" cy="152356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itchFamily="34" charset="-122"/>
                <a:ea typeface="微软雅黑" pitchFamily="34" charset="-122"/>
              </a:rPr>
              <a:t>分</a:t>
            </a:r>
          </a:p>
        </p:txBody>
      </p:sp>
      <p:sp>
        <p:nvSpPr>
          <p:cNvPr id="10" name="文本框 9"/>
          <p:cNvSpPr txBox="1"/>
          <p:nvPr/>
        </p:nvSpPr>
        <p:spPr>
          <a:xfrm>
            <a:off x="105433" y="4926914"/>
            <a:ext cx="5385822" cy="1477328"/>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传</a:t>
            </a:r>
            <a:r>
              <a:rPr lang="zh-CN" altLang="en-US" dirty="0">
                <a:latin typeface="微软雅黑" pitchFamily="34" charset="-122"/>
                <a:ea typeface="微软雅黑" pitchFamily="34" charset="-122"/>
              </a:rPr>
              <a:t>统的</a:t>
            </a:r>
            <a:r>
              <a:rPr lang="en-US" altLang="zh-CN" dirty="0">
                <a:latin typeface="微软雅黑" pitchFamily="34" charset="-122"/>
                <a:ea typeface="微软雅黑" pitchFamily="34" charset="-122"/>
              </a:rPr>
              <a:t>FICO</a:t>
            </a:r>
            <a:r>
              <a:rPr lang="zh-CN" altLang="en-US" dirty="0">
                <a:latin typeface="微软雅黑" pitchFamily="34" charset="-122"/>
                <a:ea typeface="微软雅黑" pitchFamily="34" charset="-122"/>
              </a:rPr>
              <a:t>评分模型的基本思想是比较借款人信用历史资料与数据库中的全体借款人的信用习惯，检查借款人的发展趋势跟经常违约、随意透支，甚至申请破产</a:t>
            </a:r>
            <a:r>
              <a:rPr lang="zh-CN" altLang="en-US" dirty="0" smtClean="0">
                <a:latin typeface="微软雅黑" pitchFamily="34" charset="-122"/>
                <a:ea typeface="微软雅黑" pitchFamily="34" charset="-122"/>
              </a:rPr>
              <a:t>等各</a:t>
            </a:r>
            <a:r>
              <a:rPr lang="zh-CN" altLang="en-US" dirty="0">
                <a:latin typeface="微软雅黑" pitchFamily="34" charset="-122"/>
                <a:ea typeface="微软雅黑" pitchFamily="34" charset="-122"/>
              </a:rPr>
              <a:t>种陷入财务困境的借款人的发展趋势是否相似。</a:t>
            </a:r>
          </a:p>
        </p:txBody>
      </p:sp>
      <p:sp>
        <p:nvSpPr>
          <p:cNvPr id="13" name="文本框 12"/>
          <p:cNvSpPr txBox="1"/>
          <p:nvPr/>
        </p:nvSpPr>
        <p:spPr>
          <a:xfrm>
            <a:off x="105433" y="6450478"/>
            <a:ext cx="5241806" cy="415498"/>
          </a:xfrm>
          <a:prstGeom prst="rect">
            <a:avLst/>
          </a:prstGeom>
          <a:noFill/>
        </p:spPr>
        <p:txBody>
          <a:bodyPr wrap="square" rtlCol="0">
            <a:spAutoFit/>
          </a:bodyPr>
          <a:lstStyle/>
          <a:p>
            <a:r>
              <a:rPr lang="en-US" altLang="zh-CN" sz="1050" i="1" dirty="0" smtClean="0">
                <a:latin typeface="微软雅黑" pitchFamily="34" charset="-122"/>
                <a:ea typeface="微软雅黑" pitchFamily="34" charset="-122"/>
              </a:rPr>
              <a:t>FICO</a:t>
            </a:r>
            <a:r>
              <a:rPr lang="zh-CN" altLang="en-US" sz="1050" i="1" dirty="0" smtClean="0">
                <a:latin typeface="微软雅黑" pitchFamily="34" charset="-122"/>
                <a:ea typeface="微软雅黑" pitchFamily="34" charset="-122"/>
              </a:rPr>
              <a:t>是美国广泛使用的评分系统；客户</a:t>
            </a:r>
            <a:r>
              <a:rPr lang="zh-CN" altLang="en-US" sz="1050" i="1" dirty="0">
                <a:latin typeface="微软雅黑" pitchFamily="34" charset="-122"/>
                <a:ea typeface="微软雅黑" pitchFamily="34" charset="-122"/>
              </a:rPr>
              <a:t>的</a:t>
            </a:r>
            <a:r>
              <a:rPr lang="zh-CN" altLang="en-US" sz="1050" i="1" dirty="0" smtClean="0">
                <a:latin typeface="微软雅黑" pitchFamily="34" charset="-122"/>
                <a:ea typeface="微软雅黑" pitchFamily="34" charset="-122"/>
              </a:rPr>
              <a:t>信用、偿还历史、信用</a:t>
            </a:r>
            <a:r>
              <a:rPr lang="zh-CN" altLang="en-US" sz="1050" i="1" dirty="0">
                <a:latin typeface="微软雅黑" pitchFamily="34" charset="-122"/>
                <a:ea typeface="微软雅黑" pitchFamily="34" charset="-122"/>
              </a:rPr>
              <a:t>账户</a:t>
            </a:r>
            <a:r>
              <a:rPr lang="zh-CN" altLang="en-US" sz="1050" i="1" dirty="0" smtClean="0">
                <a:latin typeface="微软雅黑" pitchFamily="34" charset="-122"/>
                <a:ea typeface="微软雅黑" pitchFamily="34" charset="-122"/>
              </a:rPr>
              <a:t>数、使用</a:t>
            </a:r>
            <a:r>
              <a:rPr lang="zh-CN" altLang="en-US" sz="1050" i="1" dirty="0">
                <a:latin typeface="微软雅黑" pitchFamily="34" charset="-122"/>
                <a:ea typeface="微软雅黑" pitchFamily="34" charset="-122"/>
              </a:rPr>
              <a:t>信用的</a:t>
            </a:r>
            <a:r>
              <a:rPr lang="zh-CN" altLang="en-US" sz="1050" i="1" dirty="0" smtClean="0">
                <a:latin typeface="微软雅黑" pitchFamily="34" charset="-122"/>
                <a:ea typeface="微软雅黑" pitchFamily="34" charset="-122"/>
              </a:rPr>
              <a:t>年限、正在</a:t>
            </a:r>
            <a:r>
              <a:rPr lang="zh-CN" altLang="en-US" sz="1050" i="1" dirty="0">
                <a:latin typeface="微软雅黑" pitchFamily="34" charset="-122"/>
                <a:ea typeface="微软雅黑" pitchFamily="34" charset="-122"/>
              </a:rPr>
              <a:t>使用的信用</a:t>
            </a:r>
            <a:r>
              <a:rPr lang="zh-CN" altLang="en-US" sz="1050" i="1" dirty="0" smtClean="0">
                <a:latin typeface="微软雅黑" pitchFamily="34" charset="-122"/>
                <a:ea typeface="微软雅黑" pitchFamily="34" charset="-122"/>
              </a:rPr>
              <a:t>类型、新</a:t>
            </a:r>
            <a:r>
              <a:rPr lang="zh-CN" altLang="en-US" sz="1050" i="1" dirty="0">
                <a:latin typeface="微软雅黑" pitchFamily="34" charset="-122"/>
                <a:ea typeface="微软雅黑" pitchFamily="34" charset="-122"/>
              </a:rPr>
              <a:t>开立的信用账户</a:t>
            </a:r>
          </a:p>
        </p:txBody>
      </p:sp>
      <p:pic>
        <p:nvPicPr>
          <p:cNvPr id="14" name="图片 1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451561" y="3713675"/>
            <a:ext cx="3421451" cy="2540681"/>
          </a:xfrm>
          <a:prstGeom prst="rect">
            <a:avLst/>
          </a:prstGeom>
        </p:spPr>
      </p:pic>
      <p:sp>
        <p:nvSpPr>
          <p:cNvPr id="15" name="椭圆 14"/>
          <p:cNvSpPr/>
          <p:nvPr/>
        </p:nvSpPr>
        <p:spPr>
          <a:xfrm>
            <a:off x="5428070" y="4368070"/>
            <a:ext cx="3444941" cy="99267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 xmlns:p14="http://schemas.microsoft.com/office/powerpoint/2010/main" val="45252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697" y="285728"/>
            <a:ext cx="7196459" cy="523220"/>
          </a:xfrm>
          <a:noFill/>
          <a:ln w="9525">
            <a:noFill/>
            <a:miter lim="800000"/>
            <a:headEnd/>
            <a:tailEnd/>
          </a:ln>
        </p:spPr>
        <p:txBody>
          <a:bodyPr wrap="square">
            <a:spAutoFit/>
          </a:bodyPr>
          <a:lstStyle/>
          <a:p>
            <a:r>
              <a:rPr lang="en-US" altLang="zh-CN" sz="2800" b="1" kern="1200" dirty="0">
                <a:solidFill>
                  <a:srgbClr val="3B8AFF"/>
                </a:solidFill>
                <a:latin typeface="微软雅黑" pitchFamily="34" charset="-122"/>
                <a:ea typeface="微软雅黑" pitchFamily="34" charset="-122"/>
                <a:cs typeface="+mn-cs"/>
              </a:rPr>
              <a:t>ZestFinance</a:t>
            </a:r>
            <a:r>
              <a:rPr lang="zh-CN" altLang="en-US" sz="2800" b="1" kern="1200" dirty="0">
                <a:solidFill>
                  <a:srgbClr val="3B8AFF"/>
                </a:solidFill>
                <a:latin typeface="微软雅黑" pitchFamily="34" charset="-122"/>
                <a:ea typeface="微软雅黑" pitchFamily="34" charset="-122"/>
                <a:cs typeface="+mn-cs"/>
              </a:rPr>
              <a:t>大数据信用评估的实践</a:t>
            </a:r>
          </a:p>
        </p:txBody>
      </p:sp>
      <p:pic>
        <p:nvPicPr>
          <p:cNvPr id="3074" name="Picture 2" descr="大数据征信应用与启示 &lt;wbr&gt;——以美国互联网金融公司 &lt;wbr&gt;ZestFinance为例"/>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2592" y="1714917"/>
            <a:ext cx="3435311" cy="238051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 name="组合 6"/>
          <p:cNvGrpSpPr/>
          <p:nvPr/>
        </p:nvGrpSpPr>
        <p:grpSpPr>
          <a:xfrm>
            <a:off x="107504" y="1219060"/>
            <a:ext cx="4824536" cy="456839"/>
            <a:chOff x="107504" y="1219060"/>
            <a:chExt cx="4824536" cy="456839"/>
          </a:xfrm>
        </p:grpSpPr>
        <p:sp>
          <p:nvSpPr>
            <p:cNvPr id="5" name="Round Same Side Corner Rectangle 141"/>
            <p:cNvSpPr/>
            <p:nvPr/>
          </p:nvSpPr>
          <p:spPr bwMode="auto">
            <a:xfrm>
              <a:off x="107504" y="1219060"/>
              <a:ext cx="4032448" cy="456839"/>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6" name="Rektangel 76"/>
            <p:cNvSpPr>
              <a:spLocks noChangeArrowheads="1"/>
            </p:cNvSpPr>
            <p:nvPr/>
          </p:nvSpPr>
          <p:spPr bwMode="auto">
            <a:xfrm>
              <a:off x="107504" y="1247424"/>
              <a:ext cx="48245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kumimoji="0" lang="zh-CN" altLang="en-US" sz="20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数据来源丰富</a:t>
              </a:r>
              <a:r>
                <a:rPr kumimoji="0" lang="en-US" altLang="zh-CN" sz="20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a:t>
              </a:r>
              <a:r>
                <a:rPr kumimoji="0" lang="zh-CN" altLang="en-US" sz="20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不同角度深化评估</a:t>
              </a:r>
              <a:endParaRPr kumimoji="0" lang="zh-CN" altLang="en-US" sz="20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sp>
        <p:nvSpPr>
          <p:cNvPr id="3" name="文本框 2"/>
          <p:cNvSpPr txBox="1"/>
          <p:nvPr/>
        </p:nvSpPr>
        <p:spPr>
          <a:xfrm>
            <a:off x="4436542" y="1247424"/>
            <a:ext cx="4536504" cy="2308324"/>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微软雅黑" pitchFamily="34" charset="-122"/>
                <a:ea typeface="微软雅黑" pitchFamily="34" charset="-122"/>
              </a:rPr>
              <a:t>第三方数据：</a:t>
            </a:r>
            <a:r>
              <a:rPr lang="zh-CN" altLang="en-US" dirty="0" smtClean="0">
                <a:latin typeface="微软雅黑" pitchFamily="34" charset="-122"/>
                <a:ea typeface="微软雅黑" pitchFamily="34" charset="-122"/>
              </a:rPr>
              <a:t>银行、信用卡</a:t>
            </a:r>
            <a:r>
              <a:rPr lang="zh-CN" altLang="en-US" dirty="0">
                <a:latin typeface="微软雅黑" pitchFamily="34" charset="-122"/>
                <a:ea typeface="微软雅黑" pitchFamily="34" charset="-122"/>
              </a:rPr>
              <a:t>数据，也包括法律记录、搬家次数等非传统数据</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buFont typeface="Wingdings" panose="05000000000000000000" pitchFamily="2" charset="2"/>
              <a:buChar char="ü"/>
            </a:pPr>
            <a:endParaRPr lang="en-US" altLang="zh-CN" dirty="0" smtClean="0">
              <a:latin typeface="微软雅黑" pitchFamily="34" charset="-122"/>
              <a:ea typeface="微软雅黑" pitchFamily="34" charset="-122"/>
            </a:endParaRPr>
          </a:p>
          <a:p>
            <a:pPr marL="285750" indent="-285750">
              <a:buFont typeface="Wingdings" panose="05000000000000000000" pitchFamily="2" charset="2"/>
              <a:buChar char="ü"/>
            </a:pPr>
            <a:r>
              <a:rPr lang="zh-CN" altLang="en-US" dirty="0" smtClean="0">
                <a:latin typeface="微软雅黑" pitchFamily="34" charset="-122"/>
                <a:ea typeface="微软雅黑" pitchFamily="34" charset="-122"/>
              </a:rPr>
              <a:t>互联网数据：</a:t>
            </a:r>
            <a:r>
              <a:rPr lang="en-US" altLang="zh-CN" dirty="0" smtClean="0">
                <a:latin typeface="微软雅黑" pitchFamily="34" charset="-122"/>
                <a:ea typeface="微软雅黑" pitchFamily="34" charset="-122"/>
              </a:rPr>
              <a:t>IP</a:t>
            </a:r>
            <a:r>
              <a:rPr lang="zh-CN" altLang="en-US" dirty="0" smtClean="0">
                <a:latin typeface="微软雅黑" pitchFamily="34" charset="-122"/>
                <a:ea typeface="微软雅黑" pitchFamily="34" charset="-122"/>
              </a:rPr>
              <a:t>地址、网络行为、社交数据</a:t>
            </a:r>
            <a:endParaRPr lang="en-US" altLang="zh-CN" dirty="0" smtClean="0">
              <a:latin typeface="微软雅黑" pitchFamily="34" charset="-122"/>
              <a:ea typeface="微软雅黑" pitchFamily="34" charset="-122"/>
            </a:endParaRPr>
          </a:p>
          <a:p>
            <a:pPr marL="285750" indent="-285750">
              <a:buFont typeface="Wingdings" panose="05000000000000000000" pitchFamily="2" charset="2"/>
              <a:buChar char="ü"/>
            </a:pPr>
            <a:endParaRPr lang="en-US" altLang="zh-CN" dirty="0" smtClean="0">
              <a:latin typeface="微软雅黑" pitchFamily="34" charset="-122"/>
              <a:ea typeface="微软雅黑" pitchFamily="34" charset="-122"/>
            </a:endParaRPr>
          </a:p>
          <a:p>
            <a:pPr marL="285750" indent="-285750">
              <a:buFont typeface="Wingdings" panose="05000000000000000000" pitchFamily="2" charset="2"/>
              <a:buChar char="ü"/>
            </a:pPr>
            <a:r>
              <a:rPr lang="zh-CN" altLang="en-US" dirty="0" smtClean="0">
                <a:latin typeface="微软雅黑" pitchFamily="34" charset="-122"/>
                <a:ea typeface="微软雅黑" pitchFamily="34" charset="-122"/>
              </a:rPr>
              <a:t>用户提交的</a:t>
            </a:r>
            <a:r>
              <a:rPr lang="zh-CN" altLang="en-US" dirty="0">
                <a:latin typeface="微软雅黑" pitchFamily="34" charset="-122"/>
                <a:ea typeface="微软雅黑" pitchFamily="34" charset="-122"/>
              </a:rPr>
              <a:t>数据：水电气账单、手机</a:t>
            </a:r>
            <a:r>
              <a:rPr lang="zh-CN" altLang="en-US" dirty="0" smtClean="0">
                <a:latin typeface="微软雅黑" pitchFamily="34" charset="-122"/>
                <a:ea typeface="微软雅黑" pitchFamily="34" charset="-122"/>
              </a:rPr>
              <a:t>账单、问卷调查等</a:t>
            </a:r>
            <a:endParaRPr lang="zh-CN" altLang="en-US" dirty="0">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4283968" y="4231615"/>
            <a:ext cx="4841652" cy="2581761"/>
          </a:xfrm>
          <a:prstGeom prst="rect">
            <a:avLst/>
          </a:prstGeom>
        </p:spPr>
      </p:pic>
      <p:grpSp>
        <p:nvGrpSpPr>
          <p:cNvPr id="9" name="组合 8"/>
          <p:cNvGrpSpPr/>
          <p:nvPr/>
        </p:nvGrpSpPr>
        <p:grpSpPr>
          <a:xfrm>
            <a:off x="113274" y="4169926"/>
            <a:ext cx="4026678" cy="456839"/>
            <a:chOff x="107504" y="1219060"/>
            <a:chExt cx="4032448" cy="456839"/>
          </a:xfrm>
        </p:grpSpPr>
        <p:sp>
          <p:nvSpPr>
            <p:cNvPr id="10" name="Round Same Side Corner Rectangle 141"/>
            <p:cNvSpPr/>
            <p:nvPr/>
          </p:nvSpPr>
          <p:spPr bwMode="auto">
            <a:xfrm>
              <a:off x="107504" y="1219060"/>
              <a:ext cx="4032448" cy="456839"/>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1" name="Rektangel 76"/>
            <p:cNvSpPr>
              <a:spLocks noChangeArrowheads="1"/>
            </p:cNvSpPr>
            <p:nvPr/>
          </p:nvSpPr>
          <p:spPr bwMode="auto">
            <a:xfrm>
              <a:off x="107504" y="1247424"/>
              <a:ext cx="391836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endParaRPr kumimoji="0" lang="zh-CN" altLang="en-US" sz="20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sp>
        <p:nvSpPr>
          <p:cNvPr id="12" name="Rektangel 76"/>
          <p:cNvSpPr>
            <a:spLocks noChangeArrowheads="1"/>
          </p:cNvSpPr>
          <p:nvPr/>
        </p:nvSpPr>
        <p:spPr bwMode="auto">
          <a:xfrm>
            <a:off x="107504" y="4240838"/>
            <a:ext cx="48245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lang="zh-CN" altLang="en-US" sz="2000" kern="0" noProof="1">
                <a:solidFill>
                  <a:srgbClr val="FFFFFF"/>
                </a:solidFill>
                <a:latin typeface="微软雅黑" pitchFamily="34" charset="-122"/>
                <a:ea typeface="微软雅黑" pitchFamily="34" charset="-122"/>
                <a:cs typeface="Arial" charset="0"/>
              </a:rPr>
              <a:t>数据</a:t>
            </a:r>
            <a:r>
              <a:rPr lang="zh-CN" altLang="en-US" sz="2000" kern="0" noProof="1" smtClean="0">
                <a:solidFill>
                  <a:srgbClr val="FFFFFF"/>
                </a:solidFill>
                <a:latin typeface="微软雅黑" pitchFamily="34" charset="-122"/>
                <a:ea typeface="微软雅黑" pitchFamily="34" charset="-122"/>
                <a:cs typeface="Arial" charset="0"/>
              </a:rPr>
              <a:t>挖掘机制先进</a:t>
            </a:r>
            <a:r>
              <a:rPr kumimoji="0" lang="en-US" altLang="zh-CN" sz="20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a:t>
            </a:r>
            <a:r>
              <a:rPr kumimoji="0" lang="zh-CN" altLang="en-US" sz="20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性能卓越</a:t>
            </a:r>
            <a:endParaRPr kumimoji="0" lang="zh-CN" altLang="en-US" sz="20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sp>
        <p:nvSpPr>
          <p:cNvPr id="8" name="文本框 7"/>
          <p:cNvSpPr txBox="1"/>
          <p:nvPr/>
        </p:nvSpPr>
        <p:spPr>
          <a:xfrm>
            <a:off x="107504" y="4797152"/>
            <a:ext cx="4032448" cy="2308324"/>
          </a:xfrm>
          <a:prstGeom prst="rect">
            <a:avLst/>
          </a:prstGeom>
          <a:noFill/>
        </p:spPr>
        <p:txBody>
          <a:bodyPr wrap="square" rtlCol="0">
            <a:spAutoFit/>
          </a:bodyPr>
          <a:lstStyle/>
          <a:p>
            <a:r>
              <a:rPr lang="zh-CN" altLang="en-US" dirty="0">
                <a:latin typeface="微软雅黑" pitchFamily="34" charset="-122"/>
                <a:ea typeface="微软雅黑" pitchFamily="34" charset="-122"/>
              </a:rPr>
              <a:t>其中，</a:t>
            </a:r>
            <a:r>
              <a:rPr lang="en-US" altLang="zh-CN" dirty="0" err="1">
                <a:latin typeface="微软雅黑" pitchFamily="34" charset="-122"/>
                <a:ea typeface="微软雅黑" pitchFamily="34" charset="-122"/>
              </a:rPr>
              <a:t>ZestFinance</a:t>
            </a:r>
            <a:r>
              <a:rPr lang="zh-CN" altLang="en-US" dirty="0">
                <a:latin typeface="微软雅黑" pitchFamily="34" charset="-122"/>
                <a:ea typeface="微软雅黑" pitchFamily="34" charset="-122"/>
              </a:rPr>
              <a:t>开发了</a:t>
            </a:r>
            <a:r>
              <a:rPr lang="en-US" altLang="zh-CN" dirty="0">
                <a:latin typeface="微软雅黑" pitchFamily="34" charset="-122"/>
                <a:ea typeface="微软雅黑" pitchFamily="34" charset="-122"/>
              </a:rPr>
              <a:t>10</a:t>
            </a:r>
            <a:r>
              <a:rPr lang="zh-CN" altLang="en-US" dirty="0">
                <a:latin typeface="微软雅黑" pitchFamily="34" charset="-122"/>
                <a:ea typeface="微软雅黑" pitchFamily="34" charset="-122"/>
              </a:rPr>
              <a:t>个基于机器学习的分析模型，对每位信贷申请人的超过</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万条数据信息进行分析，并得出超过</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万个可对其行为做出测量的</a:t>
            </a:r>
          </a:p>
          <a:p>
            <a:r>
              <a:rPr lang="zh-CN" altLang="en-US" dirty="0">
                <a:latin typeface="微软雅黑" pitchFamily="34" charset="-122"/>
                <a:ea typeface="微软雅黑" pitchFamily="34" charset="-122"/>
              </a:rPr>
              <a:t>指标，在</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秒钟内就能全部完成。这种机制</a:t>
            </a:r>
            <a:r>
              <a:rPr lang="zh-CN" altLang="en-US" dirty="0" smtClean="0">
                <a:latin typeface="微软雅黑" pitchFamily="34" charset="-122"/>
                <a:ea typeface="微软雅黑" pitchFamily="34" charset="-122"/>
              </a:rPr>
              <a:t>的决策</a:t>
            </a:r>
            <a:r>
              <a:rPr lang="zh-CN" altLang="en-US" dirty="0">
                <a:latin typeface="微软雅黑" pitchFamily="34" charset="-122"/>
                <a:ea typeface="微软雅黑" pitchFamily="34" charset="-122"/>
              </a:rPr>
              <a:t>性能远远好于业界的平均水平。</a:t>
            </a:r>
          </a:p>
        </p:txBody>
      </p:sp>
    </p:spTree>
    <p:extLst>
      <p:ext uri="{BB962C8B-B14F-4D97-AF65-F5344CB8AC3E}">
        <p14:creationId xmlns="" xmlns:p14="http://schemas.microsoft.com/office/powerpoint/2010/main" val="894763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8359" y="262574"/>
            <a:ext cx="7519987" cy="523220"/>
          </a:xfrm>
          <a:noFill/>
          <a:ln w="9525">
            <a:noFill/>
            <a:miter lim="800000"/>
            <a:headEnd/>
            <a:tailEnd/>
          </a:ln>
        </p:spPr>
        <p:txBody>
          <a:bodyPr wrap="square">
            <a:spAutoFit/>
          </a:bodyPr>
          <a:lstStyle/>
          <a:p>
            <a:r>
              <a:rPr lang="en-US" altLang="zh-CN" sz="2800" b="1" kern="1200" dirty="0" err="1">
                <a:solidFill>
                  <a:srgbClr val="3B8AFF"/>
                </a:solidFill>
                <a:latin typeface="微软雅黑" pitchFamily="34" charset="-122"/>
                <a:ea typeface="微软雅黑" pitchFamily="34" charset="-122"/>
                <a:cs typeface="+mn-cs"/>
              </a:rPr>
              <a:t>ZestFinance</a:t>
            </a:r>
            <a:r>
              <a:rPr lang="zh-CN" altLang="en-US" sz="2800" b="1" kern="1200" dirty="0">
                <a:solidFill>
                  <a:srgbClr val="3B8AFF"/>
                </a:solidFill>
                <a:latin typeface="微软雅黑" pitchFamily="34" charset="-122"/>
                <a:ea typeface="微软雅黑" pitchFamily="34" charset="-122"/>
                <a:cs typeface="+mn-cs"/>
              </a:rPr>
              <a:t>大数据信用评估</a:t>
            </a:r>
            <a:r>
              <a:rPr lang="zh-CN" altLang="en-US" sz="2800" b="1" kern="1200" dirty="0" smtClean="0">
                <a:solidFill>
                  <a:srgbClr val="3B8AFF"/>
                </a:solidFill>
                <a:latin typeface="微软雅黑" pitchFamily="34" charset="-122"/>
                <a:ea typeface="微软雅黑" pitchFamily="34" charset="-122"/>
                <a:cs typeface="+mn-cs"/>
              </a:rPr>
              <a:t>的意义</a:t>
            </a:r>
            <a:endParaRPr lang="zh-CN" altLang="en-US" sz="2800" b="1" kern="1200" dirty="0">
              <a:solidFill>
                <a:srgbClr val="3B8AFF"/>
              </a:solidFill>
              <a:latin typeface="微软雅黑" pitchFamily="34" charset="-122"/>
              <a:ea typeface="微软雅黑" pitchFamily="34" charset="-122"/>
              <a:cs typeface="+mn-cs"/>
            </a:endParaRPr>
          </a:p>
        </p:txBody>
      </p:sp>
      <p:sp>
        <p:nvSpPr>
          <p:cNvPr id="17" name="Rounded Rectangle 27"/>
          <p:cNvSpPr>
            <a:spLocks noChangeArrowheads="1"/>
          </p:cNvSpPr>
          <p:nvPr/>
        </p:nvSpPr>
        <p:spPr bwMode="auto">
          <a:xfrm rot="16200000" flipH="1">
            <a:off x="1606325" y="903789"/>
            <a:ext cx="1849137" cy="3134324"/>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18" name="Round Same Side Corner Rectangle 141"/>
          <p:cNvSpPr/>
          <p:nvPr/>
        </p:nvSpPr>
        <p:spPr bwMode="auto">
          <a:xfrm>
            <a:off x="963731" y="1523308"/>
            <a:ext cx="3134323" cy="456839"/>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9" name="Rektangel 76"/>
          <p:cNvSpPr>
            <a:spLocks noChangeArrowheads="1"/>
          </p:cNvSpPr>
          <p:nvPr/>
        </p:nvSpPr>
        <p:spPr bwMode="auto">
          <a:xfrm>
            <a:off x="1542621" y="1579292"/>
            <a:ext cx="19429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kumimoji="0" lang="zh-CN" altLang="en-US" sz="14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服务人群</a:t>
            </a:r>
            <a:endParaRPr kumimoji="0" lang="zh-CN" altLang="en-US" sz="14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nvGrpSpPr>
          <p:cNvPr id="3" name="组合 19"/>
          <p:cNvGrpSpPr/>
          <p:nvPr/>
        </p:nvGrpSpPr>
        <p:grpSpPr>
          <a:xfrm>
            <a:off x="1107747" y="1548703"/>
            <a:ext cx="388539" cy="406048"/>
            <a:chOff x="631492" y="2376015"/>
            <a:chExt cx="504000" cy="514244"/>
          </a:xfrm>
        </p:grpSpPr>
        <p:sp>
          <p:nvSpPr>
            <p:cNvPr id="22"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23" name="Tekstboks 54"/>
            <p:cNvSpPr txBox="1">
              <a:spLocks noChangeArrowheads="1"/>
            </p:cNvSpPr>
            <p:nvPr/>
          </p:nvSpPr>
          <p:spPr bwMode="auto">
            <a:xfrm>
              <a:off x="677311" y="2383535"/>
              <a:ext cx="445400" cy="50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rPr>
                <a:t>1</a:t>
              </a:r>
            </a:p>
          </p:txBody>
        </p:sp>
      </p:grpSp>
      <p:sp>
        <p:nvSpPr>
          <p:cNvPr id="24" name="文本框 23"/>
          <p:cNvSpPr txBox="1"/>
          <p:nvPr/>
        </p:nvSpPr>
        <p:spPr>
          <a:xfrm>
            <a:off x="1018923" y="2087669"/>
            <a:ext cx="2990307"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新</a:t>
            </a:r>
            <a:r>
              <a:rPr lang="zh-CN" altLang="en-US" dirty="0">
                <a:latin typeface="微软雅黑" pitchFamily="34" charset="-122"/>
                <a:ea typeface="微软雅黑" pitchFamily="34" charset="-122"/>
              </a:rPr>
              <a:t>的信用评估体系可以服务没有被传统征信体系覆盖的人群，即没有征信记录的人群</a:t>
            </a:r>
          </a:p>
        </p:txBody>
      </p:sp>
      <p:sp>
        <p:nvSpPr>
          <p:cNvPr id="25" name="Rounded Rectangle 27"/>
          <p:cNvSpPr>
            <a:spLocks noChangeArrowheads="1"/>
          </p:cNvSpPr>
          <p:nvPr/>
        </p:nvSpPr>
        <p:spPr bwMode="auto">
          <a:xfrm rot="16200000" flipH="1">
            <a:off x="5502626" y="903789"/>
            <a:ext cx="1849137" cy="3134324"/>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26" name="Round Same Side Corner Rectangle 141"/>
          <p:cNvSpPr/>
          <p:nvPr/>
        </p:nvSpPr>
        <p:spPr bwMode="auto">
          <a:xfrm>
            <a:off x="4860032" y="1523308"/>
            <a:ext cx="3134323" cy="456839"/>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7" name="Rektangel 76"/>
          <p:cNvSpPr>
            <a:spLocks noChangeArrowheads="1"/>
          </p:cNvSpPr>
          <p:nvPr/>
        </p:nvSpPr>
        <p:spPr bwMode="auto">
          <a:xfrm>
            <a:off x="5438922" y="1579292"/>
            <a:ext cx="19429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ts val="600"/>
              </a:spcAft>
              <a:buClrTx/>
              <a:buSzTx/>
              <a:buFontTx/>
              <a:buNone/>
              <a:tabLst/>
              <a:defRPr/>
            </a:pPr>
            <a:r>
              <a:rPr kumimoji="0" lang="zh-CN" altLang="en-US" sz="1400" b="0" i="0" u="none" strike="noStrike" kern="0" cap="none" spc="0" normalizeH="0" baseline="0" noProof="1" smtClean="0">
                <a:ln>
                  <a:noFill/>
                </a:ln>
                <a:solidFill>
                  <a:srgbClr val="FFFFFF"/>
                </a:solidFill>
                <a:effectLst/>
                <a:uLnTx/>
                <a:uFillTx/>
                <a:latin typeface="微软雅黑" pitchFamily="34" charset="-122"/>
                <a:ea typeface="微软雅黑" pitchFamily="34" charset="-122"/>
                <a:cs typeface="Arial" charset="0"/>
              </a:rPr>
              <a:t>数据来源</a:t>
            </a:r>
            <a:endParaRPr kumimoji="0" lang="zh-CN" altLang="en-US" sz="14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nvGrpSpPr>
          <p:cNvPr id="4" name="组合 27"/>
          <p:cNvGrpSpPr/>
          <p:nvPr/>
        </p:nvGrpSpPr>
        <p:grpSpPr>
          <a:xfrm>
            <a:off x="5004048" y="1548703"/>
            <a:ext cx="388539" cy="406048"/>
            <a:chOff x="631492" y="2376015"/>
            <a:chExt cx="504000" cy="514244"/>
          </a:xfrm>
        </p:grpSpPr>
        <p:sp>
          <p:nvSpPr>
            <p:cNvPr id="29"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30" name="Tekstboks 54"/>
            <p:cNvSpPr txBox="1">
              <a:spLocks noChangeArrowheads="1"/>
            </p:cNvSpPr>
            <p:nvPr/>
          </p:nvSpPr>
          <p:spPr bwMode="auto">
            <a:xfrm>
              <a:off x="677311" y="2383535"/>
              <a:ext cx="445400" cy="50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2</a:t>
              </a:r>
            </a:p>
          </p:txBody>
        </p:sp>
      </p:grpSp>
      <p:sp>
        <p:nvSpPr>
          <p:cNvPr id="31" name="文本框 30"/>
          <p:cNvSpPr txBox="1"/>
          <p:nvPr/>
        </p:nvSpPr>
        <p:spPr>
          <a:xfrm>
            <a:off x="4915224" y="2087669"/>
            <a:ext cx="2990307" cy="1200329"/>
          </a:xfrm>
          <a:prstGeom prst="rect">
            <a:avLst/>
          </a:prstGeom>
          <a:noFill/>
        </p:spPr>
        <p:txBody>
          <a:bodyPr wrap="square" rtlCol="0">
            <a:spAutoFit/>
          </a:bodyPr>
          <a:lstStyle/>
          <a:p>
            <a:r>
              <a:rPr lang="zh-CN" altLang="en-US" dirty="0">
                <a:latin typeface="微软雅黑" pitchFamily="34" charset="-122"/>
                <a:ea typeface="微软雅黑" pitchFamily="34" charset="-122"/>
              </a:rPr>
              <a:t>新的信用风险评估体系大量采用非</a:t>
            </a:r>
            <a:r>
              <a:rPr lang="zh-CN" altLang="en-US" dirty="0" smtClean="0">
                <a:latin typeface="微软雅黑" pitchFamily="34" charset="-122"/>
                <a:ea typeface="微软雅黑" pitchFamily="34" charset="-122"/>
              </a:rPr>
              <a:t>传统信用</a:t>
            </a:r>
            <a:r>
              <a:rPr lang="zh-CN" altLang="en-US" dirty="0">
                <a:latin typeface="微软雅黑" pitchFamily="34" charset="-122"/>
                <a:ea typeface="微软雅黑" pitchFamily="34" charset="-122"/>
              </a:rPr>
              <a:t>数据，包括互联网上的行为数据和关系</a:t>
            </a:r>
            <a:r>
              <a:rPr lang="zh-CN" altLang="en-US" dirty="0" smtClean="0">
                <a:latin typeface="微软雅黑" pitchFamily="34" charset="-122"/>
                <a:ea typeface="微软雅黑" pitchFamily="34" charset="-122"/>
              </a:rPr>
              <a:t>数据</a:t>
            </a:r>
            <a:endParaRPr lang="zh-CN" altLang="en-US" dirty="0">
              <a:latin typeface="微软雅黑" pitchFamily="34" charset="-122"/>
              <a:ea typeface="微软雅黑" pitchFamily="34" charset="-122"/>
            </a:endParaRPr>
          </a:p>
        </p:txBody>
      </p:sp>
      <p:sp>
        <p:nvSpPr>
          <p:cNvPr id="32" name="Rounded Rectangle 27"/>
          <p:cNvSpPr>
            <a:spLocks noChangeArrowheads="1"/>
          </p:cNvSpPr>
          <p:nvPr/>
        </p:nvSpPr>
        <p:spPr bwMode="auto">
          <a:xfrm rot="16200000" flipH="1">
            <a:off x="1606325" y="3385545"/>
            <a:ext cx="1849137" cy="3134324"/>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33" name="Round Same Side Corner Rectangle 141"/>
          <p:cNvSpPr/>
          <p:nvPr/>
        </p:nvSpPr>
        <p:spPr bwMode="auto">
          <a:xfrm>
            <a:off x="963731" y="4005064"/>
            <a:ext cx="3134323" cy="456839"/>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34" name="Rektangel 76"/>
          <p:cNvSpPr>
            <a:spLocks noChangeArrowheads="1"/>
          </p:cNvSpPr>
          <p:nvPr/>
        </p:nvSpPr>
        <p:spPr bwMode="auto">
          <a:xfrm>
            <a:off x="1542621" y="4061048"/>
            <a:ext cx="19429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ts val="600"/>
              </a:spcAft>
              <a:defRPr/>
            </a:pPr>
            <a:r>
              <a:rPr lang="zh-CN" altLang="en-US" sz="1400" kern="0" noProof="1">
                <a:solidFill>
                  <a:srgbClr val="FFFFFF"/>
                </a:solidFill>
                <a:latin typeface="微软雅黑" pitchFamily="34" charset="-122"/>
                <a:ea typeface="微软雅黑" pitchFamily="34" charset="-122"/>
                <a:cs typeface="Arial" charset="0"/>
              </a:rPr>
              <a:t>关注的侧重点</a:t>
            </a:r>
            <a:endParaRPr kumimoji="0" lang="zh-CN" altLang="en-US" sz="14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nvGrpSpPr>
          <p:cNvPr id="5" name="组合 34"/>
          <p:cNvGrpSpPr/>
          <p:nvPr/>
        </p:nvGrpSpPr>
        <p:grpSpPr>
          <a:xfrm>
            <a:off x="1107747" y="4030459"/>
            <a:ext cx="388539" cy="406048"/>
            <a:chOff x="631492" y="2376015"/>
            <a:chExt cx="504000" cy="514244"/>
          </a:xfrm>
        </p:grpSpPr>
        <p:sp>
          <p:nvSpPr>
            <p:cNvPr id="36"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37" name="Tekstboks 54"/>
            <p:cNvSpPr txBox="1">
              <a:spLocks noChangeArrowheads="1"/>
            </p:cNvSpPr>
            <p:nvPr/>
          </p:nvSpPr>
          <p:spPr bwMode="auto">
            <a:xfrm>
              <a:off x="677311" y="2383535"/>
              <a:ext cx="445400" cy="50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FF6600"/>
                  </a:solidFill>
                  <a:effectLst/>
                  <a:uLnTx/>
                  <a:uFillTx/>
                  <a:latin typeface="微软雅黑" pitchFamily="34" charset="-122"/>
                  <a:ea typeface="微软雅黑" pitchFamily="34" charset="-122"/>
                </a:rPr>
                <a:t>3</a:t>
              </a:r>
            </a:p>
          </p:txBody>
        </p:sp>
      </p:grpSp>
      <p:sp>
        <p:nvSpPr>
          <p:cNvPr id="38" name="文本框 37"/>
          <p:cNvSpPr txBox="1"/>
          <p:nvPr/>
        </p:nvSpPr>
        <p:spPr>
          <a:xfrm>
            <a:off x="1018923" y="4569425"/>
            <a:ext cx="2990307" cy="1200329"/>
          </a:xfrm>
          <a:prstGeom prst="rect">
            <a:avLst/>
          </a:prstGeom>
          <a:noFill/>
        </p:spPr>
        <p:txBody>
          <a:bodyPr wrap="square" rtlCol="0">
            <a:spAutoFit/>
          </a:bodyPr>
          <a:lstStyle/>
          <a:p>
            <a:r>
              <a:rPr lang="zh-CN" altLang="en-US" dirty="0">
                <a:latin typeface="微软雅黑" pitchFamily="34" charset="-122"/>
                <a:ea typeface="微软雅黑" pitchFamily="34" charset="-122"/>
              </a:rPr>
              <a:t>传统的信用评估模型更关注授信对象的历史</a:t>
            </a:r>
            <a:r>
              <a:rPr lang="zh-CN" altLang="en-US" dirty="0" smtClean="0">
                <a:latin typeface="微软雅黑" pitchFamily="34" charset="-122"/>
                <a:ea typeface="微软雅黑" pitchFamily="34" charset="-122"/>
              </a:rPr>
              <a:t>信息。</a:t>
            </a:r>
            <a:r>
              <a:rPr lang="zh-CN" altLang="en-US" dirty="0">
                <a:latin typeface="微软雅黑" pitchFamily="34" charset="-122"/>
                <a:ea typeface="微软雅黑" pitchFamily="34" charset="-122"/>
              </a:rPr>
              <a:t>而新的信用评估体系更看重用户现在的</a:t>
            </a:r>
            <a:r>
              <a:rPr lang="zh-CN" altLang="en-US" dirty="0" smtClean="0">
                <a:latin typeface="微软雅黑" pitchFamily="34" charset="-122"/>
                <a:ea typeface="微软雅黑" pitchFamily="34" charset="-122"/>
              </a:rPr>
              <a:t>信息</a:t>
            </a:r>
            <a:endParaRPr lang="zh-CN" altLang="en-US" dirty="0">
              <a:latin typeface="微软雅黑" pitchFamily="34" charset="-122"/>
              <a:ea typeface="微软雅黑" pitchFamily="34" charset="-122"/>
            </a:endParaRPr>
          </a:p>
        </p:txBody>
      </p:sp>
      <p:sp>
        <p:nvSpPr>
          <p:cNvPr id="39" name="Rounded Rectangle 27"/>
          <p:cNvSpPr>
            <a:spLocks noChangeArrowheads="1"/>
          </p:cNvSpPr>
          <p:nvPr/>
        </p:nvSpPr>
        <p:spPr bwMode="auto">
          <a:xfrm rot="16200000" flipH="1">
            <a:off x="5502626" y="3380674"/>
            <a:ext cx="1849137" cy="3134324"/>
          </a:xfrm>
          <a:prstGeom prst="roundRect">
            <a:avLst>
              <a:gd name="adj" fmla="val 7870"/>
            </a:avLst>
          </a:prstGeom>
          <a:solidFill>
            <a:srgbClr val="FFFFFF"/>
          </a:solidFill>
          <a:ln w="6350">
            <a:solidFill>
              <a:sysClr val="window" lastClr="FFFFFF">
                <a:lumMod val="65000"/>
              </a:sys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40" name="Round Same Side Corner Rectangle 141"/>
          <p:cNvSpPr/>
          <p:nvPr/>
        </p:nvSpPr>
        <p:spPr bwMode="auto">
          <a:xfrm>
            <a:off x="4860032" y="4000193"/>
            <a:ext cx="3134323" cy="456839"/>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41" name="Rektangel 76"/>
          <p:cNvSpPr>
            <a:spLocks noChangeArrowheads="1"/>
          </p:cNvSpPr>
          <p:nvPr/>
        </p:nvSpPr>
        <p:spPr bwMode="auto">
          <a:xfrm>
            <a:off x="5438922" y="4067889"/>
            <a:ext cx="19429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ts val="600"/>
              </a:spcAft>
              <a:defRPr/>
            </a:pPr>
            <a:r>
              <a:rPr lang="zh-CN" altLang="en-US" sz="1400" kern="0" noProof="1">
                <a:solidFill>
                  <a:srgbClr val="FFFFFF"/>
                </a:solidFill>
                <a:latin typeface="微软雅黑" pitchFamily="34" charset="-122"/>
                <a:ea typeface="微软雅黑" pitchFamily="34" charset="-122"/>
                <a:cs typeface="Arial" charset="0"/>
              </a:rPr>
              <a:t>信用量化评估的方式</a:t>
            </a:r>
            <a:endParaRPr kumimoji="0" lang="zh-CN" altLang="en-US" sz="1400" b="0" i="0" u="none" strike="noStrike" kern="0" cap="none" spc="0" normalizeH="0" baseline="0" noProof="1">
              <a:ln>
                <a:noFill/>
              </a:ln>
              <a:solidFill>
                <a:srgbClr val="FFFFFF"/>
              </a:solidFill>
              <a:effectLst/>
              <a:uLnTx/>
              <a:uFillTx/>
              <a:latin typeface="微软雅黑" pitchFamily="34" charset="-122"/>
              <a:ea typeface="微软雅黑" pitchFamily="34" charset="-122"/>
              <a:cs typeface="Arial" charset="0"/>
            </a:endParaRPr>
          </a:p>
        </p:txBody>
      </p:sp>
      <p:grpSp>
        <p:nvGrpSpPr>
          <p:cNvPr id="6" name="组合 41"/>
          <p:cNvGrpSpPr/>
          <p:nvPr/>
        </p:nvGrpSpPr>
        <p:grpSpPr>
          <a:xfrm>
            <a:off x="5004048" y="4025588"/>
            <a:ext cx="388539" cy="406048"/>
            <a:chOff x="631492" y="2376015"/>
            <a:chExt cx="504000" cy="514244"/>
          </a:xfrm>
        </p:grpSpPr>
        <p:sp>
          <p:nvSpPr>
            <p:cNvPr id="43"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44" name="Tekstboks 54"/>
            <p:cNvSpPr txBox="1">
              <a:spLocks noChangeArrowheads="1"/>
            </p:cNvSpPr>
            <p:nvPr/>
          </p:nvSpPr>
          <p:spPr bwMode="auto">
            <a:xfrm>
              <a:off x="677311" y="2383535"/>
              <a:ext cx="445400" cy="50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7030A0"/>
                  </a:solidFill>
                  <a:effectLst/>
                  <a:uLnTx/>
                  <a:uFillTx/>
                  <a:latin typeface="微软雅黑" pitchFamily="34" charset="-122"/>
                  <a:ea typeface="微软雅黑" pitchFamily="34" charset="-122"/>
                </a:rPr>
                <a:t>4</a:t>
              </a:r>
            </a:p>
          </p:txBody>
        </p:sp>
      </p:grpSp>
      <p:sp>
        <p:nvSpPr>
          <p:cNvPr id="45" name="文本框 44"/>
          <p:cNvSpPr txBox="1"/>
          <p:nvPr/>
        </p:nvSpPr>
        <p:spPr>
          <a:xfrm>
            <a:off x="4915224" y="4564554"/>
            <a:ext cx="2990307" cy="1200329"/>
          </a:xfrm>
          <a:prstGeom prst="rect">
            <a:avLst/>
          </a:prstGeom>
          <a:noFill/>
        </p:spPr>
        <p:txBody>
          <a:bodyPr wrap="square" rtlCol="0">
            <a:spAutoFit/>
          </a:bodyPr>
          <a:lstStyle/>
          <a:p>
            <a:r>
              <a:rPr lang="zh-CN" altLang="en-US" dirty="0">
                <a:latin typeface="微软雅黑" pitchFamily="34" charset="-122"/>
                <a:ea typeface="微软雅黑" pitchFamily="34" charset="-122"/>
              </a:rPr>
              <a:t>新的信用评估体系使用更多变量一方面可以使信用评估的决策效率提高，另一方面还明显降低了风险违约率。</a:t>
            </a:r>
          </a:p>
        </p:txBody>
      </p:sp>
    </p:spTree>
    <p:extLst>
      <p:ext uri="{BB962C8B-B14F-4D97-AF65-F5344CB8AC3E}">
        <p14:creationId xmlns="" xmlns:p14="http://schemas.microsoft.com/office/powerpoint/2010/main" val="29802138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928794" y="262574"/>
            <a:ext cx="4143404"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应用创新：蚂蚁金服</a:t>
            </a:r>
            <a:endParaRPr lang="zh-CN" altLang="en-US" sz="2800" b="1" dirty="0">
              <a:solidFill>
                <a:srgbClr val="3B8AFF"/>
              </a:solidFill>
              <a:latin typeface="微软雅黑" pitchFamily="34" charset="-122"/>
              <a:ea typeface="微软雅黑" pitchFamily="34" charset="-122"/>
            </a:endParaRPr>
          </a:p>
        </p:txBody>
      </p:sp>
      <p:sp>
        <p:nvSpPr>
          <p:cNvPr id="4" name="矩形 3"/>
          <p:cNvSpPr/>
          <p:nvPr/>
        </p:nvSpPr>
        <p:spPr>
          <a:xfrm>
            <a:off x="142876" y="1500174"/>
            <a:ext cx="8786842" cy="1015663"/>
          </a:xfrm>
          <a:prstGeom prst="rect">
            <a:avLst/>
          </a:prstGeom>
        </p:spPr>
        <p:txBody>
          <a:bodyPr wrap="square">
            <a:spAutoFit/>
          </a:bodyPr>
          <a:lstStyle/>
          <a:p>
            <a:pPr indent="457200">
              <a:lnSpc>
                <a:spcPts val="2400"/>
              </a:lnSpc>
            </a:pPr>
            <a:r>
              <a:rPr lang="zh-CN" altLang="en-US" sz="1600" dirty="0" smtClean="0">
                <a:latin typeface="微软雅黑" pitchFamily="34" charset="-122"/>
                <a:ea typeface="微软雅黑" pitchFamily="34" charset="-122"/>
              </a:rPr>
              <a:t>在整个蚂蚁金服的业务体系中，支付、理财、融资、保险等业务板块仅是浮出水面的一小部分，真正支撑这些业务的则是水面之下的云计算、</a:t>
            </a:r>
            <a:r>
              <a:rPr lang="zh-CN" altLang="en-US" dirty="0" smtClean="0">
                <a:solidFill>
                  <a:srgbClr val="FF0000"/>
                </a:solidFill>
                <a:latin typeface="微软雅黑" pitchFamily="34" charset="-122"/>
                <a:ea typeface="微软雅黑" pitchFamily="34" charset="-122"/>
              </a:rPr>
              <a:t>大数据</a:t>
            </a:r>
            <a:r>
              <a:rPr lang="zh-CN" altLang="en-US" sz="1600" dirty="0" smtClean="0">
                <a:latin typeface="微软雅黑" pitchFamily="34" charset="-122"/>
                <a:ea typeface="微软雅黑" pitchFamily="34" charset="-122"/>
              </a:rPr>
              <a:t>和信用体系等底层平台   </a:t>
            </a:r>
            <a:endParaRPr lang="en-US" altLang="zh-CN" sz="1600" dirty="0" smtClean="0">
              <a:latin typeface="微软雅黑" pitchFamily="34" charset="-122"/>
              <a:ea typeface="微软雅黑" pitchFamily="34" charset="-122"/>
            </a:endParaRPr>
          </a:p>
          <a:p>
            <a:pPr indent="457200" algn="r">
              <a:lnSpc>
                <a:spcPts val="2400"/>
              </a:lnSpc>
            </a:pP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蚂蚁金服</a:t>
            </a:r>
            <a:r>
              <a:rPr lang="en-US" altLang="zh-CN" sz="1600" dirty="0" smtClean="0">
                <a:latin typeface="微软雅黑" pitchFamily="34" charset="-122"/>
                <a:ea typeface="微软雅黑" pitchFamily="34" charset="-122"/>
              </a:rPr>
              <a:t>CFO</a:t>
            </a:r>
            <a:r>
              <a:rPr lang="zh-CN" altLang="en-US" sz="1600" dirty="0" smtClean="0">
                <a:latin typeface="微软雅黑" pitchFamily="34" charset="-122"/>
                <a:ea typeface="微软雅黑" pitchFamily="34" charset="-122"/>
              </a:rPr>
              <a:t>井贤栋</a:t>
            </a:r>
            <a:endParaRPr lang="zh-CN" altLang="en-US" sz="1600" dirty="0">
              <a:latin typeface="微软雅黑" pitchFamily="34" charset="-122"/>
              <a:ea typeface="微软雅黑" pitchFamily="34" charset="-122"/>
            </a:endParaRPr>
          </a:p>
        </p:txBody>
      </p:sp>
      <p:pic>
        <p:nvPicPr>
          <p:cNvPr id="5" name="图片 4" descr="fc1f4134970a304ea88bb39ed2c8a786c9175c2c.jpg"/>
          <p:cNvPicPr>
            <a:picLocks noChangeAspect="1"/>
          </p:cNvPicPr>
          <p:nvPr/>
        </p:nvPicPr>
        <p:blipFill>
          <a:blip r:embed="rId3"/>
          <a:srcRect t="31250" b="38541"/>
          <a:stretch>
            <a:fillRect/>
          </a:stretch>
        </p:blipFill>
        <p:spPr>
          <a:xfrm>
            <a:off x="357158" y="3000372"/>
            <a:ext cx="4089163" cy="2071702"/>
          </a:xfrm>
          <a:prstGeom prst="rect">
            <a:avLst/>
          </a:prstGeom>
        </p:spPr>
      </p:pic>
      <p:pic>
        <p:nvPicPr>
          <p:cNvPr id="6" name="图片 5" descr="d833c895d143ad4b128a55a481025aafa40f0629.jpg"/>
          <p:cNvPicPr>
            <a:picLocks noChangeAspect="1"/>
          </p:cNvPicPr>
          <p:nvPr/>
        </p:nvPicPr>
        <p:blipFill>
          <a:blip r:embed="rId4"/>
          <a:srcRect t="42709" b="6249"/>
          <a:stretch>
            <a:fillRect/>
          </a:stretch>
        </p:blipFill>
        <p:spPr>
          <a:xfrm>
            <a:off x="4572000" y="3000372"/>
            <a:ext cx="4401815" cy="3500462"/>
          </a:xfrm>
          <a:prstGeom prst="rect">
            <a:avLst/>
          </a:prstGeom>
        </p:spPr>
      </p:pic>
      <p:sp>
        <p:nvSpPr>
          <p:cNvPr id="7" name="矩形 6"/>
          <p:cNvSpPr/>
          <p:nvPr/>
        </p:nvSpPr>
        <p:spPr>
          <a:xfrm>
            <a:off x="500034" y="5500702"/>
            <a:ext cx="3786182" cy="523220"/>
          </a:xfrm>
          <a:prstGeom prst="rect">
            <a:avLst/>
          </a:prstGeom>
        </p:spPr>
        <p:txBody>
          <a:bodyPr wrap="square">
            <a:spAutoFit/>
          </a:bodyPr>
          <a:lstStyle/>
          <a:p>
            <a:r>
              <a:rPr lang="zh-CN" altLang="en-US" sz="1400" b="1" dirty="0" smtClean="0">
                <a:solidFill>
                  <a:srgbClr val="FF0000"/>
                </a:solidFill>
                <a:latin typeface="微软雅黑" pitchFamily="34" charset="-122"/>
                <a:ea typeface="微软雅黑" pitchFamily="34" charset="-122"/>
              </a:rPr>
              <a:t>马云</a:t>
            </a:r>
            <a:r>
              <a:rPr lang="zh-CN" altLang="en-US" sz="1400" dirty="0" smtClean="0">
                <a:latin typeface="微软雅黑" pitchFamily="34" charset="-122"/>
                <a:ea typeface="微软雅黑" pitchFamily="34" charset="-122"/>
              </a:rPr>
              <a:t>：大数据的应用和风险管理体系是阿里小贷成功的关键</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928794" y="262574"/>
            <a:ext cx="4143404"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蚂蚁金服：淘宝数据来源</a:t>
            </a:r>
            <a:endParaRPr lang="zh-CN" altLang="en-US" sz="2800" b="1" dirty="0">
              <a:solidFill>
                <a:srgbClr val="3B8AFF"/>
              </a:solidFill>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 xmlns:p14="http://schemas.microsoft.com/office/powerpoint/2010/main" val="4138677496"/>
              </p:ext>
            </p:extLst>
          </p:nvPr>
        </p:nvGraphicFramePr>
        <p:xfrm>
          <a:off x="899592" y="2376953"/>
          <a:ext cx="7776863" cy="4033792"/>
        </p:xfrm>
        <a:graphic>
          <a:graphicData uri="http://schemas.openxmlformats.org/drawingml/2006/table">
            <a:tbl>
              <a:tblPr/>
              <a:tblGrid>
                <a:gridCol w="1711295"/>
                <a:gridCol w="2763248"/>
                <a:gridCol w="3302320"/>
              </a:tblGrid>
              <a:tr h="252112">
                <a:tc rowSpan="4">
                  <a:txBody>
                    <a:bodyPr/>
                    <a:lstStyle/>
                    <a:p>
                      <a:pPr algn="just">
                        <a:spcAft>
                          <a:spcPts val="0"/>
                        </a:spcAft>
                      </a:pPr>
                      <a:r>
                        <a:rPr lang="zh-CN" sz="900" kern="0" dirty="0">
                          <a:latin typeface="Calibri"/>
                          <a:ea typeface="微软雅黑"/>
                          <a:cs typeface="宋体"/>
                        </a:rPr>
                        <a:t>来自淘宝外部的引导性数据</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just">
                        <a:spcBef>
                          <a:spcPts val="600"/>
                        </a:spcBef>
                        <a:spcAft>
                          <a:spcPts val="0"/>
                        </a:spcAft>
                      </a:pPr>
                      <a:r>
                        <a:rPr lang="zh-CN" sz="900" kern="0">
                          <a:latin typeface="Calibri"/>
                          <a:ea typeface="微软雅黑"/>
                          <a:cs typeface="宋体"/>
                        </a:rPr>
                        <a:t>广告点击</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页面、视频、弹窗等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搜索引擎</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百度、谷歌、搜搜等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en-US" sz="900" kern="0">
                          <a:latin typeface="微软雅黑"/>
                          <a:ea typeface="宋体"/>
                          <a:cs typeface="宋体"/>
                        </a:rPr>
                        <a:t>SNS</a:t>
                      </a:r>
                      <a:r>
                        <a:rPr lang="zh-CN" sz="900" kern="0">
                          <a:latin typeface="Calibri"/>
                          <a:ea typeface="微软雅黑"/>
                          <a:cs typeface="宋体"/>
                        </a:rPr>
                        <a:t>推荐</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人人网、新浪微博等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关联软件操作</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美丽说、蘑菇街等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rowSpan="8">
                  <a:txBody>
                    <a:bodyPr/>
                    <a:lstStyle/>
                    <a:p>
                      <a:pPr algn="just">
                        <a:spcAft>
                          <a:spcPts val="0"/>
                        </a:spcAft>
                      </a:pPr>
                      <a:r>
                        <a:rPr lang="zh-CN" sz="900" kern="0" dirty="0">
                          <a:latin typeface="Calibri"/>
                          <a:ea typeface="微软雅黑"/>
                          <a:cs typeface="宋体"/>
                        </a:rPr>
                        <a:t>来自淘宝网站内部的数据</a:t>
                      </a:r>
                      <a:endParaRPr lang="zh-CN" sz="105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just">
                        <a:spcBef>
                          <a:spcPts val="250"/>
                        </a:spcBef>
                        <a:spcAft>
                          <a:spcPts val="0"/>
                        </a:spcAft>
                      </a:pPr>
                      <a:r>
                        <a:rPr lang="zh-CN" sz="900" kern="0">
                          <a:latin typeface="Calibri"/>
                          <a:ea typeface="微软雅黑"/>
                          <a:cs typeface="宋体"/>
                        </a:rPr>
                        <a:t>内部搜索</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淘宝网、淘宝商城等搜索框</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站内广告</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直通车、淘宝客、钻石展位品牌广告等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224">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站内</a:t>
                      </a:r>
                      <a:r>
                        <a:rPr lang="en-US" sz="900" kern="0">
                          <a:latin typeface="Calibri"/>
                          <a:ea typeface="微软雅黑"/>
                          <a:cs typeface="宋体"/>
                        </a:rPr>
                        <a:t>SNS</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淘资讯、淘江湖、帮派、淘心得、社区、打听、嗨淘、淘女郎、海报等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224">
                <a:tc vMerge="1">
                  <a:txBody>
                    <a:bodyPr/>
                    <a:lstStyle/>
                    <a:p>
                      <a:endParaRPr lang="zh-CN" altLang="en-US"/>
                    </a:p>
                  </a:txBody>
                  <a:tcPr/>
                </a:tc>
                <a:tc>
                  <a:txBody>
                    <a:bodyPr/>
                    <a:lstStyle/>
                    <a:p>
                      <a:pPr algn="just">
                        <a:spcBef>
                          <a:spcPts val="250"/>
                        </a:spcBef>
                        <a:spcAft>
                          <a:spcPts val="0"/>
                        </a:spcAft>
                      </a:pPr>
                      <a:r>
                        <a:rPr lang="zh-CN" sz="900" kern="0" dirty="0">
                          <a:latin typeface="Calibri"/>
                          <a:ea typeface="微软雅黑"/>
                          <a:cs typeface="宋体"/>
                        </a:rPr>
                        <a:t>淘宝页面</a:t>
                      </a:r>
                      <a:endParaRPr lang="zh-CN" sz="1050" kern="100" dirty="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首页、产品类目、垂直频道、店铺首页、产品页面等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会员及用户</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我的淘宝、会员中心、收藏夹等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224">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购买与交易</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购物车、确认收货、支付、购买成功、交易评价、投诉与建议、退换货等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即时通讯工具</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阿里旺旺</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vMerge="1">
                  <a:txBody>
                    <a:bodyPr/>
                    <a:lstStyle/>
                    <a:p>
                      <a:endParaRPr lang="zh-CN" altLang="en-US"/>
                    </a:p>
                  </a:txBody>
                  <a:tcPr/>
                </a:tc>
                <a:tc>
                  <a:txBody>
                    <a:bodyPr/>
                    <a:lstStyle/>
                    <a:p>
                      <a:pPr algn="just">
                        <a:spcBef>
                          <a:spcPts val="250"/>
                        </a:spcBef>
                        <a:spcAft>
                          <a:spcPts val="0"/>
                        </a:spcAft>
                      </a:pPr>
                      <a:r>
                        <a:rPr lang="zh-CN" sz="900" kern="0">
                          <a:latin typeface="Calibri"/>
                          <a:ea typeface="微软雅黑"/>
                          <a:cs typeface="宋体"/>
                        </a:rPr>
                        <a:t>后台管理数据</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50"/>
                        </a:spcBef>
                        <a:spcAft>
                          <a:spcPts val="0"/>
                        </a:spcAft>
                      </a:pPr>
                      <a:r>
                        <a:rPr lang="zh-CN" sz="900" kern="0">
                          <a:latin typeface="Calibri"/>
                          <a:ea typeface="微软雅黑"/>
                          <a:cs typeface="宋体"/>
                        </a:rPr>
                        <a:t>淘宝网站后台管理、卖家后台操作等</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2112">
                <a:tc>
                  <a:txBody>
                    <a:bodyPr/>
                    <a:lstStyle/>
                    <a:p>
                      <a:pPr algn="just">
                        <a:spcBef>
                          <a:spcPts val="600"/>
                        </a:spcBef>
                        <a:spcAft>
                          <a:spcPts val="0"/>
                        </a:spcAft>
                      </a:pPr>
                      <a:r>
                        <a:rPr lang="zh-CN" sz="900" kern="0">
                          <a:latin typeface="Calibri"/>
                          <a:ea typeface="微软雅黑"/>
                          <a:cs typeface="宋体"/>
                        </a:rPr>
                        <a:t>来自直接访问的数据</a:t>
                      </a:r>
                      <a:endParaRPr lang="zh-CN" sz="1050" kern="10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gridSpan="2">
                  <a:txBody>
                    <a:bodyPr/>
                    <a:lstStyle/>
                    <a:p>
                      <a:pPr algn="just">
                        <a:spcBef>
                          <a:spcPts val="250"/>
                        </a:spcBef>
                        <a:spcAft>
                          <a:spcPts val="0"/>
                        </a:spcAft>
                      </a:pPr>
                      <a:r>
                        <a:rPr lang="zh-CN" sz="900" kern="0" dirty="0">
                          <a:latin typeface="Calibri"/>
                          <a:ea typeface="微软雅黑"/>
                          <a:cs typeface="宋体"/>
                        </a:rPr>
                        <a:t>网址收入、软件操作、浏览器收藏等</a:t>
                      </a:r>
                      <a:endParaRPr lang="zh-CN" sz="1050" kern="100" dirty="0">
                        <a:latin typeface="Calibri"/>
                        <a:ea typeface="宋体"/>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2049" name="Rectangle 1"/>
          <p:cNvSpPr>
            <a:spLocks noChangeArrowheads="1"/>
          </p:cNvSpPr>
          <p:nvPr/>
        </p:nvSpPr>
        <p:spPr bwMode="auto">
          <a:xfrm>
            <a:off x="3929058" y="6397489"/>
            <a:ext cx="1723549"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微软雅黑" pitchFamily="34" charset="-122"/>
                <a:ea typeface="微软雅黑" pitchFamily="34" charset="-122"/>
                <a:cs typeface="Arial" pitchFamily="34" charset="0"/>
              </a:rPr>
              <a:t>图</a:t>
            </a: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cs typeface="Arial" pitchFamily="34" charset="0"/>
              </a:rPr>
              <a:t>：淘宝网的数据产生来源</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50" name="Rectangle 2"/>
          <p:cNvSpPr>
            <a:spLocks noChangeArrowheads="1"/>
          </p:cNvSpPr>
          <p:nvPr/>
        </p:nvSpPr>
        <p:spPr bwMode="auto">
          <a:xfrm>
            <a:off x="899592" y="1484784"/>
            <a:ext cx="792961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a:ea typeface="微软雅黑" pitchFamily="34" charset="-122"/>
                <a:cs typeface="Times New Roman" pitchFamily="18" charset="0"/>
              </a:rPr>
              <a:t>“</a:t>
            </a: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大淘宝战略</a:t>
            </a:r>
            <a:r>
              <a:rPr lang="zh-CN" altLang="en-US" sz="1600" dirty="0" smtClean="0">
                <a:latin typeface="Calibri"/>
                <a:ea typeface="微软雅黑" pitchFamily="34" charset="-122"/>
                <a:cs typeface="Times New Roman" pitchFamily="18" charset="0"/>
              </a:rPr>
              <a:t>”</a:t>
            </a: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，包括支付、信用和物流环节，也将线上线下、纸媒电视等多种与消费者接触的渠道囊括在内</a:t>
            </a:r>
            <a:r>
              <a:rPr lang="zh-CN" altLang="en-US" sz="1600" dirty="0">
                <a:latin typeface="微软雅黑" pitchFamily="34" charset="-122"/>
                <a:ea typeface="微软雅黑" pitchFamily="34"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lvl="0" indent="304800" fontAlgn="base">
              <a:spcBef>
                <a:spcPct val="0"/>
              </a:spcBef>
              <a:spcAft>
                <a:spcPct val="0"/>
              </a:spcAft>
            </a:pPr>
            <a:r>
              <a:rPr lang="zh-CN" altLang="en-US" sz="1600" dirty="0">
                <a:solidFill>
                  <a:srgbClr val="000000"/>
                </a:solidFill>
                <a:latin typeface="微软雅黑" pitchFamily="34" charset="-122"/>
                <a:ea typeface="微软雅黑" pitchFamily="34" charset="-122"/>
                <a:cs typeface="Times New Roman" pitchFamily="18" charset="0"/>
              </a:rPr>
              <a:t>打造全新盈利模式的过程</a:t>
            </a:r>
            <a:r>
              <a:rPr lang="zh-CN" altLang="en-US" sz="1600" dirty="0" smtClean="0">
                <a:solidFill>
                  <a:srgbClr val="000000"/>
                </a:solidFill>
                <a:latin typeface="微软雅黑" pitchFamily="34" charset="-122"/>
                <a:ea typeface="微软雅黑" pitchFamily="34" charset="-122"/>
                <a:cs typeface="Times New Roman" pitchFamily="18" charset="0"/>
              </a:rPr>
              <a:t>当中，基础便是大</a:t>
            </a:r>
            <a:r>
              <a:rPr lang="zh-CN" altLang="en-US" sz="1600" smtClean="0">
                <a:solidFill>
                  <a:srgbClr val="000000"/>
                </a:solidFill>
                <a:latin typeface="微软雅黑" pitchFamily="34" charset="-122"/>
                <a:ea typeface="微软雅黑" pitchFamily="34" charset="-122"/>
                <a:cs typeface="Times New Roman" pitchFamily="18" charset="0"/>
              </a:rPr>
              <a:t>数据。</a:t>
            </a:r>
            <a:endParaRPr kumimoji="0" lang="zh-CN" altLang="en-US" sz="16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590494" y="339088"/>
            <a:ext cx="4643470"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大数据应用：</a:t>
            </a:r>
            <a:r>
              <a:rPr lang="zh-CN" altLang="en-US" sz="2800" b="1" dirty="0">
                <a:solidFill>
                  <a:srgbClr val="3B8AFF"/>
                </a:solidFill>
                <a:latin typeface="微软雅黑" pitchFamily="34" charset="-122"/>
                <a:ea typeface="微软雅黑" pitchFamily="34" charset="-122"/>
              </a:rPr>
              <a:t>阿</a:t>
            </a:r>
            <a:r>
              <a:rPr lang="zh-CN" altLang="en-US" sz="2800" b="1" dirty="0" smtClean="0">
                <a:solidFill>
                  <a:srgbClr val="3B8AFF"/>
                </a:solidFill>
                <a:latin typeface="微软雅黑" pitchFamily="34" charset="-122"/>
                <a:ea typeface="微软雅黑" pitchFamily="34" charset="-122"/>
              </a:rPr>
              <a:t>里小贷</a:t>
            </a:r>
            <a:endParaRPr lang="zh-CN" altLang="en-US" sz="2800" b="1" dirty="0">
              <a:solidFill>
                <a:srgbClr val="3B8AFF"/>
              </a:solidFill>
              <a:latin typeface="微软雅黑" pitchFamily="34" charset="-122"/>
              <a:ea typeface="微软雅黑" pitchFamily="34" charset="-122"/>
            </a:endParaRPr>
          </a:p>
        </p:txBody>
      </p:sp>
      <p:grpSp>
        <p:nvGrpSpPr>
          <p:cNvPr id="2" name="组合 6"/>
          <p:cNvGrpSpPr/>
          <p:nvPr/>
        </p:nvGrpSpPr>
        <p:grpSpPr>
          <a:xfrm>
            <a:off x="3983497" y="1105725"/>
            <a:ext cx="5024600" cy="3513155"/>
            <a:chOff x="3983497" y="1105725"/>
            <a:chExt cx="5024600" cy="3513155"/>
          </a:xfrm>
        </p:grpSpPr>
        <p:pic>
          <p:nvPicPr>
            <p:cNvPr id="4" name="图片 3"/>
            <p:cNvPicPr/>
            <p:nvPr/>
          </p:nvPicPr>
          <p:blipFill>
            <a:blip r:embed="rId3" cstate="print"/>
            <a:srcRect/>
            <a:stretch>
              <a:fillRect/>
            </a:stretch>
          </p:blipFill>
          <p:spPr bwMode="auto">
            <a:xfrm>
              <a:off x="3983497" y="1105725"/>
              <a:ext cx="5024600" cy="3314819"/>
            </a:xfrm>
            <a:prstGeom prst="rect">
              <a:avLst/>
            </a:prstGeom>
            <a:noFill/>
            <a:ln w="9525">
              <a:noFill/>
              <a:miter lim="800000"/>
              <a:headEnd/>
              <a:tailEnd/>
            </a:ln>
          </p:spPr>
        </p:pic>
        <p:sp>
          <p:nvSpPr>
            <p:cNvPr id="97281" name="Rectangle 1"/>
            <p:cNvSpPr>
              <a:spLocks noChangeArrowheads="1"/>
            </p:cNvSpPr>
            <p:nvPr/>
          </p:nvSpPr>
          <p:spPr bwMode="auto">
            <a:xfrm>
              <a:off x="7156308" y="4372659"/>
              <a:ext cx="1851789"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bmk="_Toc369355540">
                  <a:ln>
                    <a:noFill/>
                  </a:ln>
                  <a:solidFill>
                    <a:schemeClr val="tx1"/>
                  </a:solidFill>
                  <a:effectLst/>
                  <a:latin typeface="微软雅黑" pitchFamily="34" charset="-122"/>
                  <a:ea typeface="微软雅黑" pitchFamily="34" charset="-122"/>
                  <a:cs typeface="Arial" pitchFamily="34" charset="0"/>
                </a:rPr>
                <a:t>图</a:t>
              </a:r>
              <a:r>
                <a:rPr kumimoji="0" lang="zh-CN" altLang="en-US" sz="1000" b="0" i="0" u="none" strike="noStrike" cap="none" normalizeH="0" baseline="0" dirty="0" smtClean="0" bmk="_Toc369355540">
                  <a:ln>
                    <a:noFill/>
                  </a:ln>
                  <a:solidFill>
                    <a:schemeClr val="tx1"/>
                  </a:solidFill>
                  <a:effectLst/>
                  <a:latin typeface="微软雅黑" pitchFamily="34" charset="-122"/>
                  <a:ea typeface="微软雅黑" pitchFamily="34" charset="-122"/>
                  <a:cs typeface="Arial" pitchFamily="34" charset="0"/>
                </a:rPr>
                <a:t>：阿里金融数据应用流程图</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sp>
        <p:nvSpPr>
          <p:cNvPr id="14" name="Rectangle 1"/>
          <p:cNvSpPr>
            <a:spLocks noChangeArrowheads="1"/>
          </p:cNvSpPr>
          <p:nvPr/>
        </p:nvSpPr>
        <p:spPr bwMode="auto">
          <a:xfrm>
            <a:off x="7412788" y="6378134"/>
            <a:ext cx="1595309"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bmk="_Toc369355540">
                <a:ln>
                  <a:noFill/>
                </a:ln>
                <a:solidFill>
                  <a:schemeClr val="tx1"/>
                </a:solidFill>
                <a:effectLst/>
                <a:latin typeface="微软雅黑" pitchFamily="34" charset="-122"/>
                <a:ea typeface="微软雅黑" pitchFamily="34" charset="-122"/>
                <a:cs typeface="Arial" pitchFamily="34" charset="0"/>
              </a:rPr>
              <a:t>图</a:t>
            </a:r>
            <a:r>
              <a:rPr kumimoji="0" lang="zh-CN" altLang="en-US" sz="1000" b="0" i="0" u="none" strike="noStrike" cap="none" normalizeH="0" baseline="0" dirty="0" smtClean="0" bmk="_Toc369355540">
                <a:ln>
                  <a:noFill/>
                </a:ln>
                <a:solidFill>
                  <a:schemeClr val="tx1"/>
                </a:solidFill>
                <a:effectLst/>
                <a:latin typeface="微软雅黑" pitchFamily="34" charset="-122"/>
                <a:ea typeface="微软雅黑" pitchFamily="34" charset="-122"/>
                <a:cs typeface="Arial" pitchFamily="34" charset="0"/>
              </a:rPr>
              <a:t>：阿里小贷应用流程图</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3" name="矩形 12"/>
          <p:cNvSpPr/>
          <p:nvPr/>
        </p:nvSpPr>
        <p:spPr>
          <a:xfrm>
            <a:off x="5524869" y="1290637"/>
            <a:ext cx="1999459" cy="2065923"/>
          </a:xfrm>
          <a:prstGeom prst="rect">
            <a:avLst/>
          </a:prstGeom>
          <a:noFill/>
          <a:ln w="63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00193" y="1177604"/>
            <a:ext cx="2707904" cy="480610"/>
          </a:xfrm>
          <a:prstGeom prst="rect">
            <a:avLst/>
          </a:prstGeom>
          <a:noFill/>
          <a:ln w="63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82040" y="1980837"/>
            <a:ext cx="1382047" cy="2065923"/>
          </a:xfrm>
          <a:prstGeom prst="rect">
            <a:avLst/>
          </a:prstGeom>
          <a:noFill/>
          <a:ln w="63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标注 22"/>
          <p:cNvSpPr/>
          <p:nvPr/>
        </p:nvSpPr>
        <p:spPr>
          <a:xfrm>
            <a:off x="3961566" y="1335205"/>
            <a:ext cx="1462438" cy="437938"/>
          </a:xfrm>
          <a:prstGeom prst="wedgeRoundRectCallout">
            <a:avLst>
              <a:gd name="adj1" fmla="val 55779"/>
              <a:gd name="adj2" fmla="val -185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黑体" panose="02010609060101010101" pitchFamily="49" charset="-122"/>
                <a:ea typeface="黑体" panose="02010609060101010101" pitchFamily="49" charset="-122"/>
              </a:rPr>
              <a:t>更了解小微企业客户</a:t>
            </a:r>
            <a:endParaRPr lang="zh-CN" altLang="en-US" sz="1400" dirty="0">
              <a:solidFill>
                <a:schemeClr val="tx1"/>
              </a:solidFill>
              <a:latin typeface="黑体" panose="02010609060101010101" pitchFamily="49" charset="-122"/>
              <a:ea typeface="黑体" panose="02010609060101010101" pitchFamily="49" charset="-122"/>
            </a:endParaRPr>
          </a:p>
        </p:txBody>
      </p:sp>
      <p:sp>
        <p:nvSpPr>
          <p:cNvPr id="26" name="圆角矩形标注 25"/>
          <p:cNvSpPr/>
          <p:nvPr/>
        </p:nvSpPr>
        <p:spPr>
          <a:xfrm>
            <a:off x="8010938" y="1713066"/>
            <a:ext cx="1037316" cy="210368"/>
          </a:xfrm>
          <a:prstGeom prst="wedgeRoundRectCallout">
            <a:avLst>
              <a:gd name="adj1" fmla="val 8320"/>
              <a:gd name="adj2" fmla="val -839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黑体" panose="02010609060101010101" pitchFamily="49" charset="-122"/>
                <a:ea typeface="黑体" panose="02010609060101010101" pitchFamily="49" charset="-122"/>
              </a:rPr>
              <a:t>风险控制</a:t>
            </a:r>
            <a:endParaRPr lang="zh-CN" altLang="en-US" sz="1400" dirty="0">
              <a:solidFill>
                <a:schemeClr val="tx1"/>
              </a:solidFill>
              <a:latin typeface="黑体" panose="02010609060101010101" pitchFamily="49" charset="-122"/>
              <a:ea typeface="黑体" panose="02010609060101010101" pitchFamily="49" charset="-122"/>
            </a:endParaRPr>
          </a:p>
        </p:txBody>
      </p:sp>
      <p:sp>
        <p:nvSpPr>
          <p:cNvPr id="27" name="圆角矩形标注 26"/>
          <p:cNvSpPr/>
          <p:nvPr/>
        </p:nvSpPr>
        <p:spPr>
          <a:xfrm>
            <a:off x="3629269" y="4120773"/>
            <a:ext cx="1482188" cy="243360"/>
          </a:xfrm>
          <a:prstGeom prst="wedgeRoundRectCallout">
            <a:avLst>
              <a:gd name="adj1" fmla="val -18549"/>
              <a:gd name="adj2" fmla="val -683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黑体" panose="02010609060101010101" pitchFamily="49" charset="-122"/>
                <a:ea typeface="黑体" panose="02010609060101010101" pitchFamily="49" charset="-122"/>
              </a:rPr>
              <a:t>贷款批量化生产</a:t>
            </a:r>
            <a:endParaRPr lang="zh-CN" altLang="en-US" sz="1400" dirty="0">
              <a:solidFill>
                <a:schemeClr val="tx1"/>
              </a:solidFill>
              <a:latin typeface="黑体" panose="02010609060101010101" pitchFamily="49" charset="-122"/>
              <a:ea typeface="黑体" panose="02010609060101010101" pitchFamily="49" charset="-122"/>
            </a:endParaRPr>
          </a:p>
        </p:txBody>
      </p:sp>
      <p:sp>
        <p:nvSpPr>
          <p:cNvPr id="29" name="Round Same Side Corner Rectangle 141"/>
          <p:cNvSpPr/>
          <p:nvPr/>
        </p:nvSpPr>
        <p:spPr bwMode="auto">
          <a:xfrm>
            <a:off x="107503" y="1219060"/>
            <a:ext cx="3260070" cy="335873"/>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
            </a:endParaRPr>
          </a:p>
        </p:txBody>
      </p:sp>
      <p:sp>
        <p:nvSpPr>
          <p:cNvPr id="30" name="Rektangel 76"/>
          <p:cNvSpPr>
            <a:spLocks noChangeArrowheads="1"/>
          </p:cNvSpPr>
          <p:nvPr/>
        </p:nvSpPr>
        <p:spPr bwMode="auto">
          <a:xfrm>
            <a:off x="946692" y="1178356"/>
            <a:ext cx="17453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R="0" lvl="0" indent="0" fontAlgn="base">
              <a:lnSpc>
                <a:spcPct val="100000"/>
              </a:lnSpc>
              <a:spcBef>
                <a:spcPct val="0"/>
              </a:spcBef>
              <a:spcAft>
                <a:spcPts val="600"/>
              </a:spcAft>
              <a:buClrTx/>
              <a:buSzTx/>
              <a:buFontTx/>
              <a:buNone/>
              <a:tabLst/>
              <a:defRPr/>
            </a:pPr>
            <a:r>
              <a:rPr lang="zh-CN" altLang="en-US" sz="2000" noProof="1">
                <a:solidFill>
                  <a:schemeClr val="bg1"/>
                </a:solidFill>
                <a:latin typeface="黑体" panose="02010609060101010101" pitchFamily="49" charset="-122"/>
                <a:ea typeface="黑体" panose="02010609060101010101" pitchFamily="49" charset="-122"/>
              </a:rPr>
              <a:t>经营状况分析</a:t>
            </a:r>
          </a:p>
        </p:txBody>
      </p:sp>
      <p:grpSp>
        <p:nvGrpSpPr>
          <p:cNvPr id="3" name="组合 30"/>
          <p:cNvGrpSpPr/>
          <p:nvPr/>
        </p:nvGrpSpPr>
        <p:grpSpPr>
          <a:xfrm>
            <a:off x="201718" y="1195526"/>
            <a:ext cx="315982" cy="337254"/>
            <a:chOff x="631492" y="2305975"/>
            <a:chExt cx="504000" cy="574041"/>
          </a:xfrm>
        </p:grpSpPr>
        <p:sp>
          <p:nvSpPr>
            <p:cNvPr id="32"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
              </a:endParaRPr>
            </a:p>
          </p:txBody>
        </p:sp>
        <p:sp>
          <p:nvSpPr>
            <p:cNvPr id="33" name="Tekstboks 54"/>
            <p:cNvSpPr txBox="1">
              <a:spLocks noChangeArrowheads="1"/>
            </p:cNvSpPr>
            <p:nvPr/>
          </p:nvSpPr>
          <p:spPr bwMode="auto">
            <a:xfrm>
              <a:off x="646179" y="2305975"/>
              <a:ext cx="414556" cy="50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0070C0"/>
                  </a:solidFill>
                  <a:effectLst/>
                  <a:uLnTx/>
                  <a:uFillTx/>
                  <a:latin typeface=""/>
                  <a:ea typeface="+mn-ea"/>
                </a:rPr>
                <a:t>1</a:t>
              </a:r>
            </a:p>
          </p:txBody>
        </p:sp>
      </p:grpSp>
      <p:sp>
        <p:nvSpPr>
          <p:cNvPr id="36" name="流程图: 过程 35"/>
          <p:cNvSpPr/>
          <p:nvPr/>
        </p:nvSpPr>
        <p:spPr>
          <a:xfrm>
            <a:off x="140851" y="3021701"/>
            <a:ext cx="1497621" cy="212906"/>
          </a:xfrm>
          <a:prstGeom prst="flowChartProcess">
            <a:avLst/>
          </a:prstGeom>
          <a:noFill/>
          <a:ln w="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行为表现</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0" name="流程图: 联系 39"/>
          <p:cNvSpPr/>
          <p:nvPr/>
        </p:nvSpPr>
        <p:spPr>
          <a:xfrm>
            <a:off x="210926" y="1801987"/>
            <a:ext cx="678736" cy="678736"/>
          </a:xfrm>
          <a:prstGeom prst="flowChartConnector">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201718" y="1908193"/>
            <a:ext cx="783757" cy="523220"/>
          </a:xfrm>
          <a:prstGeom prst="rect">
            <a:avLst/>
          </a:prstGeom>
          <a:noFill/>
        </p:spPr>
        <p:txBody>
          <a:bodyPr wrap="square" rtlCol="0">
            <a:spAutoFit/>
          </a:bodyPr>
          <a:lstStyle/>
          <a:p>
            <a:r>
              <a:rPr lang="zh-CN" altLang="en-US" sz="1400" dirty="0" smtClean="0">
                <a:solidFill>
                  <a:schemeClr val="bg1"/>
                </a:solidFill>
                <a:latin typeface="黑体" panose="02010609060101010101" pitchFamily="49" charset="-122"/>
                <a:ea typeface="黑体" panose="02010609060101010101" pitchFamily="49" charset="-122"/>
              </a:rPr>
              <a:t>历史交易流水</a:t>
            </a:r>
            <a:endParaRPr lang="zh-CN" altLang="en-US" sz="1400" dirty="0">
              <a:solidFill>
                <a:schemeClr val="bg1"/>
              </a:solidFill>
              <a:latin typeface="黑体" panose="02010609060101010101" pitchFamily="49" charset="-122"/>
              <a:ea typeface="黑体" panose="02010609060101010101" pitchFamily="49" charset="-122"/>
            </a:endParaRPr>
          </a:p>
        </p:txBody>
      </p:sp>
      <p:sp>
        <p:nvSpPr>
          <p:cNvPr id="44" name="流程图: 联系 43"/>
          <p:cNvSpPr/>
          <p:nvPr/>
        </p:nvSpPr>
        <p:spPr>
          <a:xfrm>
            <a:off x="946693" y="1726309"/>
            <a:ext cx="557436" cy="557436"/>
          </a:xfrm>
          <a:prstGeom prst="flowChartConnector">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960466" y="1726309"/>
            <a:ext cx="543663" cy="523220"/>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注册信息</a:t>
            </a:r>
          </a:p>
        </p:txBody>
      </p:sp>
      <p:sp>
        <p:nvSpPr>
          <p:cNvPr id="47" name="流程图: 联系 46"/>
          <p:cNvSpPr/>
          <p:nvPr/>
        </p:nvSpPr>
        <p:spPr>
          <a:xfrm>
            <a:off x="688002" y="2366789"/>
            <a:ext cx="451774" cy="45177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p:cNvSpPr txBox="1"/>
          <p:nvPr/>
        </p:nvSpPr>
        <p:spPr>
          <a:xfrm>
            <a:off x="642057" y="2442463"/>
            <a:ext cx="543663"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痕迹</a:t>
            </a:r>
          </a:p>
        </p:txBody>
      </p:sp>
      <p:sp>
        <p:nvSpPr>
          <p:cNvPr id="49" name="流程图: 联系 48"/>
          <p:cNvSpPr/>
          <p:nvPr/>
        </p:nvSpPr>
        <p:spPr>
          <a:xfrm>
            <a:off x="253465" y="2554046"/>
            <a:ext cx="412096" cy="412096"/>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p:cNvSpPr txBox="1"/>
          <p:nvPr/>
        </p:nvSpPr>
        <p:spPr>
          <a:xfrm>
            <a:off x="207520" y="2629720"/>
            <a:ext cx="543663"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广告</a:t>
            </a:r>
          </a:p>
        </p:txBody>
      </p:sp>
      <p:sp>
        <p:nvSpPr>
          <p:cNvPr id="52" name="流程图: 联系 51"/>
          <p:cNvSpPr/>
          <p:nvPr/>
        </p:nvSpPr>
        <p:spPr>
          <a:xfrm>
            <a:off x="1198264" y="2232250"/>
            <a:ext cx="557436" cy="557436"/>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p:cNvSpPr txBox="1"/>
          <p:nvPr/>
        </p:nvSpPr>
        <p:spPr>
          <a:xfrm>
            <a:off x="1223333" y="2238037"/>
            <a:ext cx="543663" cy="523220"/>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社区行为</a:t>
            </a:r>
          </a:p>
        </p:txBody>
      </p:sp>
      <p:sp>
        <p:nvSpPr>
          <p:cNvPr id="42" name="文本框 41"/>
          <p:cNvSpPr txBox="1"/>
          <p:nvPr/>
        </p:nvSpPr>
        <p:spPr>
          <a:xfrm>
            <a:off x="719731" y="2598554"/>
            <a:ext cx="1071977" cy="461665"/>
          </a:xfrm>
          <a:prstGeom prst="rect">
            <a:avLst/>
          </a:prstGeom>
          <a:noFill/>
        </p:spPr>
        <p:txBody>
          <a:bodyPr wrap="square" rtlCol="0">
            <a:spAutoFit/>
          </a:bodyPr>
          <a:lstStyle/>
          <a:p>
            <a:r>
              <a:rPr lang="en-US" altLang="zh-CN" sz="2400" dirty="0" smtClean="0"/>
              <a:t>… … </a:t>
            </a:r>
            <a:endParaRPr lang="zh-CN" altLang="en-US" sz="2400" dirty="0"/>
          </a:p>
        </p:txBody>
      </p:sp>
      <p:pic>
        <p:nvPicPr>
          <p:cNvPr id="43" name="图片 4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045683" y="2320951"/>
            <a:ext cx="543450" cy="543450"/>
          </a:xfrm>
          <a:prstGeom prst="rect">
            <a:avLst/>
          </a:prstGeom>
        </p:spPr>
      </p:pic>
      <p:pic>
        <p:nvPicPr>
          <p:cNvPr id="54" name="图片 5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716107" y="2221422"/>
            <a:ext cx="665248" cy="665248"/>
          </a:xfrm>
          <a:prstGeom prst="rect">
            <a:avLst/>
          </a:prstGeom>
        </p:spPr>
      </p:pic>
      <p:pic>
        <p:nvPicPr>
          <p:cNvPr id="55" name="图片 5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368984" y="1655950"/>
            <a:ext cx="688300" cy="688300"/>
          </a:xfrm>
          <a:prstGeom prst="rect">
            <a:avLst/>
          </a:prstGeom>
        </p:spPr>
      </p:pic>
      <p:sp>
        <p:nvSpPr>
          <p:cNvPr id="58" name="流程图: 过程 57"/>
          <p:cNvSpPr/>
          <p:nvPr/>
        </p:nvSpPr>
        <p:spPr>
          <a:xfrm>
            <a:off x="2058099" y="3018285"/>
            <a:ext cx="1497621" cy="212906"/>
          </a:xfrm>
          <a:prstGeom prst="flowChartProcess">
            <a:avLst/>
          </a:prstGeom>
          <a:noFill/>
          <a:ln w="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用户交互</a:t>
            </a:r>
            <a:endParaRPr lang="zh-CN" altLang="en-US" sz="1600" dirty="0">
              <a:solidFill>
                <a:schemeClr val="tx1"/>
              </a:solidFill>
              <a:latin typeface="黑体" panose="02010609060101010101" pitchFamily="49" charset="-122"/>
              <a:ea typeface="黑体" panose="02010609060101010101" pitchFamily="49" charset="-122"/>
            </a:endParaRPr>
          </a:p>
        </p:txBody>
      </p:sp>
      <p:pic>
        <p:nvPicPr>
          <p:cNvPr id="57" name="图片 56"/>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420839" y="2849325"/>
            <a:ext cx="818318" cy="543862"/>
          </a:xfrm>
          <a:prstGeom prst="rect">
            <a:avLst/>
          </a:prstGeom>
        </p:spPr>
      </p:pic>
      <p:sp>
        <p:nvSpPr>
          <p:cNvPr id="81" name="Round Same Side Corner Rectangle 141"/>
          <p:cNvSpPr/>
          <p:nvPr/>
        </p:nvSpPr>
        <p:spPr bwMode="auto">
          <a:xfrm>
            <a:off x="95518" y="3302235"/>
            <a:ext cx="3260070" cy="335873"/>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
            </a:endParaRPr>
          </a:p>
        </p:txBody>
      </p:sp>
      <p:sp>
        <p:nvSpPr>
          <p:cNvPr id="82" name="Rektangel 76"/>
          <p:cNvSpPr>
            <a:spLocks noChangeArrowheads="1"/>
          </p:cNvSpPr>
          <p:nvPr/>
        </p:nvSpPr>
        <p:spPr bwMode="auto">
          <a:xfrm>
            <a:off x="934707" y="3261531"/>
            <a:ext cx="17453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R="0" lvl="0" indent="0" fontAlgn="base">
              <a:lnSpc>
                <a:spcPct val="100000"/>
              </a:lnSpc>
              <a:spcBef>
                <a:spcPct val="0"/>
              </a:spcBef>
              <a:spcAft>
                <a:spcPts val="600"/>
              </a:spcAft>
              <a:buClrTx/>
              <a:buSzTx/>
              <a:buFontTx/>
              <a:buNone/>
              <a:tabLst/>
              <a:defRPr/>
            </a:pPr>
            <a:r>
              <a:rPr lang="zh-CN" altLang="en-US" sz="2000" noProof="1" smtClean="0">
                <a:solidFill>
                  <a:schemeClr val="bg1"/>
                </a:solidFill>
                <a:latin typeface="黑体" panose="02010609060101010101" pitchFamily="49" charset="-122"/>
                <a:ea typeface="黑体" panose="02010609060101010101" pitchFamily="49" charset="-122"/>
              </a:rPr>
              <a:t>客户主体评价</a:t>
            </a:r>
            <a:endParaRPr lang="zh-CN" altLang="en-US" sz="2000" noProof="1">
              <a:solidFill>
                <a:schemeClr val="bg1"/>
              </a:solidFill>
              <a:latin typeface="黑体" panose="02010609060101010101" pitchFamily="49" charset="-122"/>
              <a:ea typeface="黑体" panose="02010609060101010101" pitchFamily="49" charset="-122"/>
            </a:endParaRPr>
          </a:p>
        </p:txBody>
      </p:sp>
      <p:grpSp>
        <p:nvGrpSpPr>
          <p:cNvPr id="5" name="组合 82"/>
          <p:cNvGrpSpPr/>
          <p:nvPr/>
        </p:nvGrpSpPr>
        <p:grpSpPr>
          <a:xfrm>
            <a:off x="189733" y="3256539"/>
            <a:ext cx="336061" cy="400110"/>
            <a:chOff x="631492" y="2268252"/>
            <a:chExt cx="536027" cy="681028"/>
          </a:xfrm>
        </p:grpSpPr>
        <p:sp>
          <p:nvSpPr>
            <p:cNvPr id="84"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
              </a:endParaRPr>
            </a:p>
          </p:txBody>
        </p:sp>
        <p:sp>
          <p:nvSpPr>
            <p:cNvPr id="85" name="Tekstboks 54"/>
            <p:cNvSpPr txBox="1">
              <a:spLocks noChangeArrowheads="1"/>
            </p:cNvSpPr>
            <p:nvPr/>
          </p:nvSpPr>
          <p:spPr bwMode="auto">
            <a:xfrm>
              <a:off x="645412" y="2268252"/>
              <a:ext cx="522107" cy="6810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0070C0"/>
                  </a:solidFill>
                  <a:effectLst/>
                  <a:uLnTx/>
                  <a:uFillTx/>
                  <a:latin typeface=""/>
                  <a:ea typeface="+mn-ea"/>
                </a:rPr>
                <a:t>2</a:t>
              </a:r>
            </a:p>
          </p:txBody>
        </p:sp>
      </p:grpSp>
      <p:sp>
        <p:nvSpPr>
          <p:cNvPr id="97292" name="文本框 97291"/>
          <p:cNvSpPr txBox="1"/>
          <p:nvPr/>
        </p:nvSpPr>
        <p:spPr>
          <a:xfrm>
            <a:off x="1114454" y="3706633"/>
            <a:ext cx="113617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假设场景</a:t>
            </a:r>
            <a:endParaRPr lang="zh-CN" altLang="en-US" dirty="0">
              <a:latin typeface="黑体" panose="02010609060101010101" pitchFamily="49" charset="-122"/>
              <a:ea typeface="黑体" panose="02010609060101010101" pitchFamily="49" charset="-122"/>
            </a:endParaRPr>
          </a:p>
        </p:txBody>
      </p:sp>
      <p:sp>
        <p:nvSpPr>
          <p:cNvPr id="88" name="文本框 87"/>
          <p:cNvSpPr txBox="1"/>
          <p:nvPr/>
        </p:nvSpPr>
        <p:spPr>
          <a:xfrm>
            <a:off x="2386307" y="3686251"/>
            <a:ext cx="113617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心理测试</a:t>
            </a:r>
            <a:endParaRPr lang="zh-CN" altLang="en-US" dirty="0">
              <a:latin typeface="黑体" panose="02010609060101010101" pitchFamily="49" charset="-122"/>
              <a:ea typeface="黑体" panose="02010609060101010101" pitchFamily="49" charset="-122"/>
            </a:endParaRPr>
          </a:p>
        </p:txBody>
      </p:sp>
      <p:sp>
        <p:nvSpPr>
          <p:cNvPr id="89" name="文本框 88"/>
          <p:cNvSpPr txBox="1"/>
          <p:nvPr/>
        </p:nvSpPr>
        <p:spPr>
          <a:xfrm>
            <a:off x="22527" y="3714612"/>
            <a:ext cx="113617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人品评分</a:t>
            </a:r>
            <a:endParaRPr lang="zh-CN" altLang="en-US" dirty="0">
              <a:latin typeface="黑体" panose="02010609060101010101" pitchFamily="49" charset="-122"/>
              <a:ea typeface="黑体" panose="02010609060101010101" pitchFamily="49" charset="-122"/>
            </a:endParaRPr>
          </a:p>
        </p:txBody>
      </p:sp>
      <p:cxnSp>
        <p:nvCxnSpPr>
          <p:cNvPr id="97295" name="直接连接符 97294"/>
          <p:cNvCxnSpPr/>
          <p:nvPr/>
        </p:nvCxnSpPr>
        <p:spPr>
          <a:xfrm>
            <a:off x="1136577" y="3724378"/>
            <a:ext cx="0" cy="261566"/>
          </a:xfrm>
          <a:prstGeom prst="line">
            <a:avLst/>
          </a:prstGeom>
        </p:spPr>
        <p:style>
          <a:lnRef idx="1">
            <a:schemeClr val="accent1"/>
          </a:lnRef>
          <a:fillRef idx="0">
            <a:schemeClr val="accent1"/>
          </a:fillRef>
          <a:effectRef idx="0">
            <a:schemeClr val="accent1"/>
          </a:effectRef>
          <a:fontRef idx="minor">
            <a:schemeClr val="tx1"/>
          </a:fontRef>
        </p:style>
      </p:cxnSp>
      <p:sp>
        <p:nvSpPr>
          <p:cNvPr id="97297" name="右箭头 97296"/>
          <p:cNvSpPr/>
          <p:nvPr/>
        </p:nvSpPr>
        <p:spPr>
          <a:xfrm>
            <a:off x="2142771" y="3746245"/>
            <a:ext cx="320433" cy="290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13360" y="4090706"/>
            <a:ext cx="113617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客户评级</a:t>
            </a:r>
            <a:endParaRPr lang="zh-CN" altLang="en-US" dirty="0">
              <a:latin typeface="黑体" panose="02010609060101010101" pitchFamily="49" charset="-122"/>
              <a:ea typeface="黑体" panose="02010609060101010101" pitchFamily="49" charset="-122"/>
            </a:endParaRPr>
          </a:p>
        </p:txBody>
      </p:sp>
      <p:sp>
        <p:nvSpPr>
          <p:cNvPr id="97301" name="文本框 97300"/>
          <p:cNvSpPr txBox="1"/>
          <p:nvPr/>
        </p:nvSpPr>
        <p:spPr>
          <a:xfrm>
            <a:off x="1162490" y="4070159"/>
            <a:ext cx="2359991"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上网痕迹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上下游评价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行业</a:t>
            </a:r>
            <a:r>
              <a:rPr lang="zh-CN" altLang="en-US" dirty="0" smtClean="0">
                <a:latin typeface="黑体" panose="02010609060101010101" pitchFamily="49" charset="-122"/>
                <a:ea typeface="黑体" panose="02010609060101010101" pitchFamily="49" charset="-122"/>
              </a:rPr>
              <a:t>政策</a:t>
            </a:r>
            <a:endParaRPr lang="zh-CN" altLang="en-US" dirty="0">
              <a:latin typeface="黑体" panose="02010609060101010101" pitchFamily="49" charset="-122"/>
              <a:ea typeface="黑体" panose="02010609060101010101" pitchFamily="49" charset="-122"/>
            </a:endParaRPr>
          </a:p>
        </p:txBody>
      </p:sp>
      <p:sp>
        <p:nvSpPr>
          <p:cNvPr id="105" name="文本框 104"/>
          <p:cNvSpPr txBox="1"/>
          <p:nvPr/>
        </p:nvSpPr>
        <p:spPr>
          <a:xfrm>
            <a:off x="-124169" y="4364446"/>
            <a:ext cx="1491192"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外部信息</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cxnSp>
        <p:nvCxnSpPr>
          <p:cNvPr id="97310" name="直接连接符 97309"/>
          <p:cNvCxnSpPr/>
          <p:nvPr/>
        </p:nvCxnSpPr>
        <p:spPr>
          <a:xfrm>
            <a:off x="1149534" y="4090706"/>
            <a:ext cx="0" cy="625784"/>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ound Same Side Corner Rectangle 141"/>
          <p:cNvSpPr/>
          <p:nvPr/>
        </p:nvSpPr>
        <p:spPr bwMode="auto">
          <a:xfrm>
            <a:off x="118311" y="4782214"/>
            <a:ext cx="3260070" cy="335873"/>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
            </a:endParaRPr>
          </a:p>
        </p:txBody>
      </p:sp>
      <p:sp>
        <p:nvSpPr>
          <p:cNvPr id="113" name="Rektangel 76"/>
          <p:cNvSpPr>
            <a:spLocks noChangeArrowheads="1"/>
          </p:cNvSpPr>
          <p:nvPr/>
        </p:nvSpPr>
        <p:spPr bwMode="auto">
          <a:xfrm>
            <a:off x="957500" y="4741510"/>
            <a:ext cx="17453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R="0" lvl="0" indent="0" fontAlgn="base">
              <a:lnSpc>
                <a:spcPct val="100000"/>
              </a:lnSpc>
              <a:spcBef>
                <a:spcPct val="0"/>
              </a:spcBef>
              <a:spcAft>
                <a:spcPts val="600"/>
              </a:spcAft>
              <a:buClrTx/>
              <a:buSzTx/>
              <a:buFontTx/>
              <a:buNone/>
              <a:tabLst/>
              <a:defRPr/>
            </a:pPr>
            <a:r>
              <a:rPr lang="zh-CN" altLang="en-US" sz="2000" noProof="1">
                <a:solidFill>
                  <a:schemeClr val="bg1"/>
                </a:solidFill>
                <a:latin typeface="黑体" panose="02010609060101010101" pitchFamily="49" charset="-122"/>
                <a:ea typeface="黑体" panose="02010609060101010101" pitchFamily="49" charset="-122"/>
              </a:rPr>
              <a:t>视</a:t>
            </a:r>
            <a:r>
              <a:rPr lang="zh-CN" altLang="en-US" sz="2000" noProof="1" smtClean="0">
                <a:solidFill>
                  <a:schemeClr val="bg1"/>
                </a:solidFill>
                <a:latin typeface="黑体" panose="02010609060101010101" pitchFamily="49" charset="-122"/>
                <a:ea typeface="黑体" panose="02010609060101010101" pitchFamily="49" charset="-122"/>
              </a:rPr>
              <a:t>屏调查</a:t>
            </a:r>
            <a:endParaRPr lang="zh-CN" altLang="en-US" sz="2000" noProof="1">
              <a:solidFill>
                <a:schemeClr val="bg1"/>
              </a:solidFill>
              <a:latin typeface="黑体" panose="02010609060101010101" pitchFamily="49" charset="-122"/>
              <a:ea typeface="黑体" panose="02010609060101010101" pitchFamily="49" charset="-122"/>
            </a:endParaRPr>
          </a:p>
        </p:txBody>
      </p:sp>
      <p:grpSp>
        <p:nvGrpSpPr>
          <p:cNvPr id="6" name="组合 113"/>
          <p:cNvGrpSpPr/>
          <p:nvPr/>
        </p:nvGrpSpPr>
        <p:grpSpPr>
          <a:xfrm>
            <a:off x="210572" y="4768288"/>
            <a:ext cx="327334" cy="400110"/>
            <a:chOff x="628375" y="2322329"/>
            <a:chExt cx="522107" cy="681028"/>
          </a:xfrm>
        </p:grpSpPr>
        <p:sp>
          <p:nvSpPr>
            <p:cNvPr id="115" name="Ellipse 53"/>
            <p:cNvSpPr>
              <a:spLocks noChangeArrowheads="1"/>
            </p:cNvSpPr>
            <p:nvPr/>
          </p:nvSpPr>
          <p:spPr bwMode="auto">
            <a:xfrm>
              <a:off x="631492" y="2376015"/>
              <a:ext cx="504000" cy="504001"/>
            </a:xfrm>
            <a:prstGeom prst="ellipse">
              <a:avLst/>
            </a:prstGeom>
            <a:solidFill>
              <a:srgbClr val="FFFFFF">
                <a:alpha val="61960"/>
              </a:srgbClr>
            </a:solidFill>
            <a:ln w="9525">
              <a:solidFill>
                <a:srgbClr val="FFFFFF"/>
              </a:solidFill>
              <a:round/>
              <a:headEnd/>
              <a:tailEnd/>
            </a:ln>
            <a:effectLst>
              <a:outerShdw dist="38100" dir="2700000" algn="tl" rotWithShape="0">
                <a:srgbClr val="808080">
                  <a:alpha val="39998"/>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
              </a:endParaRPr>
            </a:p>
          </p:txBody>
        </p:sp>
        <p:sp>
          <p:nvSpPr>
            <p:cNvPr id="116" name="Tekstboks 54"/>
            <p:cNvSpPr txBox="1">
              <a:spLocks noChangeArrowheads="1"/>
            </p:cNvSpPr>
            <p:nvPr/>
          </p:nvSpPr>
          <p:spPr bwMode="auto">
            <a:xfrm>
              <a:off x="628375" y="2322329"/>
              <a:ext cx="522107" cy="6810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1" i="0" u="none" strike="noStrike" kern="0" cap="none" spc="0" normalizeH="0" baseline="0" noProof="0" dirty="0" smtClean="0">
                  <a:ln>
                    <a:noFill/>
                  </a:ln>
                  <a:solidFill>
                    <a:srgbClr val="0070C0"/>
                  </a:solidFill>
                  <a:effectLst/>
                  <a:uLnTx/>
                  <a:uFillTx/>
                  <a:latin typeface=""/>
                  <a:ea typeface="+mn-ea"/>
                </a:rPr>
                <a:t>3</a:t>
              </a:r>
            </a:p>
          </p:txBody>
        </p:sp>
      </p:grpSp>
      <p:sp>
        <p:nvSpPr>
          <p:cNvPr id="69" name="文本框 68"/>
          <p:cNvSpPr txBox="1"/>
          <p:nvPr/>
        </p:nvSpPr>
        <p:spPr>
          <a:xfrm>
            <a:off x="41943" y="5115652"/>
            <a:ext cx="3576501" cy="92333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信贷调查</a:t>
            </a:r>
            <a:r>
              <a:rPr lang="zh-CN" altLang="en-US" dirty="0" smtClean="0">
                <a:latin typeface="黑体" panose="02010609060101010101" pitchFamily="49" charset="-122"/>
                <a:ea typeface="黑体" panose="02010609060101010101" pitchFamily="49" charset="-122"/>
              </a:rPr>
              <a:t>员与</a:t>
            </a:r>
            <a:r>
              <a:rPr lang="zh-CN" altLang="en-US" dirty="0">
                <a:latin typeface="黑体" panose="02010609060101010101" pitchFamily="49" charset="-122"/>
                <a:ea typeface="黑体" panose="02010609060101010101" pitchFamily="49" charset="-122"/>
              </a:rPr>
              <a:t>小微企业客户进行面对面交流来判断</a:t>
            </a:r>
            <a:r>
              <a:rPr lang="zh-CN" altLang="en-US" dirty="0" smtClean="0">
                <a:latin typeface="黑体" panose="02010609060101010101" pitchFamily="49" charset="-122"/>
                <a:ea typeface="黑体" panose="02010609060101010101" pitchFamily="49" charset="-122"/>
              </a:rPr>
              <a:t>企业财务</a:t>
            </a:r>
            <a:r>
              <a:rPr lang="zh-CN" altLang="en-US" dirty="0">
                <a:latin typeface="黑体" panose="02010609060101010101" pitchFamily="49" charset="-122"/>
                <a:ea typeface="黑体" panose="02010609060101010101" pitchFamily="49" charset="-122"/>
              </a:rPr>
              <a:t>状况与运营能力</a:t>
            </a:r>
          </a:p>
        </p:txBody>
      </p:sp>
      <p:sp>
        <p:nvSpPr>
          <p:cNvPr id="70" name="爆炸形 2 69"/>
          <p:cNvSpPr/>
          <p:nvPr/>
        </p:nvSpPr>
        <p:spPr>
          <a:xfrm>
            <a:off x="147289" y="4922183"/>
            <a:ext cx="3946948" cy="1053701"/>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网络化，模块化，高效率</a:t>
            </a:r>
            <a:endParaRPr lang="zh-CN" altLang="en-US" dirty="0"/>
          </a:p>
        </p:txBody>
      </p:sp>
      <p:cxnSp>
        <p:nvCxnSpPr>
          <p:cNvPr id="72" name="直接箭头连接符 71"/>
          <p:cNvCxnSpPr/>
          <p:nvPr/>
        </p:nvCxnSpPr>
        <p:spPr>
          <a:xfrm>
            <a:off x="5104524" y="4058234"/>
            <a:ext cx="630160" cy="56064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7" name="组合 1"/>
          <p:cNvGrpSpPr/>
          <p:nvPr/>
        </p:nvGrpSpPr>
        <p:grpSpPr>
          <a:xfrm>
            <a:off x="3978661" y="4665994"/>
            <a:ext cx="4591050" cy="2003366"/>
            <a:chOff x="3978661" y="4570994"/>
            <a:chExt cx="4591050" cy="2003366"/>
          </a:xfrm>
        </p:grpSpPr>
        <p:pic>
          <p:nvPicPr>
            <p:cNvPr id="11" name="图片 10"/>
            <p:cNvPicPr/>
            <p:nvPr/>
          </p:nvPicPr>
          <p:blipFill>
            <a:blip r:embed="rId8" cstate="print"/>
            <a:srcRect/>
            <a:stretch>
              <a:fillRect/>
            </a:stretch>
          </p:blipFill>
          <p:spPr bwMode="auto">
            <a:xfrm>
              <a:off x="3978661" y="4570994"/>
              <a:ext cx="4591050" cy="1723390"/>
            </a:xfrm>
            <a:prstGeom prst="rect">
              <a:avLst/>
            </a:prstGeom>
            <a:noFill/>
            <a:ln w="9525">
              <a:noFill/>
              <a:miter lim="800000"/>
              <a:headEnd/>
              <a:tailEnd/>
            </a:ln>
          </p:spPr>
        </p:pic>
        <p:sp>
          <p:nvSpPr>
            <p:cNvPr id="24" name="流程图: 过程 23"/>
            <p:cNvSpPr/>
            <p:nvPr/>
          </p:nvSpPr>
          <p:spPr>
            <a:xfrm>
              <a:off x="4726537" y="4666785"/>
              <a:ext cx="864096" cy="1553202"/>
            </a:xfrm>
            <a:prstGeom prst="flowChartProcess">
              <a:avLst/>
            </a:prstGeom>
            <a:no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692785" y="6205028"/>
              <a:ext cx="415498" cy="369332"/>
            </a:xfrm>
            <a:prstGeom prst="rect">
              <a:avLst/>
            </a:prstGeom>
          </p:spPr>
          <p:txBody>
            <a:bodyPr wrap="none">
              <a:spAutoFit/>
            </a:bodyPr>
            <a:lstStyle/>
            <a:p>
              <a:r>
                <a:rPr lang="zh-CN" altLang="zh-CN" dirty="0">
                  <a:solidFill>
                    <a:schemeClr val="accent2"/>
                  </a:solidFill>
                  <a:latin typeface="微软雅黑" pitchFamily="34" charset="-122"/>
                  <a:ea typeface="微软雅黑" pitchFamily="34" charset="-122"/>
                  <a:cs typeface="Times New Roman" pitchFamily="18" charset="0"/>
                </a:rPr>
                <a:t>①</a:t>
              </a:r>
              <a:endParaRPr lang="zh-CN" altLang="en-US" dirty="0">
                <a:solidFill>
                  <a:schemeClr val="accent2"/>
                </a:solidFill>
              </a:endParaRPr>
            </a:p>
          </p:txBody>
        </p:sp>
        <p:sp>
          <p:nvSpPr>
            <p:cNvPr id="34" name="矩形 33"/>
            <p:cNvSpPr/>
            <p:nvPr/>
          </p:nvSpPr>
          <p:spPr>
            <a:xfrm>
              <a:off x="5260751" y="6205028"/>
              <a:ext cx="415498" cy="369332"/>
            </a:xfrm>
            <a:prstGeom prst="rect">
              <a:avLst/>
            </a:prstGeom>
          </p:spPr>
          <p:txBody>
            <a:bodyPr wrap="none">
              <a:spAutoFit/>
            </a:bodyPr>
            <a:lstStyle/>
            <a:p>
              <a:r>
                <a:rPr lang="zh-CN" altLang="en-US" dirty="0">
                  <a:solidFill>
                    <a:schemeClr val="accent2"/>
                  </a:solidFill>
                  <a:latin typeface="微软雅黑" pitchFamily="34" charset="-122"/>
                  <a:ea typeface="微软雅黑" pitchFamily="34" charset="-122"/>
                  <a:cs typeface="Times New Roman" pitchFamily="18" charset="0"/>
                </a:rPr>
                <a:t>②</a:t>
              </a:r>
            </a:p>
          </p:txBody>
        </p:sp>
        <p:sp>
          <p:nvSpPr>
            <p:cNvPr id="125" name="矩形 124"/>
            <p:cNvSpPr/>
            <p:nvPr/>
          </p:nvSpPr>
          <p:spPr>
            <a:xfrm>
              <a:off x="5890488" y="5669650"/>
              <a:ext cx="599844" cy="369332"/>
            </a:xfrm>
            <a:prstGeom prst="rect">
              <a:avLst/>
            </a:prstGeom>
          </p:spPr>
          <p:txBody>
            <a:bodyPr wrap="none">
              <a:spAutoFit/>
            </a:bodyPr>
            <a:lstStyle/>
            <a:p>
              <a:pPr marL="342900" indent="-342900">
                <a:buFont typeface="+mj-ea"/>
                <a:buAutoNum type="circleNumDbPlain" startAt="3"/>
              </a:pPr>
              <a:r>
                <a:rPr lang="zh-CN" altLang="en-US" dirty="0" smtClean="0">
                  <a:solidFill>
                    <a:schemeClr val="accent2"/>
                  </a:solidFill>
                  <a:latin typeface="微软雅黑" pitchFamily="34" charset="-122"/>
                  <a:ea typeface="微软雅黑" pitchFamily="34" charset="-122"/>
                  <a:cs typeface="Times New Roman" pitchFamily="18" charset="0"/>
                </a:rPr>
                <a:t> </a:t>
              </a:r>
              <a:endParaRPr lang="zh-CN" altLang="en-US" dirty="0">
                <a:solidFill>
                  <a:schemeClr val="accent2"/>
                </a:solidFill>
                <a:latin typeface="微软雅黑" pitchFamily="34" charset="-122"/>
                <a:ea typeface="微软雅黑" pitchFamily="34" charset="-122"/>
                <a:cs typeface="Times New Roman" pitchFamily="18" charset="0"/>
              </a:endParaRPr>
            </a:p>
          </p:txBody>
        </p:sp>
      </p:grpSp>
      <p:sp>
        <p:nvSpPr>
          <p:cNvPr id="126" name="Round Same Side Corner Rectangle 141"/>
          <p:cNvSpPr/>
          <p:nvPr/>
        </p:nvSpPr>
        <p:spPr bwMode="auto">
          <a:xfrm>
            <a:off x="120116" y="6001417"/>
            <a:ext cx="3425803" cy="335873"/>
          </a:xfrm>
          <a:prstGeom prst="round2SameRect">
            <a:avLst>
              <a:gd name="adj1" fmla="val 27778"/>
              <a:gd name="adj2" fmla="val 0"/>
            </a:avLst>
          </a:prstGeom>
          <a:solidFill>
            <a:srgbClr val="3B8A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lstStyle/>
          <a:p>
            <a:pPr fontAlgn="base">
              <a:spcBef>
                <a:spcPct val="0"/>
              </a:spcBef>
              <a:spcAft>
                <a:spcPts val="600"/>
              </a:spcAft>
              <a:defRPr/>
            </a:pPr>
            <a:endParaRPr lang="en-US" sz="2000" dirty="0">
              <a:solidFill>
                <a:schemeClr val="bg1"/>
              </a:solidFill>
              <a:latin typeface="黑体" panose="02010609060101010101" pitchFamily="49" charset="-122"/>
              <a:ea typeface="黑体" panose="02010609060101010101" pitchFamily="49" charset="-122"/>
            </a:endParaRPr>
          </a:p>
        </p:txBody>
      </p:sp>
      <p:sp>
        <p:nvSpPr>
          <p:cNvPr id="74" name="文本框 73"/>
          <p:cNvSpPr txBox="1"/>
          <p:nvPr/>
        </p:nvSpPr>
        <p:spPr>
          <a:xfrm>
            <a:off x="90964" y="5984687"/>
            <a:ext cx="3464756" cy="369332"/>
          </a:xfrm>
          <a:prstGeom prst="rect">
            <a:avLst/>
          </a:prstGeom>
          <a:noFill/>
        </p:spPr>
        <p:txBody>
          <a:bodyPr wrap="square" rtlCol="0">
            <a:spAutoFit/>
          </a:bodyPr>
          <a:lstStyle/>
          <a:p>
            <a:r>
              <a:rPr lang="en-US" altLang="zh-CN" dirty="0">
                <a:solidFill>
                  <a:schemeClr val="bg1"/>
                </a:solidFill>
                <a:latin typeface="黑体" panose="02010609060101010101" pitchFamily="49" charset="-122"/>
                <a:ea typeface="黑体" panose="02010609060101010101" pitchFamily="49" charset="-122"/>
              </a:rPr>
              <a:t>PLUS:</a:t>
            </a:r>
            <a:r>
              <a:rPr lang="zh-CN" altLang="en-US" dirty="0">
                <a:solidFill>
                  <a:schemeClr val="bg1"/>
                </a:solidFill>
                <a:latin typeface="黑体" panose="02010609060101010101" pitchFamily="49" charset="-122"/>
                <a:ea typeface="黑体" panose="02010609060101010101" pitchFamily="49" charset="-122"/>
              </a:rPr>
              <a:t>交叉验证技术</a:t>
            </a:r>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第三方验证</a:t>
            </a:r>
          </a:p>
        </p:txBody>
      </p:sp>
      <p:sp>
        <p:nvSpPr>
          <p:cNvPr id="128" name="文本框 127"/>
          <p:cNvSpPr txBox="1"/>
          <p:nvPr/>
        </p:nvSpPr>
        <p:spPr>
          <a:xfrm>
            <a:off x="41747" y="6331225"/>
            <a:ext cx="357650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人际（企业）关系</a:t>
            </a:r>
            <a:endParaRPr lang="zh-CN" altLang="en-US"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ppt_x"/>
                                          </p:val>
                                        </p:tav>
                                        <p:tav tm="100000">
                                          <p:val>
                                            <p:strVal val="#ppt_x"/>
                                          </p:val>
                                        </p:tav>
                                      </p:tavLst>
                                    </p:anim>
                                    <p:anim calcmode="lin" valueType="num">
                                      <p:cBhvr additive="base">
                                        <p:cTn id="58" dur="500" fill="hold"/>
                                        <p:tgtEl>
                                          <p:spTgt spid="4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fill="hold"/>
                                        <p:tgtEl>
                                          <p:spTgt spid="47"/>
                                        </p:tgtEl>
                                        <p:attrNameLst>
                                          <p:attrName>ppt_x</p:attrName>
                                        </p:attrNameLst>
                                      </p:cBhvr>
                                      <p:tavLst>
                                        <p:tav tm="0">
                                          <p:val>
                                            <p:strVal val="#ppt_x"/>
                                          </p:val>
                                        </p:tav>
                                        <p:tav tm="100000">
                                          <p:val>
                                            <p:strVal val="#ppt_x"/>
                                          </p:val>
                                        </p:tav>
                                      </p:tavLst>
                                    </p:anim>
                                    <p:anim calcmode="lin" valueType="num">
                                      <p:cBhvr additive="base">
                                        <p:cTn id="66" dur="500" fill="hold"/>
                                        <p:tgtEl>
                                          <p:spTgt spid="4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additive="base">
                                        <p:cTn id="69" dur="500" fill="hold"/>
                                        <p:tgtEl>
                                          <p:spTgt spid="48"/>
                                        </p:tgtEl>
                                        <p:attrNameLst>
                                          <p:attrName>ppt_x</p:attrName>
                                        </p:attrNameLst>
                                      </p:cBhvr>
                                      <p:tavLst>
                                        <p:tav tm="0">
                                          <p:val>
                                            <p:strVal val="#ppt_x"/>
                                          </p:val>
                                        </p:tav>
                                        <p:tav tm="100000">
                                          <p:val>
                                            <p:strVal val="#ppt_x"/>
                                          </p:val>
                                        </p:tav>
                                      </p:tavLst>
                                    </p:anim>
                                    <p:anim calcmode="lin" valueType="num">
                                      <p:cBhvr additive="base">
                                        <p:cTn id="70" dur="500" fill="hold"/>
                                        <p:tgtEl>
                                          <p:spTgt spid="4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500" fill="hold"/>
                                        <p:tgtEl>
                                          <p:spTgt spid="49"/>
                                        </p:tgtEl>
                                        <p:attrNameLst>
                                          <p:attrName>ppt_x</p:attrName>
                                        </p:attrNameLst>
                                      </p:cBhvr>
                                      <p:tavLst>
                                        <p:tav tm="0">
                                          <p:val>
                                            <p:strVal val="#ppt_x"/>
                                          </p:val>
                                        </p:tav>
                                        <p:tav tm="100000">
                                          <p:val>
                                            <p:strVal val="#ppt_x"/>
                                          </p:val>
                                        </p:tav>
                                      </p:tavLst>
                                    </p:anim>
                                    <p:anim calcmode="lin" valueType="num">
                                      <p:cBhvr additive="base">
                                        <p:cTn id="74" dur="500" fill="hold"/>
                                        <p:tgtEl>
                                          <p:spTgt spid="4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additive="base">
                                        <p:cTn id="77" dur="500" fill="hold"/>
                                        <p:tgtEl>
                                          <p:spTgt spid="50"/>
                                        </p:tgtEl>
                                        <p:attrNameLst>
                                          <p:attrName>ppt_x</p:attrName>
                                        </p:attrNameLst>
                                      </p:cBhvr>
                                      <p:tavLst>
                                        <p:tav tm="0">
                                          <p:val>
                                            <p:strVal val="#ppt_x"/>
                                          </p:val>
                                        </p:tav>
                                        <p:tav tm="100000">
                                          <p:val>
                                            <p:strVal val="#ppt_x"/>
                                          </p:val>
                                        </p:tav>
                                      </p:tavLst>
                                    </p:anim>
                                    <p:anim calcmode="lin" valueType="num">
                                      <p:cBhvr additive="base">
                                        <p:cTn id="78" dur="500" fill="hold"/>
                                        <p:tgtEl>
                                          <p:spTgt spid="5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 calcmode="lin" valueType="num">
                                      <p:cBhvr additive="base">
                                        <p:cTn id="81" dur="500" fill="hold"/>
                                        <p:tgtEl>
                                          <p:spTgt spid="52"/>
                                        </p:tgtEl>
                                        <p:attrNameLst>
                                          <p:attrName>ppt_x</p:attrName>
                                        </p:attrNameLst>
                                      </p:cBhvr>
                                      <p:tavLst>
                                        <p:tav tm="0">
                                          <p:val>
                                            <p:strVal val="#ppt_x"/>
                                          </p:val>
                                        </p:tav>
                                        <p:tav tm="100000">
                                          <p:val>
                                            <p:strVal val="#ppt_x"/>
                                          </p:val>
                                        </p:tav>
                                      </p:tavLst>
                                    </p:anim>
                                    <p:anim calcmode="lin" valueType="num">
                                      <p:cBhvr additive="base">
                                        <p:cTn id="82" dur="500" fill="hold"/>
                                        <p:tgtEl>
                                          <p:spTgt spid="5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ppt_x"/>
                                          </p:val>
                                        </p:tav>
                                        <p:tav tm="100000">
                                          <p:val>
                                            <p:strVal val="#ppt_x"/>
                                          </p:val>
                                        </p:tav>
                                      </p:tavLst>
                                    </p:anim>
                                    <p:anim calcmode="lin" valueType="num">
                                      <p:cBhvr additive="base">
                                        <p:cTn id="86" dur="500" fill="hold"/>
                                        <p:tgtEl>
                                          <p:spTgt spid="5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500" fill="hold"/>
                                        <p:tgtEl>
                                          <p:spTgt spid="43"/>
                                        </p:tgtEl>
                                        <p:attrNameLst>
                                          <p:attrName>ppt_x</p:attrName>
                                        </p:attrNameLst>
                                      </p:cBhvr>
                                      <p:tavLst>
                                        <p:tav tm="0">
                                          <p:val>
                                            <p:strVal val="#ppt_x"/>
                                          </p:val>
                                        </p:tav>
                                        <p:tav tm="100000">
                                          <p:val>
                                            <p:strVal val="#ppt_x"/>
                                          </p:val>
                                        </p:tav>
                                      </p:tavLst>
                                    </p:anim>
                                    <p:anim calcmode="lin" valueType="num">
                                      <p:cBhvr additive="base">
                                        <p:cTn id="94" dur="500" fill="hold"/>
                                        <p:tgtEl>
                                          <p:spTgt spid="43"/>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additive="base">
                                        <p:cTn id="97" dur="500" fill="hold"/>
                                        <p:tgtEl>
                                          <p:spTgt spid="54"/>
                                        </p:tgtEl>
                                        <p:attrNameLst>
                                          <p:attrName>ppt_x</p:attrName>
                                        </p:attrNameLst>
                                      </p:cBhvr>
                                      <p:tavLst>
                                        <p:tav tm="0">
                                          <p:val>
                                            <p:strVal val="#ppt_x"/>
                                          </p:val>
                                        </p:tav>
                                        <p:tav tm="100000">
                                          <p:val>
                                            <p:strVal val="#ppt_x"/>
                                          </p:val>
                                        </p:tav>
                                      </p:tavLst>
                                    </p:anim>
                                    <p:anim calcmode="lin" valueType="num">
                                      <p:cBhvr additive="base">
                                        <p:cTn id="98" dur="500" fill="hold"/>
                                        <p:tgtEl>
                                          <p:spTgt spid="54"/>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fill="hold"/>
                                        <p:tgtEl>
                                          <p:spTgt spid="55"/>
                                        </p:tgtEl>
                                        <p:attrNameLst>
                                          <p:attrName>ppt_x</p:attrName>
                                        </p:attrNameLst>
                                      </p:cBhvr>
                                      <p:tavLst>
                                        <p:tav tm="0">
                                          <p:val>
                                            <p:strVal val="#ppt_x"/>
                                          </p:val>
                                        </p:tav>
                                        <p:tav tm="100000">
                                          <p:val>
                                            <p:strVal val="#ppt_x"/>
                                          </p:val>
                                        </p:tav>
                                      </p:tavLst>
                                    </p:anim>
                                    <p:anim calcmode="lin" valueType="num">
                                      <p:cBhvr additive="base">
                                        <p:cTn id="102" dur="500" fill="hold"/>
                                        <p:tgtEl>
                                          <p:spTgt spid="5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additive="base">
                                        <p:cTn id="109" dur="500" fill="hold"/>
                                        <p:tgtEl>
                                          <p:spTgt spid="57"/>
                                        </p:tgtEl>
                                        <p:attrNameLst>
                                          <p:attrName>ppt_x</p:attrName>
                                        </p:attrNameLst>
                                      </p:cBhvr>
                                      <p:tavLst>
                                        <p:tav tm="0">
                                          <p:val>
                                            <p:strVal val="#ppt_x"/>
                                          </p:val>
                                        </p:tav>
                                        <p:tav tm="100000">
                                          <p:val>
                                            <p:strVal val="#ppt_x"/>
                                          </p:val>
                                        </p:tav>
                                      </p:tavLst>
                                    </p:anim>
                                    <p:anim calcmode="lin" valueType="num">
                                      <p:cBhvr additive="base">
                                        <p:cTn id="110" dur="500" fill="hold"/>
                                        <p:tgtEl>
                                          <p:spTgt spid="5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81"/>
                                        </p:tgtEl>
                                        <p:attrNameLst>
                                          <p:attrName>style.visibility</p:attrName>
                                        </p:attrNameLst>
                                      </p:cBhvr>
                                      <p:to>
                                        <p:strVal val="visible"/>
                                      </p:to>
                                    </p:set>
                                    <p:anim calcmode="lin" valueType="num">
                                      <p:cBhvr additive="base">
                                        <p:cTn id="113" dur="500" fill="hold"/>
                                        <p:tgtEl>
                                          <p:spTgt spid="81"/>
                                        </p:tgtEl>
                                        <p:attrNameLst>
                                          <p:attrName>ppt_x</p:attrName>
                                        </p:attrNameLst>
                                      </p:cBhvr>
                                      <p:tavLst>
                                        <p:tav tm="0">
                                          <p:val>
                                            <p:strVal val="#ppt_x"/>
                                          </p:val>
                                        </p:tav>
                                        <p:tav tm="100000">
                                          <p:val>
                                            <p:strVal val="#ppt_x"/>
                                          </p:val>
                                        </p:tav>
                                      </p:tavLst>
                                    </p:anim>
                                    <p:anim calcmode="lin" valueType="num">
                                      <p:cBhvr additive="base">
                                        <p:cTn id="114" dur="500" fill="hold"/>
                                        <p:tgtEl>
                                          <p:spTgt spid="8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 calcmode="lin" valueType="num">
                                      <p:cBhvr additive="base">
                                        <p:cTn id="117" dur="500" fill="hold"/>
                                        <p:tgtEl>
                                          <p:spTgt spid="82"/>
                                        </p:tgtEl>
                                        <p:attrNameLst>
                                          <p:attrName>ppt_x</p:attrName>
                                        </p:attrNameLst>
                                      </p:cBhvr>
                                      <p:tavLst>
                                        <p:tav tm="0">
                                          <p:val>
                                            <p:strVal val="#ppt_x"/>
                                          </p:val>
                                        </p:tav>
                                        <p:tav tm="100000">
                                          <p:val>
                                            <p:strVal val="#ppt_x"/>
                                          </p:val>
                                        </p:tav>
                                      </p:tavLst>
                                    </p:anim>
                                    <p:anim calcmode="lin" valueType="num">
                                      <p:cBhvr additive="base">
                                        <p:cTn id="118" dur="500" fill="hold"/>
                                        <p:tgtEl>
                                          <p:spTgt spid="82"/>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5"/>
                                        </p:tgtEl>
                                        <p:attrNameLst>
                                          <p:attrName>style.visibility</p:attrName>
                                        </p:attrNameLst>
                                      </p:cBhvr>
                                      <p:to>
                                        <p:strVal val="visible"/>
                                      </p:to>
                                    </p:set>
                                    <p:anim calcmode="lin" valueType="num">
                                      <p:cBhvr additive="base">
                                        <p:cTn id="121" dur="500" fill="hold"/>
                                        <p:tgtEl>
                                          <p:spTgt spid="5"/>
                                        </p:tgtEl>
                                        <p:attrNameLst>
                                          <p:attrName>ppt_x</p:attrName>
                                        </p:attrNameLst>
                                      </p:cBhvr>
                                      <p:tavLst>
                                        <p:tav tm="0">
                                          <p:val>
                                            <p:strVal val="#ppt_x"/>
                                          </p:val>
                                        </p:tav>
                                        <p:tav tm="100000">
                                          <p:val>
                                            <p:strVal val="#ppt_x"/>
                                          </p:val>
                                        </p:tav>
                                      </p:tavLst>
                                    </p:anim>
                                    <p:anim calcmode="lin" valueType="num">
                                      <p:cBhvr additive="base">
                                        <p:cTn id="122" dur="500" fill="hold"/>
                                        <p:tgtEl>
                                          <p:spTgt spid="5"/>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97292"/>
                                        </p:tgtEl>
                                        <p:attrNameLst>
                                          <p:attrName>style.visibility</p:attrName>
                                        </p:attrNameLst>
                                      </p:cBhvr>
                                      <p:to>
                                        <p:strVal val="visible"/>
                                      </p:to>
                                    </p:set>
                                    <p:anim calcmode="lin" valueType="num">
                                      <p:cBhvr additive="base">
                                        <p:cTn id="125" dur="500" fill="hold"/>
                                        <p:tgtEl>
                                          <p:spTgt spid="97292"/>
                                        </p:tgtEl>
                                        <p:attrNameLst>
                                          <p:attrName>ppt_x</p:attrName>
                                        </p:attrNameLst>
                                      </p:cBhvr>
                                      <p:tavLst>
                                        <p:tav tm="0">
                                          <p:val>
                                            <p:strVal val="#ppt_x"/>
                                          </p:val>
                                        </p:tav>
                                        <p:tav tm="100000">
                                          <p:val>
                                            <p:strVal val="#ppt_x"/>
                                          </p:val>
                                        </p:tav>
                                      </p:tavLst>
                                    </p:anim>
                                    <p:anim calcmode="lin" valueType="num">
                                      <p:cBhvr additive="base">
                                        <p:cTn id="126" dur="500" fill="hold"/>
                                        <p:tgtEl>
                                          <p:spTgt spid="9729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88"/>
                                        </p:tgtEl>
                                        <p:attrNameLst>
                                          <p:attrName>style.visibility</p:attrName>
                                        </p:attrNameLst>
                                      </p:cBhvr>
                                      <p:to>
                                        <p:strVal val="visible"/>
                                      </p:to>
                                    </p:set>
                                    <p:anim calcmode="lin" valueType="num">
                                      <p:cBhvr additive="base">
                                        <p:cTn id="129" dur="500" fill="hold"/>
                                        <p:tgtEl>
                                          <p:spTgt spid="88"/>
                                        </p:tgtEl>
                                        <p:attrNameLst>
                                          <p:attrName>ppt_x</p:attrName>
                                        </p:attrNameLst>
                                      </p:cBhvr>
                                      <p:tavLst>
                                        <p:tav tm="0">
                                          <p:val>
                                            <p:strVal val="#ppt_x"/>
                                          </p:val>
                                        </p:tav>
                                        <p:tav tm="100000">
                                          <p:val>
                                            <p:strVal val="#ppt_x"/>
                                          </p:val>
                                        </p:tav>
                                      </p:tavLst>
                                    </p:anim>
                                    <p:anim calcmode="lin" valueType="num">
                                      <p:cBhvr additive="base">
                                        <p:cTn id="130" dur="500" fill="hold"/>
                                        <p:tgtEl>
                                          <p:spTgt spid="88"/>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89"/>
                                        </p:tgtEl>
                                        <p:attrNameLst>
                                          <p:attrName>style.visibility</p:attrName>
                                        </p:attrNameLst>
                                      </p:cBhvr>
                                      <p:to>
                                        <p:strVal val="visible"/>
                                      </p:to>
                                    </p:set>
                                    <p:anim calcmode="lin" valueType="num">
                                      <p:cBhvr additive="base">
                                        <p:cTn id="133" dur="500" fill="hold"/>
                                        <p:tgtEl>
                                          <p:spTgt spid="89"/>
                                        </p:tgtEl>
                                        <p:attrNameLst>
                                          <p:attrName>ppt_x</p:attrName>
                                        </p:attrNameLst>
                                      </p:cBhvr>
                                      <p:tavLst>
                                        <p:tav tm="0">
                                          <p:val>
                                            <p:strVal val="#ppt_x"/>
                                          </p:val>
                                        </p:tav>
                                        <p:tav tm="100000">
                                          <p:val>
                                            <p:strVal val="#ppt_x"/>
                                          </p:val>
                                        </p:tav>
                                      </p:tavLst>
                                    </p:anim>
                                    <p:anim calcmode="lin" valueType="num">
                                      <p:cBhvr additive="base">
                                        <p:cTn id="134" dur="500" fill="hold"/>
                                        <p:tgtEl>
                                          <p:spTgt spid="89"/>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97295"/>
                                        </p:tgtEl>
                                        <p:attrNameLst>
                                          <p:attrName>style.visibility</p:attrName>
                                        </p:attrNameLst>
                                      </p:cBhvr>
                                      <p:to>
                                        <p:strVal val="visible"/>
                                      </p:to>
                                    </p:set>
                                    <p:anim calcmode="lin" valueType="num">
                                      <p:cBhvr additive="base">
                                        <p:cTn id="137" dur="500" fill="hold"/>
                                        <p:tgtEl>
                                          <p:spTgt spid="97295"/>
                                        </p:tgtEl>
                                        <p:attrNameLst>
                                          <p:attrName>ppt_x</p:attrName>
                                        </p:attrNameLst>
                                      </p:cBhvr>
                                      <p:tavLst>
                                        <p:tav tm="0">
                                          <p:val>
                                            <p:strVal val="#ppt_x"/>
                                          </p:val>
                                        </p:tav>
                                        <p:tav tm="100000">
                                          <p:val>
                                            <p:strVal val="#ppt_x"/>
                                          </p:val>
                                        </p:tav>
                                      </p:tavLst>
                                    </p:anim>
                                    <p:anim calcmode="lin" valueType="num">
                                      <p:cBhvr additive="base">
                                        <p:cTn id="138" dur="500" fill="hold"/>
                                        <p:tgtEl>
                                          <p:spTgt spid="9729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97297"/>
                                        </p:tgtEl>
                                        <p:attrNameLst>
                                          <p:attrName>style.visibility</p:attrName>
                                        </p:attrNameLst>
                                      </p:cBhvr>
                                      <p:to>
                                        <p:strVal val="visible"/>
                                      </p:to>
                                    </p:set>
                                    <p:anim calcmode="lin" valueType="num">
                                      <p:cBhvr additive="base">
                                        <p:cTn id="141" dur="500" fill="hold"/>
                                        <p:tgtEl>
                                          <p:spTgt spid="97297"/>
                                        </p:tgtEl>
                                        <p:attrNameLst>
                                          <p:attrName>ppt_x</p:attrName>
                                        </p:attrNameLst>
                                      </p:cBhvr>
                                      <p:tavLst>
                                        <p:tav tm="0">
                                          <p:val>
                                            <p:strVal val="#ppt_x"/>
                                          </p:val>
                                        </p:tav>
                                        <p:tav tm="100000">
                                          <p:val>
                                            <p:strVal val="#ppt_x"/>
                                          </p:val>
                                        </p:tav>
                                      </p:tavLst>
                                    </p:anim>
                                    <p:anim calcmode="lin" valueType="num">
                                      <p:cBhvr additive="base">
                                        <p:cTn id="142" dur="500" fill="hold"/>
                                        <p:tgtEl>
                                          <p:spTgt spid="97297"/>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94"/>
                                        </p:tgtEl>
                                        <p:attrNameLst>
                                          <p:attrName>style.visibility</p:attrName>
                                        </p:attrNameLst>
                                      </p:cBhvr>
                                      <p:to>
                                        <p:strVal val="visible"/>
                                      </p:to>
                                    </p:set>
                                    <p:anim calcmode="lin" valueType="num">
                                      <p:cBhvr additive="base">
                                        <p:cTn id="145" dur="500" fill="hold"/>
                                        <p:tgtEl>
                                          <p:spTgt spid="94"/>
                                        </p:tgtEl>
                                        <p:attrNameLst>
                                          <p:attrName>ppt_x</p:attrName>
                                        </p:attrNameLst>
                                      </p:cBhvr>
                                      <p:tavLst>
                                        <p:tav tm="0">
                                          <p:val>
                                            <p:strVal val="#ppt_x"/>
                                          </p:val>
                                        </p:tav>
                                        <p:tav tm="100000">
                                          <p:val>
                                            <p:strVal val="#ppt_x"/>
                                          </p:val>
                                        </p:tav>
                                      </p:tavLst>
                                    </p:anim>
                                    <p:anim calcmode="lin" valueType="num">
                                      <p:cBhvr additive="base">
                                        <p:cTn id="146" dur="500" fill="hold"/>
                                        <p:tgtEl>
                                          <p:spTgt spid="94"/>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97301"/>
                                        </p:tgtEl>
                                        <p:attrNameLst>
                                          <p:attrName>style.visibility</p:attrName>
                                        </p:attrNameLst>
                                      </p:cBhvr>
                                      <p:to>
                                        <p:strVal val="visible"/>
                                      </p:to>
                                    </p:set>
                                    <p:anim calcmode="lin" valueType="num">
                                      <p:cBhvr additive="base">
                                        <p:cTn id="149" dur="500" fill="hold"/>
                                        <p:tgtEl>
                                          <p:spTgt spid="97301"/>
                                        </p:tgtEl>
                                        <p:attrNameLst>
                                          <p:attrName>ppt_x</p:attrName>
                                        </p:attrNameLst>
                                      </p:cBhvr>
                                      <p:tavLst>
                                        <p:tav tm="0">
                                          <p:val>
                                            <p:strVal val="#ppt_x"/>
                                          </p:val>
                                        </p:tav>
                                        <p:tav tm="100000">
                                          <p:val>
                                            <p:strVal val="#ppt_x"/>
                                          </p:val>
                                        </p:tav>
                                      </p:tavLst>
                                    </p:anim>
                                    <p:anim calcmode="lin" valueType="num">
                                      <p:cBhvr additive="base">
                                        <p:cTn id="150" dur="500" fill="hold"/>
                                        <p:tgtEl>
                                          <p:spTgt spid="97301"/>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05"/>
                                        </p:tgtEl>
                                        <p:attrNameLst>
                                          <p:attrName>style.visibility</p:attrName>
                                        </p:attrNameLst>
                                      </p:cBhvr>
                                      <p:to>
                                        <p:strVal val="visible"/>
                                      </p:to>
                                    </p:set>
                                    <p:anim calcmode="lin" valueType="num">
                                      <p:cBhvr additive="base">
                                        <p:cTn id="153" dur="500" fill="hold"/>
                                        <p:tgtEl>
                                          <p:spTgt spid="105"/>
                                        </p:tgtEl>
                                        <p:attrNameLst>
                                          <p:attrName>ppt_x</p:attrName>
                                        </p:attrNameLst>
                                      </p:cBhvr>
                                      <p:tavLst>
                                        <p:tav tm="0">
                                          <p:val>
                                            <p:strVal val="#ppt_x"/>
                                          </p:val>
                                        </p:tav>
                                        <p:tav tm="100000">
                                          <p:val>
                                            <p:strVal val="#ppt_x"/>
                                          </p:val>
                                        </p:tav>
                                      </p:tavLst>
                                    </p:anim>
                                    <p:anim calcmode="lin" valueType="num">
                                      <p:cBhvr additive="base">
                                        <p:cTn id="154" dur="500" fill="hold"/>
                                        <p:tgtEl>
                                          <p:spTgt spid="105"/>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97310"/>
                                        </p:tgtEl>
                                        <p:attrNameLst>
                                          <p:attrName>style.visibility</p:attrName>
                                        </p:attrNameLst>
                                      </p:cBhvr>
                                      <p:to>
                                        <p:strVal val="visible"/>
                                      </p:to>
                                    </p:set>
                                    <p:anim calcmode="lin" valueType="num">
                                      <p:cBhvr additive="base">
                                        <p:cTn id="157" dur="500" fill="hold"/>
                                        <p:tgtEl>
                                          <p:spTgt spid="97310"/>
                                        </p:tgtEl>
                                        <p:attrNameLst>
                                          <p:attrName>ppt_x</p:attrName>
                                        </p:attrNameLst>
                                      </p:cBhvr>
                                      <p:tavLst>
                                        <p:tav tm="0">
                                          <p:val>
                                            <p:strVal val="#ppt_x"/>
                                          </p:val>
                                        </p:tav>
                                        <p:tav tm="100000">
                                          <p:val>
                                            <p:strVal val="#ppt_x"/>
                                          </p:val>
                                        </p:tav>
                                      </p:tavLst>
                                    </p:anim>
                                    <p:anim calcmode="lin" valueType="num">
                                      <p:cBhvr additive="base">
                                        <p:cTn id="158" dur="500" fill="hold"/>
                                        <p:tgtEl>
                                          <p:spTgt spid="9731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anim calcmode="lin" valueType="num">
                                      <p:cBhvr additive="base">
                                        <p:cTn id="161" dur="500" fill="hold"/>
                                        <p:tgtEl>
                                          <p:spTgt spid="112"/>
                                        </p:tgtEl>
                                        <p:attrNameLst>
                                          <p:attrName>ppt_x</p:attrName>
                                        </p:attrNameLst>
                                      </p:cBhvr>
                                      <p:tavLst>
                                        <p:tav tm="0">
                                          <p:val>
                                            <p:strVal val="#ppt_x"/>
                                          </p:val>
                                        </p:tav>
                                        <p:tav tm="100000">
                                          <p:val>
                                            <p:strVal val="#ppt_x"/>
                                          </p:val>
                                        </p:tav>
                                      </p:tavLst>
                                    </p:anim>
                                    <p:anim calcmode="lin" valueType="num">
                                      <p:cBhvr additive="base">
                                        <p:cTn id="162" dur="500" fill="hold"/>
                                        <p:tgtEl>
                                          <p:spTgt spid="112"/>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13"/>
                                        </p:tgtEl>
                                        <p:attrNameLst>
                                          <p:attrName>style.visibility</p:attrName>
                                        </p:attrNameLst>
                                      </p:cBhvr>
                                      <p:to>
                                        <p:strVal val="visible"/>
                                      </p:to>
                                    </p:set>
                                    <p:anim calcmode="lin" valueType="num">
                                      <p:cBhvr additive="base">
                                        <p:cTn id="165" dur="500" fill="hold"/>
                                        <p:tgtEl>
                                          <p:spTgt spid="113"/>
                                        </p:tgtEl>
                                        <p:attrNameLst>
                                          <p:attrName>ppt_x</p:attrName>
                                        </p:attrNameLst>
                                      </p:cBhvr>
                                      <p:tavLst>
                                        <p:tav tm="0">
                                          <p:val>
                                            <p:strVal val="#ppt_x"/>
                                          </p:val>
                                        </p:tav>
                                        <p:tav tm="100000">
                                          <p:val>
                                            <p:strVal val="#ppt_x"/>
                                          </p:val>
                                        </p:tav>
                                      </p:tavLst>
                                    </p:anim>
                                    <p:anim calcmode="lin" valueType="num">
                                      <p:cBhvr additive="base">
                                        <p:cTn id="166" dur="500" fill="hold"/>
                                        <p:tgtEl>
                                          <p:spTgt spid="113"/>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
                                        </p:tgtEl>
                                        <p:attrNameLst>
                                          <p:attrName>style.visibility</p:attrName>
                                        </p:attrNameLst>
                                      </p:cBhvr>
                                      <p:to>
                                        <p:strVal val="visible"/>
                                      </p:to>
                                    </p:set>
                                    <p:anim calcmode="lin" valueType="num">
                                      <p:cBhvr additive="base">
                                        <p:cTn id="169" dur="500" fill="hold"/>
                                        <p:tgtEl>
                                          <p:spTgt spid="6"/>
                                        </p:tgtEl>
                                        <p:attrNameLst>
                                          <p:attrName>ppt_x</p:attrName>
                                        </p:attrNameLst>
                                      </p:cBhvr>
                                      <p:tavLst>
                                        <p:tav tm="0">
                                          <p:val>
                                            <p:strVal val="#ppt_x"/>
                                          </p:val>
                                        </p:tav>
                                        <p:tav tm="100000">
                                          <p:val>
                                            <p:strVal val="#ppt_x"/>
                                          </p:val>
                                        </p:tav>
                                      </p:tavLst>
                                    </p:anim>
                                    <p:anim calcmode="lin" valueType="num">
                                      <p:cBhvr additive="base">
                                        <p:cTn id="170" dur="500" fill="hold"/>
                                        <p:tgtEl>
                                          <p:spTgt spid="6"/>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69"/>
                                        </p:tgtEl>
                                        <p:attrNameLst>
                                          <p:attrName>style.visibility</p:attrName>
                                        </p:attrNameLst>
                                      </p:cBhvr>
                                      <p:to>
                                        <p:strVal val="visible"/>
                                      </p:to>
                                    </p:set>
                                    <p:anim calcmode="lin" valueType="num">
                                      <p:cBhvr additive="base">
                                        <p:cTn id="173" dur="500" fill="hold"/>
                                        <p:tgtEl>
                                          <p:spTgt spid="69"/>
                                        </p:tgtEl>
                                        <p:attrNameLst>
                                          <p:attrName>ppt_x</p:attrName>
                                        </p:attrNameLst>
                                      </p:cBhvr>
                                      <p:tavLst>
                                        <p:tav tm="0">
                                          <p:val>
                                            <p:strVal val="#ppt_x"/>
                                          </p:val>
                                        </p:tav>
                                        <p:tav tm="100000">
                                          <p:val>
                                            <p:strVal val="#ppt_x"/>
                                          </p:val>
                                        </p:tav>
                                      </p:tavLst>
                                    </p:anim>
                                    <p:anim calcmode="lin" valueType="num">
                                      <p:cBhvr additive="base">
                                        <p:cTn id="17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26"/>
                                        </p:tgtEl>
                                        <p:attrNameLst>
                                          <p:attrName>style.visibility</p:attrName>
                                        </p:attrNameLst>
                                      </p:cBhvr>
                                      <p:to>
                                        <p:strVal val="visible"/>
                                      </p:to>
                                    </p:set>
                                    <p:anim calcmode="lin" valueType="num">
                                      <p:cBhvr additive="base">
                                        <p:cTn id="179" dur="500" fill="hold"/>
                                        <p:tgtEl>
                                          <p:spTgt spid="126"/>
                                        </p:tgtEl>
                                        <p:attrNameLst>
                                          <p:attrName>ppt_x</p:attrName>
                                        </p:attrNameLst>
                                      </p:cBhvr>
                                      <p:tavLst>
                                        <p:tav tm="0">
                                          <p:val>
                                            <p:strVal val="#ppt_x"/>
                                          </p:val>
                                        </p:tav>
                                        <p:tav tm="100000">
                                          <p:val>
                                            <p:strVal val="#ppt_x"/>
                                          </p:val>
                                        </p:tav>
                                      </p:tavLst>
                                    </p:anim>
                                    <p:anim calcmode="lin" valueType="num">
                                      <p:cBhvr additive="base">
                                        <p:cTn id="180" dur="500" fill="hold"/>
                                        <p:tgtEl>
                                          <p:spTgt spid="126"/>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74"/>
                                        </p:tgtEl>
                                        <p:attrNameLst>
                                          <p:attrName>style.visibility</p:attrName>
                                        </p:attrNameLst>
                                      </p:cBhvr>
                                      <p:to>
                                        <p:strVal val="visible"/>
                                      </p:to>
                                    </p:set>
                                    <p:anim calcmode="lin" valueType="num">
                                      <p:cBhvr additive="base">
                                        <p:cTn id="183" dur="500" fill="hold"/>
                                        <p:tgtEl>
                                          <p:spTgt spid="74"/>
                                        </p:tgtEl>
                                        <p:attrNameLst>
                                          <p:attrName>ppt_x</p:attrName>
                                        </p:attrNameLst>
                                      </p:cBhvr>
                                      <p:tavLst>
                                        <p:tav tm="0">
                                          <p:val>
                                            <p:strVal val="#ppt_x"/>
                                          </p:val>
                                        </p:tav>
                                        <p:tav tm="100000">
                                          <p:val>
                                            <p:strVal val="#ppt_x"/>
                                          </p:val>
                                        </p:tav>
                                      </p:tavLst>
                                    </p:anim>
                                    <p:anim calcmode="lin" valueType="num">
                                      <p:cBhvr additive="base">
                                        <p:cTn id="184" dur="500" fill="hold"/>
                                        <p:tgtEl>
                                          <p:spTgt spid="74"/>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128"/>
                                        </p:tgtEl>
                                        <p:attrNameLst>
                                          <p:attrName>style.visibility</p:attrName>
                                        </p:attrNameLst>
                                      </p:cBhvr>
                                      <p:to>
                                        <p:strVal val="visible"/>
                                      </p:to>
                                    </p:set>
                                    <p:anim calcmode="lin" valueType="num">
                                      <p:cBhvr additive="base">
                                        <p:cTn id="187" dur="500" fill="hold"/>
                                        <p:tgtEl>
                                          <p:spTgt spid="128"/>
                                        </p:tgtEl>
                                        <p:attrNameLst>
                                          <p:attrName>ppt_x</p:attrName>
                                        </p:attrNameLst>
                                      </p:cBhvr>
                                      <p:tavLst>
                                        <p:tav tm="0">
                                          <p:val>
                                            <p:strVal val="#ppt_x"/>
                                          </p:val>
                                        </p:tav>
                                        <p:tav tm="100000">
                                          <p:val>
                                            <p:strVal val="#ppt_x"/>
                                          </p:val>
                                        </p:tav>
                                      </p:tavLst>
                                    </p:anim>
                                    <p:anim calcmode="lin" valueType="num">
                                      <p:cBhvr additive="base">
                                        <p:cTn id="188"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70"/>
                                        </p:tgtEl>
                                        <p:attrNameLst>
                                          <p:attrName>style.visibility</p:attrName>
                                        </p:attrNameLst>
                                      </p:cBhvr>
                                      <p:to>
                                        <p:strVal val="visible"/>
                                      </p:to>
                                    </p:set>
                                    <p:anim calcmode="lin" valueType="num">
                                      <p:cBhvr additive="base">
                                        <p:cTn id="193" dur="500" fill="hold"/>
                                        <p:tgtEl>
                                          <p:spTgt spid="70"/>
                                        </p:tgtEl>
                                        <p:attrNameLst>
                                          <p:attrName>ppt_x</p:attrName>
                                        </p:attrNameLst>
                                      </p:cBhvr>
                                      <p:tavLst>
                                        <p:tav tm="0">
                                          <p:val>
                                            <p:strVal val="#ppt_x"/>
                                          </p:val>
                                        </p:tav>
                                        <p:tav tm="100000">
                                          <p:val>
                                            <p:strVal val="#ppt_x"/>
                                          </p:val>
                                        </p:tav>
                                      </p:tavLst>
                                    </p:anim>
                                    <p:anim calcmode="lin" valueType="num">
                                      <p:cBhvr additive="base">
                                        <p:cTn id="19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27"/>
                                        </p:tgtEl>
                                        <p:attrNameLst>
                                          <p:attrName>style.visibility</p:attrName>
                                        </p:attrNameLst>
                                      </p:cBhvr>
                                      <p:to>
                                        <p:strVal val="visible"/>
                                      </p:to>
                                    </p:set>
                                    <p:anim calcmode="lin" valueType="num">
                                      <p:cBhvr additive="base">
                                        <p:cTn id="199" dur="500" fill="hold"/>
                                        <p:tgtEl>
                                          <p:spTgt spid="27"/>
                                        </p:tgtEl>
                                        <p:attrNameLst>
                                          <p:attrName>ppt_x</p:attrName>
                                        </p:attrNameLst>
                                      </p:cBhvr>
                                      <p:tavLst>
                                        <p:tav tm="0">
                                          <p:val>
                                            <p:strVal val="#ppt_x"/>
                                          </p:val>
                                        </p:tav>
                                        <p:tav tm="100000">
                                          <p:val>
                                            <p:strVal val="#ppt_x"/>
                                          </p:val>
                                        </p:tav>
                                      </p:tavLst>
                                    </p:anim>
                                    <p:anim calcmode="lin" valueType="num">
                                      <p:cBhvr additive="base">
                                        <p:cTn id="20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16" presetClass="entr" presetSubtype="21" fill="hold" grpId="0" nodeType="clickEffect">
                                  <p:stCondLst>
                                    <p:cond delay="0"/>
                                  </p:stCondLst>
                                  <p:childTnLst>
                                    <p:set>
                                      <p:cBhvr>
                                        <p:cTn id="204" dur="1" fill="hold">
                                          <p:stCondLst>
                                            <p:cond delay="0"/>
                                          </p:stCondLst>
                                        </p:cTn>
                                        <p:tgtEl>
                                          <p:spTgt spid="21"/>
                                        </p:tgtEl>
                                        <p:attrNameLst>
                                          <p:attrName>style.visibility</p:attrName>
                                        </p:attrNameLst>
                                      </p:cBhvr>
                                      <p:to>
                                        <p:strVal val="visible"/>
                                      </p:to>
                                    </p:set>
                                    <p:animEffect transition="in" filter="barn(inVertical)">
                                      <p:cBhvr>
                                        <p:cTn id="205" dur="500"/>
                                        <p:tgtEl>
                                          <p:spTgt spid="21"/>
                                        </p:tgtEl>
                                      </p:cBhvr>
                                    </p:animEffect>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grpId="0" nodeType="clickEffect">
                                  <p:stCondLst>
                                    <p:cond delay="0"/>
                                  </p:stCondLst>
                                  <p:childTnLst>
                                    <p:set>
                                      <p:cBhvr>
                                        <p:cTn id="209" dur="1" fill="hold">
                                          <p:stCondLst>
                                            <p:cond delay="0"/>
                                          </p:stCondLst>
                                        </p:cTn>
                                        <p:tgtEl>
                                          <p:spTgt spid="26"/>
                                        </p:tgtEl>
                                        <p:attrNameLst>
                                          <p:attrName>style.visibility</p:attrName>
                                        </p:attrNameLst>
                                      </p:cBhvr>
                                      <p:to>
                                        <p:strVal val="visible"/>
                                      </p:to>
                                    </p:set>
                                    <p:anim calcmode="lin" valueType="num">
                                      <p:cBhvr additive="base">
                                        <p:cTn id="210" dur="500" fill="hold"/>
                                        <p:tgtEl>
                                          <p:spTgt spid="26"/>
                                        </p:tgtEl>
                                        <p:attrNameLst>
                                          <p:attrName>ppt_x</p:attrName>
                                        </p:attrNameLst>
                                      </p:cBhvr>
                                      <p:tavLst>
                                        <p:tav tm="0">
                                          <p:val>
                                            <p:strVal val="#ppt_x"/>
                                          </p:val>
                                        </p:tav>
                                        <p:tav tm="100000">
                                          <p:val>
                                            <p:strVal val="#ppt_x"/>
                                          </p:val>
                                        </p:tav>
                                      </p:tavLst>
                                    </p:anim>
                                    <p:anim calcmode="lin" valueType="num">
                                      <p:cBhvr additive="base">
                                        <p:cTn id="21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P spid="23" grpId="0" animBg="1"/>
      <p:bldP spid="26" grpId="0" animBg="1"/>
      <p:bldP spid="27" grpId="0" animBg="1"/>
      <p:bldP spid="29" grpId="0" animBg="1"/>
      <p:bldP spid="30" grpId="0"/>
      <p:bldP spid="36" grpId="0"/>
      <p:bldP spid="40" grpId="0" animBg="1"/>
      <p:bldP spid="41" grpId="0"/>
      <p:bldP spid="44" grpId="0" animBg="1"/>
      <p:bldP spid="45" grpId="0"/>
      <p:bldP spid="47" grpId="0" animBg="1"/>
      <p:bldP spid="48" grpId="0"/>
      <p:bldP spid="49" grpId="0" animBg="1"/>
      <p:bldP spid="50" grpId="0"/>
      <p:bldP spid="52" grpId="0" animBg="1"/>
      <p:bldP spid="53" grpId="0"/>
      <p:bldP spid="42" grpId="0"/>
      <p:bldP spid="58" grpId="0"/>
      <p:bldP spid="81" grpId="0" animBg="1"/>
      <p:bldP spid="82" grpId="0"/>
      <p:bldP spid="97292" grpId="0"/>
      <p:bldP spid="88" grpId="0"/>
      <p:bldP spid="89" grpId="0"/>
      <p:bldP spid="97297" grpId="0" animBg="1"/>
      <p:bldP spid="94" grpId="0"/>
      <p:bldP spid="97301" grpId="0"/>
      <p:bldP spid="105" grpId="0"/>
      <p:bldP spid="112" grpId="0" animBg="1"/>
      <p:bldP spid="113" grpId="0"/>
      <p:bldP spid="69" grpId="0"/>
      <p:bldP spid="70" grpId="0" animBg="1"/>
      <p:bldP spid="126" grpId="0" animBg="1"/>
      <p:bldP spid="74" grpId="0"/>
      <p:bldP spid="1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928794" y="262574"/>
            <a:ext cx="4643470"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大数据应用：风险管控</a:t>
            </a:r>
            <a:endParaRPr lang="zh-CN" altLang="en-US" sz="2800" b="1" dirty="0">
              <a:solidFill>
                <a:srgbClr val="3B8AFF"/>
              </a:solidFill>
              <a:latin typeface="微软雅黑" pitchFamily="34" charset="-122"/>
              <a:ea typeface="微软雅黑" pitchFamily="34" charset="-122"/>
            </a:endParaRPr>
          </a:p>
        </p:txBody>
      </p:sp>
      <p:sp>
        <p:nvSpPr>
          <p:cNvPr id="97281" name="Rectangle 1"/>
          <p:cNvSpPr>
            <a:spLocks noChangeArrowheads="1"/>
          </p:cNvSpPr>
          <p:nvPr/>
        </p:nvSpPr>
        <p:spPr bwMode="auto">
          <a:xfrm>
            <a:off x="3922169" y="4992691"/>
            <a:ext cx="1723549"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kumimoji="0" lang="zh-CN" sz="1000" b="0" i="0" u="none" strike="noStrike" cap="none" normalizeH="0" baseline="0" dirty="0" smtClean="0" bmk="_Toc369355540">
                <a:ln>
                  <a:noFill/>
                </a:ln>
                <a:solidFill>
                  <a:schemeClr val="tx1"/>
                </a:solidFill>
                <a:effectLst/>
                <a:latin typeface="微软雅黑" pitchFamily="34" charset="-122"/>
                <a:ea typeface="微软雅黑" pitchFamily="34" charset="-122"/>
                <a:cs typeface="Arial" pitchFamily="34" charset="0"/>
              </a:rPr>
              <a:t>图</a:t>
            </a:r>
            <a:r>
              <a:rPr kumimoji="0" lang="zh-CN" altLang="en-US" sz="1000" b="0" i="0" u="none" strike="noStrike" cap="none" normalizeH="0" baseline="0" dirty="0" smtClean="0" bmk="_Toc369355540">
                <a:ln>
                  <a:noFill/>
                </a:ln>
                <a:solidFill>
                  <a:schemeClr val="tx1"/>
                </a:solidFill>
                <a:effectLst/>
                <a:latin typeface="微软雅黑" pitchFamily="34" charset="-122"/>
                <a:ea typeface="微软雅黑" pitchFamily="34" charset="-122"/>
                <a:cs typeface="Arial" pitchFamily="34" charset="0"/>
              </a:rPr>
              <a:t>：</a:t>
            </a:r>
            <a:r>
              <a:rPr lang="zh-CN" altLang="en-US" sz="1000" dirty="0" smtClean="0"/>
              <a:t>阿里小贷风险管理体系</a:t>
            </a:r>
            <a:endParaRPr lang="zh-CN" altLang="en-US" sz="1000" dirty="0"/>
          </a:p>
        </p:txBody>
      </p:sp>
      <p:pic>
        <p:nvPicPr>
          <p:cNvPr id="6" name="图片 5"/>
          <p:cNvPicPr/>
          <p:nvPr/>
        </p:nvPicPr>
        <p:blipFill>
          <a:blip r:embed="rId3" cstate="print"/>
          <a:srcRect/>
          <a:stretch>
            <a:fillRect/>
          </a:stretch>
        </p:blipFill>
        <p:spPr bwMode="auto">
          <a:xfrm>
            <a:off x="2123728" y="1556792"/>
            <a:ext cx="5320432" cy="3301150"/>
          </a:xfrm>
          <a:prstGeom prst="rect">
            <a:avLst/>
          </a:prstGeom>
          <a:noFill/>
          <a:ln w="9525">
            <a:noFill/>
            <a:miter lim="800000"/>
            <a:headEnd/>
            <a:tailEnd/>
          </a:ln>
        </p:spPr>
      </p:pic>
      <p:sp>
        <p:nvSpPr>
          <p:cNvPr id="2" name="文本框 1"/>
          <p:cNvSpPr txBox="1"/>
          <p:nvPr/>
        </p:nvSpPr>
        <p:spPr>
          <a:xfrm>
            <a:off x="2123728" y="5619883"/>
            <a:ext cx="2304256" cy="523220"/>
          </a:xfrm>
          <a:prstGeom prst="rect">
            <a:avLst/>
          </a:prstGeom>
          <a:noFill/>
        </p:spPr>
        <p:txBody>
          <a:bodyPr wrap="square" rtlCol="0">
            <a:spAutoFit/>
          </a:bodyPr>
          <a:lstStyle/>
          <a:p>
            <a:r>
              <a:rPr lang="zh-CN" altLang="en-US" sz="2800" b="1" dirty="0" smtClean="0">
                <a:latin typeface="黑体" panose="02010609060101010101" pitchFamily="49" charset="-122"/>
                <a:ea typeface="黑体" panose="02010609060101010101" pitchFamily="49" charset="-122"/>
              </a:rPr>
              <a:t>全流程</a:t>
            </a:r>
            <a:endParaRPr lang="zh-CN" altLang="en-US" sz="2800" b="1" dirty="0">
              <a:latin typeface="黑体" panose="02010609060101010101" pitchFamily="49" charset="-122"/>
              <a:ea typeface="黑体" panose="02010609060101010101" pitchFamily="49" charset="-122"/>
            </a:endParaRPr>
          </a:p>
        </p:txBody>
      </p:sp>
      <p:sp>
        <p:nvSpPr>
          <p:cNvPr id="7" name="文本框 6"/>
          <p:cNvSpPr txBox="1"/>
          <p:nvPr/>
        </p:nvSpPr>
        <p:spPr>
          <a:xfrm>
            <a:off x="6292032" y="5619883"/>
            <a:ext cx="2304256" cy="523220"/>
          </a:xfrm>
          <a:prstGeom prst="rect">
            <a:avLst/>
          </a:prstGeom>
          <a:noFill/>
        </p:spPr>
        <p:txBody>
          <a:bodyPr wrap="square" rtlCol="0">
            <a:spAutoFit/>
          </a:bodyPr>
          <a:lstStyle/>
          <a:p>
            <a:r>
              <a:rPr lang="zh-CN" altLang="en-US" sz="2800" b="1" dirty="0" smtClean="0">
                <a:latin typeface="黑体" panose="02010609060101010101" pitchFamily="49" charset="-122"/>
                <a:ea typeface="黑体" panose="02010609060101010101" pitchFamily="49" charset="-122"/>
              </a:rPr>
              <a:t>全方位</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3667" y="188640"/>
            <a:ext cx="1661674" cy="523220"/>
          </a:xfrm>
          <a:prstGeom prst="rect">
            <a:avLst/>
          </a:prstGeom>
          <a:solidFill>
            <a:srgbClr val="89B9FF"/>
          </a:solidFill>
          <a:ln w="12700">
            <a:noFill/>
            <a:prstDash val="dash"/>
          </a:ln>
        </p:spPr>
        <p:txBody>
          <a:bodyPr wrap="square" rtlCol="0">
            <a:spAutoFit/>
          </a:bodyPr>
          <a:lstStyle/>
          <a:p>
            <a:pPr algn="ctr"/>
            <a:r>
              <a:rPr lang="zh-CN" altLang="en-US" sz="2800" dirty="0">
                <a:solidFill>
                  <a:prstClr val="white"/>
                </a:solidFill>
                <a:latin typeface="微软雅黑" pitchFamily="34" charset="-122"/>
                <a:ea typeface="微软雅黑" pitchFamily="34" charset="-122"/>
              </a:rPr>
              <a:t>前言</a:t>
            </a:r>
          </a:p>
        </p:txBody>
      </p:sp>
      <p:sp>
        <p:nvSpPr>
          <p:cNvPr id="8" name="矩形 7"/>
          <p:cNvSpPr/>
          <p:nvPr/>
        </p:nvSpPr>
        <p:spPr>
          <a:xfrm>
            <a:off x="500034" y="1357298"/>
            <a:ext cx="5328703" cy="400110"/>
          </a:xfrm>
          <a:prstGeom prst="rect">
            <a:avLst/>
          </a:prstGeom>
        </p:spPr>
        <p:txBody>
          <a:bodyPr wrap="none">
            <a:spAutoFit/>
          </a:bodyPr>
          <a:lstStyle/>
          <a:p>
            <a:r>
              <a:rPr lang="zh-CN" altLang="en-US" sz="2000" dirty="0" smtClean="0">
                <a:latin typeface="微软雅黑" pitchFamily="34" charset="-122"/>
                <a:ea typeface="微软雅黑" pitchFamily="34" charset="-122"/>
              </a:rPr>
              <a:t>某比萨店的电话铃响了，客服人员拿起电话</a:t>
            </a:r>
            <a:r>
              <a:rPr lang="en-US" altLang="zh-CN"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
        <p:nvSpPr>
          <p:cNvPr id="17" name="矩形 16"/>
          <p:cNvSpPr/>
          <p:nvPr/>
        </p:nvSpPr>
        <p:spPr>
          <a:xfrm>
            <a:off x="0" y="2289943"/>
            <a:ext cx="4572000" cy="4662815"/>
          </a:xfrm>
          <a:prstGeom prst="rect">
            <a:avLst/>
          </a:prstGeom>
        </p:spPr>
        <p:txBody>
          <a:bodyPr>
            <a:spAutoFit/>
          </a:bodyPr>
          <a:lstStyle/>
          <a:p>
            <a:pPr>
              <a:lnSpc>
                <a:spcPct val="150000"/>
              </a:lnSpc>
            </a:pPr>
            <a:r>
              <a:rPr lang="zh-CN" altLang="en-US" dirty="0" smtClean="0">
                <a:solidFill>
                  <a:srgbClr val="FF0000"/>
                </a:solidFill>
                <a:latin typeface="微软雅黑" pitchFamily="34" charset="-122"/>
                <a:ea typeface="微软雅黑" pitchFamily="34" charset="-122"/>
              </a:rPr>
              <a:t>客服</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99</a:t>
            </a:r>
            <a:r>
              <a:rPr lang="zh-CN" altLang="en-US" dirty="0" smtClean="0">
                <a:latin typeface="微软雅黑" pitchFamily="34" charset="-122"/>
                <a:ea typeface="微软雅黑" pitchFamily="34" charset="-122"/>
              </a:rPr>
              <a:t>元，这个足够您一家六口吃了。但您母亲应该少吃，她上个月刚刚做了心脏搭桥手术，还处在恢复期。</a:t>
            </a:r>
            <a:br>
              <a:rPr lang="zh-CN" altLang="en-US" dirty="0" smtClean="0">
                <a:latin typeface="微软雅黑" pitchFamily="34" charset="-122"/>
                <a:ea typeface="微软雅黑" pitchFamily="34" charset="-122"/>
              </a:rPr>
            </a:br>
            <a:r>
              <a:rPr lang="zh-CN" altLang="en-US" dirty="0" smtClean="0">
                <a:solidFill>
                  <a:srgbClr val="3B8AFF"/>
                </a:solidFill>
                <a:latin typeface="微软雅黑" pitchFamily="34" charset="-122"/>
                <a:ea typeface="微软雅黑" pitchFamily="34" charset="-122"/>
              </a:rPr>
              <a:t>顾客</a:t>
            </a:r>
            <a:r>
              <a:rPr lang="zh-CN" altLang="en-US" dirty="0" smtClean="0">
                <a:latin typeface="微软雅黑" pitchFamily="34" charset="-122"/>
                <a:ea typeface="微软雅黑" pitchFamily="34" charset="-122"/>
              </a:rPr>
              <a:t>：那可以刷卡吗？</a:t>
            </a:r>
            <a:br>
              <a:rPr lang="zh-CN" altLang="en-US" dirty="0" smtClean="0">
                <a:latin typeface="微软雅黑" pitchFamily="34" charset="-122"/>
                <a:ea typeface="微软雅黑" pitchFamily="34" charset="-122"/>
              </a:rPr>
            </a:br>
            <a:r>
              <a:rPr lang="zh-CN" altLang="en-US" dirty="0" smtClean="0">
                <a:solidFill>
                  <a:srgbClr val="FF0000"/>
                </a:solidFill>
                <a:latin typeface="微软雅黑" pitchFamily="34" charset="-122"/>
                <a:ea typeface="微软雅黑" pitchFamily="34" charset="-122"/>
              </a:rPr>
              <a:t>客服</a:t>
            </a:r>
            <a:r>
              <a:rPr lang="zh-CN" altLang="en-US" dirty="0" smtClean="0">
                <a:latin typeface="微软雅黑" pitchFamily="34" charset="-122"/>
                <a:ea typeface="微软雅黑" pitchFamily="34" charset="-122"/>
              </a:rPr>
              <a:t>：陈先生，对不起。请您付现款，因为您的信用卡已经刷爆了，您现在还欠银行</a:t>
            </a:r>
            <a:r>
              <a:rPr lang="en-US" altLang="zh-CN" dirty="0" smtClean="0">
                <a:latin typeface="微软雅黑" pitchFamily="34" charset="-122"/>
                <a:ea typeface="微软雅黑" pitchFamily="34" charset="-122"/>
              </a:rPr>
              <a:t>4807</a:t>
            </a:r>
            <a:r>
              <a:rPr lang="zh-CN" altLang="en-US" dirty="0" smtClean="0">
                <a:latin typeface="微软雅黑" pitchFamily="34" charset="-122"/>
                <a:ea typeface="微软雅黑" pitchFamily="34" charset="-122"/>
              </a:rPr>
              <a:t>元，而且还不包括房贷利息。</a:t>
            </a:r>
            <a:br>
              <a:rPr lang="zh-CN" altLang="en-US" dirty="0" smtClean="0">
                <a:latin typeface="微软雅黑" pitchFamily="34" charset="-122"/>
                <a:ea typeface="微软雅黑" pitchFamily="34" charset="-122"/>
              </a:rPr>
            </a:br>
            <a:r>
              <a:rPr lang="zh-CN" altLang="en-US" dirty="0" smtClean="0">
                <a:solidFill>
                  <a:srgbClr val="3B8AFF"/>
                </a:solidFill>
                <a:latin typeface="微软雅黑" pitchFamily="34" charset="-122"/>
                <a:ea typeface="微软雅黑" pitchFamily="34" charset="-122"/>
              </a:rPr>
              <a:t>顾客</a:t>
            </a:r>
            <a:r>
              <a:rPr lang="zh-CN" altLang="en-US" dirty="0" smtClean="0">
                <a:latin typeface="微软雅黑" pitchFamily="34" charset="-122"/>
                <a:ea typeface="微软雅黑" pitchFamily="34" charset="-122"/>
              </a:rPr>
              <a:t>：那我先去附近的提款机提款。</a:t>
            </a:r>
            <a:br>
              <a:rPr lang="zh-CN" altLang="en-US" dirty="0" smtClean="0">
                <a:latin typeface="微软雅黑" pitchFamily="34" charset="-122"/>
                <a:ea typeface="微软雅黑" pitchFamily="34" charset="-122"/>
              </a:rPr>
            </a:br>
            <a:r>
              <a:rPr lang="zh-CN" altLang="en-US" dirty="0" smtClean="0">
                <a:solidFill>
                  <a:srgbClr val="FF0000"/>
                </a:solidFill>
                <a:latin typeface="微软雅黑" pitchFamily="34" charset="-122"/>
                <a:ea typeface="微软雅黑" pitchFamily="34" charset="-122"/>
              </a:rPr>
              <a:t>客服</a:t>
            </a:r>
            <a:r>
              <a:rPr lang="zh-CN" altLang="en-US" dirty="0" smtClean="0">
                <a:latin typeface="微软雅黑" pitchFamily="34" charset="-122"/>
                <a:ea typeface="微软雅黑" pitchFamily="34" charset="-122"/>
              </a:rPr>
              <a:t>：陈先生，根据您的记录，您已经超过今日提款限额。</a:t>
            </a:r>
            <a:br>
              <a:rPr lang="zh-CN" altLang="en-US" dirty="0" smtClean="0">
                <a:latin typeface="微软雅黑" pitchFamily="34" charset="-122"/>
                <a:ea typeface="微软雅黑" pitchFamily="34" charset="-122"/>
              </a:rPr>
            </a:br>
            <a:endParaRPr lang="zh-CN" altLang="en-US" dirty="0">
              <a:latin typeface="微软雅黑" pitchFamily="34" charset="-122"/>
              <a:ea typeface="微软雅黑" pitchFamily="34" charset="-122"/>
            </a:endParaRPr>
          </a:p>
        </p:txBody>
      </p:sp>
      <p:sp>
        <p:nvSpPr>
          <p:cNvPr id="18" name="矩形 17"/>
          <p:cNvSpPr/>
          <p:nvPr/>
        </p:nvSpPr>
        <p:spPr>
          <a:xfrm>
            <a:off x="4572000" y="2571744"/>
            <a:ext cx="4572000" cy="4247317"/>
          </a:xfrm>
          <a:prstGeom prst="rect">
            <a:avLst/>
          </a:prstGeom>
        </p:spPr>
        <p:txBody>
          <a:bodyPr>
            <a:spAutoFit/>
          </a:bodyPr>
          <a:lstStyle/>
          <a:p>
            <a:pPr>
              <a:lnSpc>
                <a:spcPct val="150000"/>
              </a:lnSpc>
            </a:pPr>
            <a:r>
              <a:rPr lang="zh-CN" altLang="en-US" dirty="0" smtClean="0">
                <a:solidFill>
                  <a:srgbClr val="3B8AFF"/>
                </a:solidFill>
                <a:latin typeface="微软雅黑" pitchFamily="34" charset="-122"/>
                <a:ea typeface="微软雅黑" pitchFamily="34" charset="-122"/>
              </a:rPr>
              <a:t>顾客</a:t>
            </a:r>
            <a:r>
              <a:rPr lang="zh-CN" altLang="en-US" dirty="0" smtClean="0">
                <a:latin typeface="微软雅黑" pitchFamily="34" charset="-122"/>
                <a:ea typeface="微软雅黑" pitchFamily="34" charset="-122"/>
              </a:rPr>
              <a:t>：算了，你们直接把比萨送我家吧，家里有现金。你们多久会送到？ </a:t>
            </a:r>
            <a:br>
              <a:rPr lang="zh-CN" altLang="en-US" dirty="0" smtClean="0">
                <a:latin typeface="微软雅黑" pitchFamily="34" charset="-122"/>
                <a:ea typeface="微软雅黑" pitchFamily="34" charset="-122"/>
              </a:rPr>
            </a:br>
            <a:r>
              <a:rPr lang="zh-CN" altLang="en-US" dirty="0" smtClean="0">
                <a:solidFill>
                  <a:srgbClr val="FF0000"/>
                </a:solidFill>
                <a:latin typeface="微软雅黑" pitchFamily="34" charset="-122"/>
                <a:ea typeface="微软雅黑" pitchFamily="34" charset="-122"/>
              </a:rPr>
              <a:t>客服</a:t>
            </a:r>
            <a:r>
              <a:rPr lang="zh-CN" altLang="en-US" dirty="0" smtClean="0">
                <a:latin typeface="微软雅黑" pitchFamily="34" charset="-122"/>
                <a:ea typeface="微软雅黑" pitchFamily="34" charset="-122"/>
              </a:rPr>
              <a:t>：大约</a:t>
            </a:r>
            <a:r>
              <a:rPr lang="en-US" altLang="zh-CN" dirty="0" smtClean="0">
                <a:latin typeface="微软雅黑" pitchFamily="34" charset="-122"/>
                <a:ea typeface="微软雅黑" pitchFamily="34" charset="-122"/>
              </a:rPr>
              <a:t>30</a:t>
            </a:r>
            <a:r>
              <a:rPr lang="zh-CN" altLang="en-US" dirty="0" smtClean="0">
                <a:latin typeface="微软雅黑" pitchFamily="34" charset="-122"/>
                <a:ea typeface="微软雅黑" pitchFamily="34" charset="-122"/>
              </a:rPr>
              <a:t>分钟。如果您不想等，可以自己骑车来。</a:t>
            </a:r>
            <a:br>
              <a:rPr lang="zh-CN" altLang="en-US" dirty="0" smtClean="0">
                <a:latin typeface="微软雅黑" pitchFamily="34" charset="-122"/>
                <a:ea typeface="微软雅黑" pitchFamily="34" charset="-122"/>
              </a:rPr>
            </a:br>
            <a:r>
              <a:rPr lang="zh-CN" altLang="en-US" dirty="0" smtClean="0">
                <a:solidFill>
                  <a:srgbClr val="3B8AFF"/>
                </a:solidFill>
                <a:latin typeface="微软雅黑" pitchFamily="34" charset="-122"/>
                <a:ea typeface="微软雅黑" pitchFamily="34" charset="-122"/>
              </a:rPr>
              <a:t>顾客</a:t>
            </a:r>
            <a:r>
              <a:rPr lang="zh-CN" altLang="en-US" dirty="0" smtClean="0">
                <a:latin typeface="微软雅黑" pitchFamily="34" charset="-122"/>
                <a:ea typeface="微软雅黑" pitchFamily="34" charset="-122"/>
              </a:rPr>
              <a:t>：为什么？</a:t>
            </a:r>
            <a:br>
              <a:rPr lang="zh-CN" altLang="en-US" dirty="0" smtClean="0">
                <a:latin typeface="微软雅黑" pitchFamily="34" charset="-122"/>
                <a:ea typeface="微软雅黑" pitchFamily="34" charset="-122"/>
              </a:rPr>
            </a:br>
            <a:r>
              <a:rPr lang="zh-CN" altLang="en-US" dirty="0" smtClean="0">
                <a:solidFill>
                  <a:srgbClr val="FF0000"/>
                </a:solidFill>
                <a:latin typeface="微软雅黑" pitchFamily="34" charset="-122"/>
                <a:ea typeface="微软雅黑" pitchFamily="34" charset="-122"/>
              </a:rPr>
              <a:t>客服</a:t>
            </a:r>
            <a:r>
              <a:rPr lang="zh-CN" altLang="en-US" dirty="0" smtClean="0">
                <a:latin typeface="微软雅黑" pitchFamily="34" charset="-122"/>
                <a:ea typeface="微软雅黑" pitchFamily="34" charset="-122"/>
              </a:rPr>
              <a:t>：根据我们</a:t>
            </a:r>
            <a:r>
              <a:rPr lang="en-US" altLang="zh-CN" dirty="0" smtClean="0">
                <a:latin typeface="微软雅黑" pitchFamily="34" charset="-122"/>
                <a:ea typeface="微软雅黑" pitchFamily="34" charset="-122"/>
              </a:rPr>
              <a:t>CRM</a:t>
            </a:r>
            <a:r>
              <a:rPr lang="zh-CN" altLang="en-US" dirty="0" smtClean="0">
                <a:latin typeface="微软雅黑" pitchFamily="34" charset="-122"/>
                <a:ea typeface="微软雅黑" pitchFamily="34" charset="-122"/>
              </a:rPr>
              <a:t>全球定位系统的车辆行驶自动跟踪系统记录。您登记有一辆车号为</a:t>
            </a:r>
            <a:r>
              <a:rPr lang="en-US" altLang="zh-CN" dirty="0" smtClean="0">
                <a:latin typeface="微软雅黑" pitchFamily="34" charset="-122"/>
                <a:ea typeface="微软雅黑" pitchFamily="34" charset="-122"/>
              </a:rPr>
              <a:t>SB-748</a:t>
            </a:r>
            <a:r>
              <a:rPr lang="zh-CN" altLang="en-US" dirty="0" smtClean="0">
                <a:latin typeface="微软雅黑" pitchFamily="34" charset="-122"/>
                <a:ea typeface="微软雅黑" pitchFamily="34" charset="-122"/>
              </a:rPr>
              <a:t>的摩托车，而目前您正在解放路东段华联商场右侧骑着这辆摩托车。</a:t>
            </a:r>
            <a:br>
              <a:rPr lang="zh-CN" altLang="en-US" dirty="0" smtClean="0">
                <a:latin typeface="微软雅黑" pitchFamily="34" charset="-122"/>
                <a:ea typeface="微软雅黑" pitchFamily="34" charset="-122"/>
              </a:rPr>
            </a:br>
            <a:r>
              <a:rPr lang="zh-CN" altLang="en-US" dirty="0" smtClean="0">
                <a:solidFill>
                  <a:srgbClr val="3B8AFF"/>
                </a:solidFill>
                <a:latin typeface="微软雅黑" pitchFamily="34" charset="-122"/>
                <a:ea typeface="微软雅黑" pitchFamily="34" charset="-122"/>
              </a:rPr>
              <a:t>顾客当即晕倒</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9" name="TextBox 18"/>
          <p:cNvSpPr txBox="1"/>
          <p:nvPr/>
        </p:nvSpPr>
        <p:spPr>
          <a:xfrm>
            <a:off x="1863666" y="188640"/>
            <a:ext cx="2065391" cy="523220"/>
          </a:xfrm>
          <a:prstGeom prst="rect">
            <a:avLst/>
          </a:prstGeom>
          <a:solidFill>
            <a:srgbClr val="89B9FF"/>
          </a:solidFill>
          <a:ln w="12700">
            <a:noFill/>
            <a:prstDash val="dash"/>
          </a:ln>
        </p:spPr>
        <p:txBody>
          <a:bodyPr wrap="square" rtlCol="0">
            <a:spAutoFit/>
          </a:bodyPr>
          <a:lstStyle/>
          <a:p>
            <a:pPr algn="ctr"/>
            <a:r>
              <a:rPr lang="zh-CN" altLang="en-US" sz="2800" dirty="0" smtClean="0">
                <a:solidFill>
                  <a:prstClr val="white"/>
                </a:solidFill>
                <a:latin typeface="微软雅黑" pitchFamily="34" charset="-122"/>
                <a:ea typeface="微软雅黑" pitchFamily="34" charset="-122"/>
              </a:rPr>
              <a:t>大数据魅力</a:t>
            </a:r>
            <a:endParaRPr lang="zh-CN" altLang="en-US" sz="2800" dirty="0">
              <a:solidFill>
                <a:prstClr val="white"/>
              </a:solidFill>
              <a:latin typeface="微软雅黑" pitchFamily="34" charset="-122"/>
              <a:ea typeface="微软雅黑" pitchFamily="34" charset="-122"/>
            </a:endParaRPr>
          </a:p>
        </p:txBody>
      </p:sp>
    </p:spTree>
    <p:extLst>
      <p:ext uri="{BB962C8B-B14F-4D97-AF65-F5344CB8AC3E}">
        <p14:creationId xmlns="" xmlns:p14="http://schemas.microsoft.com/office/powerpoint/2010/main" val="13791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8" grpId="0"/>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127"/>
          <p:cNvSpPr>
            <a:spLocks/>
          </p:cNvSpPr>
          <p:nvPr/>
        </p:nvSpPr>
        <p:spPr bwMode="auto">
          <a:xfrm>
            <a:off x="1928794" y="262574"/>
            <a:ext cx="4143404" cy="523220"/>
          </a:xfrm>
          <a:prstGeom prst="rect">
            <a:avLst/>
          </a:prstGeom>
          <a:noFill/>
          <a:ln w="9525">
            <a:noFill/>
            <a:miter lim="800000"/>
            <a:headEnd/>
            <a:tailEnd/>
          </a:ln>
        </p:spPr>
        <p:txBody>
          <a:bodyPr wrap="square">
            <a:spAutoFit/>
          </a:bodyPr>
          <a:lstStyle/>
          <a:p>
            <a:pPr eaLnBrk="0" hangingPunct="0"/>
            <a:r>
              <a:rPr lang="zh-CN" altLang="en-US" sz="2800" b="1" dirty="0" smtClean="0">
                <a:solidFill>
                  <a:srgbClr val="3B8AFF"/>
                </a:solidFill>
                <a:latin typeface="微软雅黑" pitchFamily="34" charset="-122"/>
                <a:ea typeface="微软雅黑" pitchFamily="34" charset="-122"/>
              </a:rPr>
              <a:t>应用创新</a:t>
            </a:r>
            <a:r>
              <a:rPr lang="en-US" altLang="zh-CN" sz="2800" b="1" dirty="0" smtClean="0">
                <a:solidFill>
                  <a:srgbClr val="3B8AFF"/>
                </a:solidFill>
                <a:latin typeface="微软雅黑" pitchFamily="34" charset="-122"/>
                <a:ea typeface="微软雅黑" pitchFamily="34" charset="-122"/>
              </a:rPr>
              <a:t>——</a:t>
            </a:r>
            <a:r>
              <a:rPr lang="zh-CN" altLang="en-US" sz="2800" b="1" dirty="0" smtClean="0">
                <a:solidFill>
                  <a:srgbClr val="3B8AFF"/>
                </a:solidFill>
                <a:latin typeface="微软雅黑" pitchFamily="34" charset="-122"/>
                <a:ea typeface="微软雅黑" pitchFamily="34" charset="-122"/>
              </a:rPr>
              <a:t>微众银行</a:t>
            </a:r>
            <a:endParaRPr lang="zh-CN" altLang="en-US" sz="2800" b="1" dirty="0">
              <a:solidFill>
                <a:srgbClr val="3B8AFF"/>
              </a:solidFill>
              <a:latin typeface="微软雅黑" pitchFamily="34" charset="-122"/>
              <a:ea typeface="微软雅黑" pitchFamily="34" charset="-122"/>
            </a:endParaRPr>
          </a:p>
        </p:txBody>
      </p:sp>
      <p:pic>
        <p:nvPicPr>
          <p:cNvPr id="4" name="图片 3" descr="m_169882793.jpg"/>
          <p:cNvPicPr>
            <a:picLocks noChangeAspect="1"/>
          </p:cNvPicPr>
          <p:nvPr/>
        </p:nvPicPr>
        <p:blipFill>
          <a:blip r:embed="rId3"/>
          <a:stretch>
            <a:fillRect/>
          </a:stretch>
        </p:blipFill>
        <p:spPr>
          <a:xfrm>
            <a:off x="857224" y="2786058"/>
            <a:ext cx="7520188" cy="3543310"/>
          </a:xfrm>
          <a:prstGeom prst="rect">
            <a:avLst/>
          </a:prstGeom>
        </p:spPr>
      </p:pic>
      <p:sp>
        <p:nvSpPr>
          <p:cNvPr id="5" name="矩形 4"/>
          <p:cNvSpPr/>
          <p:nvPr/>
        </p:nvSpPr>
        <p:spPr>
          <a:xfrm>
            <a:off x="1214414" y="1571612"/>
            <a:ext cx="7000924" cy="938719"/>
          </a:xfrm>
          <a:prstGeom prst="rect">
            <a:avLst/>
          </a:prstGeom>
        </p:spPr>
        <p:txBody>
          <a:bodyPr wrap="square">
            <a:spAutoFit/>
          </a:bodyPr>
          <a:lstStyle/>
          <a:p>
            <a:pPr indent="457200">
              <a:lnSpc>
                <a:spcPts val="2200"/>
              </a:lnSpc>
            </a:pP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We”</a:t>
            </a:r>
            <a:r>
              <a:rPr lang="zh-CN" altLang="en-US" sz="1600" dirty="0" smtClean="0">
                <a:latin typeface="微软雅黑" pitchFamily="34" charset="-122"/>
                <a:ea typeface="微软雅黑" pitchFamily="34" charset="-122"/>
              </a:rPr>
              <a:t>代表的是一种群体创新精神，希望通过互联网连接广大的消费者</a:t>
            </a:r>
            <a:r>
              <a:rPr lang="zh-CN" altLang="en-US" sz="1600" dirty="0" smtClean="0">
                <a:latin typeface="微软雅黑" pitchFamily="34" charset="-122"/>
                <a:ea typeface="微软雅黑" pitchFamily="34" charset="-122"/>
              </a:rPr>
              <a:t>、个人、中小微企业、优秀金融机构，形成一个良好的金融生态圈。重点服务个人消费者和小微企业为特色的银行</a:t>
            </a:r>
            <a:r>
              <a:rPr lang="zh-CN" altLang="en-US" sz="1600" dirty="0" smtClean="0"/>
              <a:t>。</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48518" y="2609036"/>
            <a:ext cx="4009432" cy="1107996"/>
          </a:xfrm>
          <a:prstGeom prst="rect">
            <a:avLst/>
          </a:prstGeom>
          <a:noFill/>
        </p:spPr>
        <p:txBody>
          <a:bodyPr wrap="none" lIns="91440" tIns="45720" rIns="91440" bIns="45720">
            <a:spAutoFit/>
          </a:bodyPr>
          <a:lstStyle/>
          <a:p>
            <a:pPr algn="ctr"/>
            <a:r>
              <a:rPr lang="zh-CN" altLang="en-US" sz="66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华文行楷" panose="02010800040101010101" pitchFamily="2" charset="-122"/>
                <a:ea typeface="华文行楷" panose="02010800040101010101" pitchFamily="2" charset="-122"/>
              </a:rPr>
              <a:t>谢谢大家</a:t>
            </a:r>
            <a:r>
              <a:rPr lang="en-US" altLang="zh-CN" sz="66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华文行楷" panose="02010800040101010101" pitchFamily="2" charset="-122"/>
                <a:ea typeface="华文行楷" panose="02010800040101010101" pitchFamily="2" charset="-122"/>
              </a:rPr>
              <a:t>!</a:t>
            </a:r>
            <a:endParaRPr lang="zh-CN" altLang="en-US" sz="66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华文行楷" panose="02010800040101010101" pitchFamily="2" charset="-122"/>
              <a:ea typeface="华文行楷" panose="02010800040101010101" pitchFamily="2" charset="-122"/>
            </a:endParaRPr>
          </a:p>
        </p:txBody>
      </p:sp>
      <p:sp>
        <p:nvSpPr>
          <p:cNvPr id="5" name="矩形 2"/>
          <p:cNvSpPr>
            <a:spLocks noChangeArrowheads="1"/>
          </p:cNvSpPr>
          <p:nvPr/>
        </p:nvSpPr>
        <p:spPr bwMode="auto">
          <a:xfrm>
            <a:off x="2419350" y="5569421"/>
            <a:ext cx="41338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800">
                <a:latin typeface="华文行楷" pitchFamily="2" charset="-122"/>
                <a:ea typeface="华文行楷" pitchFamily="2" charset="-122"/>
              </a:rPr>
              <a:t>电子商务与智能服务中心</a:t>
            </a:r>
          </a:p>
        </p:txBody>
      </p:sp>
      <p:sp>
        <p:nvSpPr>
          <p:cNvPr id="6" name="矩形 2"/>
          <p:cNvSpPr>
            <a:spLocks noChangeArrowheads="1"/>
          </p:cNvSpPr>
          <p:nvPr/>
        </p:nvSpPr>
        <p:spPr bwMode="auto">
          <a:xfrm>
            <a:off x="2786050" y="5143512"/>
            <a:ext cx="2954783"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algn="ctr" eaLnBrk="1" fontAlgn="base" hangingPunct="1">
              <a:spcBef>
                <a:spcPct val="50000"/>
              </a:spcBef>
              <a:spcAft>
                <a:spcPct val="0"/>
              </a:spcAft>
            </a:pPr>
            <a:r>
              <a:rPr lang="en-US" altLang="zh-CN" sz="2400" dirty="0" smtClean="0">
                <a:solidFill>
                  <a:srgbClr val="0000CC"/>
                </a:solidFill>
                <a:latin typeface="Times New Roman" panose="02020603050405020304" pitchFamily="18" charset="0"/>
                <a:ea typeface="宋体" panose="02010600030101010101" pitchFamily="2" charset="-122"/>
                <a:cs typeface="Times New Roman" panose="02020603050405020304" pitchFamily="18" charset="0"/>
              </a:rPr>
              <a:t>http</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://ieb.whut.edu.cn</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endParaRPr lang="zh-CN" altLang="en-US" sz="28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8064" y="1781124"/>
            <a:ext cx="6408712" cy="2934137"/>
          </a:xfrm>
          <a:prstGeom prst="rect">
            <a:avLst/>
          </a:prstGeom>
          <a:noFill/>
          <a:ln w="38100">
            <a:noFill/>
            <a:prstDash val="dash"/>
          </a:ln>
        </p:spPr>
        <p:txBody>
          <a:bodyPr wrap="square">
            <a:spAutoFit/>
          </a:bodyPr>
          <a:lstStyle/>
          <a:p>
            <a:pPr marL="285750" indent="-285750">
              <a:lnSpc>
                <a:spcPts val="2300"/>
              </a:lnSpc>
              <a:buClr>
                <a:srgbClr val="89B9FF"/>
              </a:buClr>
              <a:buFont typeface="Wingdings" pitchFamily="2" charset="2"/>
              <a:buChar char="u"/>
            </a:pPr>
            <a:r>
              <a:rPr lang="zh-CN" altLang="en-US" dirty="0" smtClean="0">
                <a:latin typeface="微软雅黑" pitchFamily="34" charset="-122"/>
                <a:ea typeface="微软雅黑" pitchFamily="34" charset="-122"/>
              </a:rPr>
              <a:t>数据是</a:t>
            </a:r>
            <a:r>
              <a:rPr lang="zh-CN" altLang="en-US" dirty="0">
                <a:latin typeface="微软雅黑" pitchFamily="34" charset="-122"/>
                <a:ea typeface="微软雅黑" pitchFamily="34" charset="-122"/>
              </a:rPr>
              <a:t>关于事件之一组离散且客观的事实描述，是构成信息和知识的原始材料。数据可分为模拟数据和数字数据两大类。数据指计算机加工的“原料”，如图形、声音、文字、数、字符和符号</a:t>
            </a:r>
            <a:r>
              <a:rPr lang="zh-CN" altLang="en-US" dirty="0" smtClean="0">
                <a:latin typeface="微软雅黑" pitchFamily="34" charset="-122"/>
                <a:ea typeface="微软雅黑" pitchFamily="34" charset="-122"/>
              </a:rPr>
              <a:t>等。</a:t>
            </a:r>
            <a:endParaRPr lang="en-US" altLang="zh-CN" dirty="0" smtClean="0">
              <a:latin typeface="微软雅黑" pitchFamily="34" charset="-122"/>
              <a:ea typeface="微软雅黑" pitchFamily="34" charset="-122"/>
            </a:endParaRPr>
          </a:p>
          <a:p>
            <a:pPr>
              <a:buFont typeface="Wingdings" pitchFamily="2" charset="2"/>
              <a:buChar char="u"/>
            </a:pPr>
            <a:endParaRPr lang="en-US" altLang="zh-CN" dirty="0" smtClean="0">
              <a:latin typeface="微软雅黑" pitchFamily="34" charset="-122"/>
              <a:ea typeface="微软雅黑" pitchFamily="34" charset="-122"/>
            </a:endParaRPr>
          </a:p>
          <a:p>
            <a:pPr marL="285750" indent="-285750">
              <a:buClr>
                <a:srgbClr val="89B9FF"/>
              </a:buClr>
              <a:buFont typeface="Wingdings" pitchFamily="2" charset="2"/>
              <a:buChar char="u"/>
            </a:pPr>
            <a:r>
              <a:rPr lang="zh-CN" altLang="en-US" dirty="0">
                <a:latin typeface="微软雅黑" pitchFamily="34" charset="-122"/>
                <a:ea typeface="微软雅黑" pitchFamily="34" charset="-122"/>
              </a:rPr>
              <a:t>数据可</a:t>
            </a:r>
            <a:r>
              <a:rPr lang="zh-CN" altLang="en-US" dirty="0" smtClean="0">
                <a:latin typeface="微软雅黑" pitchFamily="34" charset="-122"/>
                <a:ea typeface="微软雅黑" pitchFamily="34" charset="-122"/>
              </a:rPr>
              <a:t>分为结构化数据和非结构化数据</a:t>
            </a:r>
            <a:r>
              <a:rPr lang="zh-CN" altLang="en-US" dirty="0">
                <a:latin typeface="微软雅黑" pitchFamily="34" charset="-122"/>
                <a:ea typeface="微软雅黑" pitchFamily="34" charset="-122"/>
              </a:rPr>
              <a:t>两大类 </a:t>
            </a:r>
          </a:p>
          <a:p>
            <a:pPr>
              <a:buFont typeface="Wingdings" pitchFamily="2" charset="2"/>
              <a:buChar char="u"/>
            </a:pPr>
            <a:endParaRPr lang="en-US" altLang="zh-CN" dirty="0" smtClean="0">
              <a:latin typeface="微软雅黑" pitchFamily="34" charset="-122"/>
              <a:ea typeface="微软雅黑" pitchFamily="34" charset="-122"/>
            </a:endParaRPr>
          </a:p>
          <a:p>
            <a:pPr marL="285750" indent="-285750">
              <a:buClr>
                <a:srgbClr val="89B9FF"/>
              </a:buClr>
              <a:buFont typeface="Wingdings" pitchFamily="2" charset="2"/>
              <a:buChar char="u"/>
            </a:pPr>
            <a:r>
              <a:rPr lang="zh-CN" altLang="en-US" dirty="0" smtClean="0">
                <a:latin typeface="微软雅黑" pitchFamily="34" charset="-122"/>
                <a:ea typeface="微软雅黑" pitchFamily="34" charset="-122"/>
              </a:rPr>
              <a:t>数据无处不在，政府机构、网络服务器、合作伙伴，甚至是你的身体里</a:t>
            </a:r>
            <a:r>
              <a:rPr lang="zh-CN" altLang="en-US" dirty="0">
                <a:latin typeface="微软雅黑" pitchFamily="34" charset="-122"/>
                <a:ea typeface="微软雅黑" pitchFamily="34" charset="-122"/>
              </a:rPr>
              <a:t/>
            </a:r>
            <a:br>
              <a:rPr lang="zh-CN" altLang="en-US" dirty="0">
                <a:latin typeface="微软雅黑" pitchFamily="34" charset="-122"/>
                <a:ea typeface="微软雅黑" pitchFamily="34" charset="-122"/>
              </a:rPr>
            </a:br>
            <a:endParaRPr lang="zh-CN" altLang="en-US" dirty="0">
              <a:latin typeface="微软雅黑" pitchFamily="34" charset="-122"/>
              <a:ea typeface="微软雅黑" pitchFamily="34" charset="-122"/>
            </a:endParaRPr>
          </a:p>
        </p:txBody>
      </p:sp>
      <p:sp>
        <p:nvSpPr>
          <p:cNvPr id="3" name="TextBox 2"/>
          <p:cNvSpPr txBox="1"/>
          <p:nvPr/>
        </p:nvSpPr>
        <p:spPr>
          <a:xfrm>
            <a:off x="1863667" y="188640"/>
            <a:ext cx="1661674" cy="523220"/>
          </a:xfrm>
          <a:prstGeom prst="rect">
            <a:avLst/>
          </a:prstGeom>
          <a:solidFill>
            <a:srgbClr val="89B9FF"/>
          </a:solidFill>
          <a:ln w="12700">
            <a:noFill/>
            <a:prstDash val="dash"/>
          </a:ln>
        </p:spPr>
        <p:txBody>
          <a:bodyPr wrap="square" rtlCol="0">
            <a:spAutoFit/>
          </a:bodyPr>
          <a:lstStyle/>
          <a:p>
            <a:pPr algn="ctr"/>
            <a:r>
              <a:rPr lang="zh-CN" altLang="en-US" sz="2800" dirty="0">
                <a:solidFill>
                  <a:prstClr val="white"/>
                </a:solidFill>
                <a:latin typeface="微软雅黑" pitchFamily="34" charset="-122"/>
                <a:ea typeface="微软雅黑" pitchFamily="34" charset="-122"/>
              </a:rPr>
              <a:t>前言</a:t>
            </a:r>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72066" y="4714884"/>
            <a:ext cx="3352800" cy="197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0034" y="2285992"/>
            <a:ext cx="615553" cy="1571636"/>
          </a:xfrm>
          <a:prstGeom prst="rect">
            <a:avLst/>
          </a:prstGeom>
          <a:noFill/>
          <a:ln w="19050">
            <a:solidFill>
              <a:srgbClr val="3B8AFF"/>
            </a:solidFill>
            <a:prstDash val="dashDot"/>
          </a:ln>
        </p:spPr>
        <p:txBody>
          <a:bodyPr vert="eaVert" wrap="square" rtlCol="0">
            <a:spAutoFit/>
          </a:bodyPr>
          <a:lstStyle/>
          <a:p>
            <a:r>
              <a:rPr lang="zh-CN" altLang="en-US" sz="2800" dirty="0" smtClean="0">
                <a:latin typeface="微软雅黑" pitchFamily="34" charset="-122"/>
                <a:ea typeface="微软雅黑" pitchFamily="34" charset="-122"/>
              </a:rPr>
              <a:t>关于数据</a:t>
            </a:r>
            <a:endParaRPr lang="zh-CN" altLang="en-US" sz="2800" dirty="0">
              <a:latin typeface="微软雅黑" pitchFamily="34" charset="-122"/>
              <a:ea typeface="微软雅黑" pitchFamily="34" charset="-122"/>
            </a:endParaRPr>
          </a:p>
        </p:txBody>
      </p:sp>
      <p:sp>
        <p:nvSpPr>
          <p:cNvPr id="6" name="对角圆角矩形 5"/>
          <p:cNvSpPr/>
          <p:nvPr/>
        </p:nvSpPr>
        <p:spPr bwMode="auto">
          <a:xfrm>
            <a:off x="1805486" y="1634037"/>
            <a:ext cx="6552728" cy="2914960"/>
          </a:xfrm>
          <a:prstGeom prst="round2DiagRect">
            <a:avLst/>
          </a:prstGeom>
          <a:noFill/>
          <a:ln w="19050" cap="flat" cmpd="sng" algn="ctr">
            <a:solidFill>
              <a:srgbClr val="B7D4FF"/>
            </a:solidFill>
            <a:prstDash val="solid"/>
            <a:round/>
            <a:headEnd type="none" w="med" len="med"/>
            <a:tailEnd type="none" w="med" len="med"/>
          </a:ln>
          <a:effectLst/>
        </p:spPr>
        <p:txBody>
          <a:bodyPr/>
          <a:lstStyle/>
          <a:p>
            <a:pPr>
              <a:defRPr/>
            </a:pPr>
            <a:endParaRPr lang="zh-CN" altLang="en-US">
              <a:latin typeface="微软雅黑" pitchFamily="34" charset="-122"/>
              <a:ea typeface="微软雅黑" pitchFamily="34" charset="-122"/>
            </a:endParaRPr>
          </a:p>
        </p:txBody>
      </p:sp>
    </p:spTree>
    <p:extLst>
      <p:ext uri="{BB962C8B-B14F-4D97-AF65-F5344CB8AC3E}">
        <p14:creationId xmlns="" xmlns:p14="http://schemas.microsoft.com/office/powerpoint/2010/main" val="13791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9920" y="3003917"/>
            <a:ext cx="3173941" cy="2585323"/>
          </a:xfrm>
          <a:prstGeom prst="rect">
            <a:avLst/>
          </a:prstGeom>
          <a:ln w="15875">
            <a:solidFill>
              <a:schemeClr val="accent1"/>
            </a:solidFill>
            <a:prstDash val="dash"/>
          </a:ln>
        </p:spPr>
        <p:txBody>
          <a:bodyPr wrap="square">
            <a:spAutoFit/>
          </a:bodyPr>
          <a:lstStyle/>
          <a:p>
            <a:r>
              <a:rPr lang="zh-CN" altLang="en-US" dirty="0">
                <a:solidFill>
                  <a:srgbClr val="000000"/>
                </a:solidFill>
                <a:latin typeface="微软雅黑" pitchFamily="34" charset="-122"/>
                <a:ea typeface="微软雅黑" pitchFamily="34" charset="-122"/>
              </a:rPr>
              <a:t>一张电报：</a:t>
            </a:r>
            <a:r>
              <a:rPr lang="en-US" altLang="zh-CN" dirty="0">
                <a:solidFill>
                  <a:srgbClr val="000000"/>
                </a:solidFill>
                <a:latin typeface="微软雅黑" pitchFamily="34" charset="-122"/>
                <a:ea typeface="微软雅黑" pitchFamily="34" charset="-122"/>
              </a:rPr>
              <a:t>1</a:t>
            </a:r>
            <a:r>
              <a:rPr lang="en-US" altLang="zh-CN">
                <a:solidFill>
                  <a:srgbClr val="000000"/>
                </a:solidFill>
                <a:latin typeface="微软雅黑" pitchFamily="34" charset="-122"/>
                <a:ea typeface="微软雅黑" pitchFamily="34" charset="-122"/>
              </a:rPr>
              <a:t>00</a:t>
            </a:r>
            <a:r>
              <a:rPr lang="zh-CN" altLang="en-US">
                <a:solidFill>
                  <a:srgbClr val="000000"/>
                </a:solidFill>
                <a:latin typeface="微软雅黑" pitchFamily="34" charset="-122"/>
                <a:ea typeface="微软雅黑" pitchFamily="34" charset="-122"/>
              </a:rPr>
              <a:t>字节</a:t>
            </a:r>
          </a:p>
          <a:p>
            <a:r>
              <a:rPr lang="zh-CN" altLang="en-US">
                <a:solidFill>
                  <a:srgbClr val="000000"/>
                </a:solidFill>
                <a:latin typeface="微软雅黑" pitchFamily="34" charset="-122"/>
                <a:ea typeface="微软雅黑" pitchFamily="34" charset="-122"/>
              </a:rPr>
              <a:t> 一个笑话：</a:t>
            </a:r>
            <a:r>
              <a:rPr lang="en-US" altLang="zh-CN" dirty="0">
                <a:solidFill>
                  <a:srgbClr val="000000"/>
                </a:solidFill>
                <a:latin typeface="微软雅黑" pitchFamily="34" charset="-122"/>
                <a:ea typeface="微软雅黑" pitchFamily="34" charset="-122"/>
              </a:rPr>
              <a:t>1KB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一页书籍：</a:t>
            </a:r>
            <a:r>
              <a:rPr lang="en-US" altLang="zh-CN" dirty="0">
                <a:solidFill>
                  <a:srgbClr val="000000"/>
                </a:solidFill>
                <a:latin typeface="微软雅黑" pitchFamily="34" charset="-122"/>
                <a:ea typeface="微软雅黑" pitchFamily="34" charset="-122"/>
              </a:rPr>
              <a:t>10KB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一张低分辨率照片：</a:t>
            </a:r>
            <a:r>
              <a:rPr lang="en-US" altLang="zh-CN" dirty="0">
                <a:solidFill>
                  <a:srgbClr val="000000"/>
                </a:solidFill>
                <a:latin typeface="微软雅黑" pitchFamily="34" charset="-122"/>
                <a:ea typeface="微软雅黑" pitchFamily="34" charset="-122"/>
              </a:rPr>
              <a:t>100KB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一部微型小说：</a:t>
            </a:r>
            <a:r>
              <a:rPr lang="en-US" altLang="zh-CN" dirty="0">
                <a:solidFill>
                  <a:srgbClr val="000000"/>
                </a:solidFill>
                <a:latin typeface="微软雅黑" pitchFamily="34" charset="-122"/>
                <a:ea typeface="微软雅黑" pitchFamily="34" charset="-122"/>
              </a:rPr>
              <a:t>1MB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一次胸透视：</a:t>
            </a:r>
            <a:r>
              <a:rPr lang="en-US" altLang="zh-CN" dirty="0">
                <a:solidFill>
                  <a:srgbClr val="000000"/>
                </a:solidFill>
                <a:latin typeface="微软雅黑" pitchFamily="34" charset="-122"/>
                <a:ea typeface="微软雅黑" pitchFamily="34" charset="-122"/>
              </a:rPr>
              <a:t>10MB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两章百科全书：</a:t>
            </a:r>
            <a:r>
              <a:rPr lang="en-US" altLang="zh-CN" dirty="0">
                <a:solidFill>
                  <a:srgbClr val="000000"/>
                </a:solidFill>
                <a:latin typeface="微软雅黑" pitchFamily="34" charset="-122"/>
                <a:ea typeface="微软雅黑" pitchFamily="34" charset="-122"/>
              </a:rPr>
              <a:t>100MB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一卷磁带：</a:t>
            </a:r>
            <a:r>
              <a:rPr lang="en-US" altLang="zh-CN" dirty="0">
                <a:solidFill>
                  <a:srgbClr val="000000"/>
                </a:solidFill>
                <a:latin typeface="微软雅黑" pitchFamily="34" charset="-122"/>
                <a:ea typeface="微软雅黑" pitchFamily="34" charset="-122"/>
              </a:rPr>
              <a:t>200MB</a:t>
            </a:r>
          </a:p>
          <a:p>
            <a:r>
              <a:rPr lang="en-US" altLang="zh-CN" dirty="0">
                <a:solidFill>
                  <a:srgbClr val="000000"/>
                </a:solidFill>
                <a:latin typeface="微软雅黑" pitchFamily="34" charset="-122"/>
                <a:ea typeface="微软雅黑" pitchFamily="34" charset="-122"/>
              </a:rPr>
              <a:t> </a:t>
            </a:r>
            <a:endParaRPr lang="zh-CN" altLang="en-US" dirty="0">
              <a:solidFill>
                <a:srgbClr val="000000"/>
              </a:solidFill>
              <a:latin typeface="微软雅黑" pitchFamily="34" charset="-122"/>
              <a:ea typeface="微软雅黑" pitchFamily="34" charset="-122"/>
            </a:endParaRPr>
          </a:p>
        </p:txBody>
      </p:sp>
      <p:sp>
        <p:nvSpPr>
          <p:cNvPr id="4" name="矩形 3"/>
          <p:cNvSpPr/>
          <p:nvPr/>
        </p:nvSpPr>
        <p:spPr>
          <a:xfrm>
            <a:off x="3923928" y="3003917"/>
            <a:ext cx="4393257" cy="2308324"/>
          </a:xfrm>
          <a:prstGeom prst="rect">
            <a:avLst/>
          </a:prstGeom>
          <a:ln w="15875">
            <a:solidFill>
              <a:schemeClr val="accent1"/>
            </a:solidFill>
            <a:prstDash val="dash"/>
          </a:ln>
        </p:spPr>
        <p:txBody>
          <a:bodyPr wrap="square">
            <a:spAutoFit/>
          </a:bodyPr>
          <a:lstStyle/>
          <a:p>
            <a:r>
              <a:rPr lang="zh-CN" altLang="en-US" dirty="0">
                <a:solidFill>
                  <a:srgbClr val="000000"/>
                </a:solidFill>
                <a:latin typeface="微软雅黑" pitchFamily="34" charset="-122"/>
                <a:ea typeface="微软雅黑" pitchFamily="34" charset="-122"/>
              </a:rPr>
              <a:t>一张</a:t>
            </a:r>
            <a:r>
              <a:rPr lang="en-US" altLang="zh-CN" dirty="0">
                <a:solidFill>
                  <a:srgbClr val="000000"/>
                </a:solidFill>
                <a:latin typeface="微软雅黑" pitchFamily="34" charset="-122"/>
                <a:ea typeface="微软雅黑" pitchFamily="34" charset="-122"/>
              </a:rPr>
              <a:t>CD</a:t>
            </a:r>
            <a:r>
              <a:rPr lang="zh-CN" altLang="en-US" dirty="0">
                <a:solidFill>
                  <a:srgbClr val="000000"/>
                </a:solidFill>
                <a:latin typeface="微软雅黑" pitchFamily="34" charset="-122"/>
                <a:ea typeface="微软雅黑" pitchFamily="34" charset="-122"/>
              </a:rPr>
              <a:t>光盘：</a:t>
            </a:r>
            <a:r>
              <a:rPr lang="en-US" altLang="zh-CN" dirty="0">
                <a:solidFill>
                  <a:srgbClr val="000000"/>
                </a:solidFill>
                <a:latin typeface="微软雅黑" pitchFamily="34" charset="-122"/>
                <a:ea typeface="微软雅黑" pitchFamily="34" charset="-122"/>
              </a:rPr>
              <a:t>500MB</a:t>
            </a:r>
          </a:p>
          <a:p>
            <a:r>
              <a:rPr lang="zh-CN" altLang="en-US" dirty="0">
                <a:solidFill>
                  <a:srgbClr val="000000"/>
                </a:solidFill>
                <a:latin typeface="微软雅黑" pitchFamily="34" charset="-122"/>
                <a:ea typeface="微软雅黑" pitchFamily="34" charset="-122"/>
              </a:rPr>
              <a:t>一部广播级质量电影：</a:t>
            </a:r>
            <a:r>
              <a:rPr lang="en-US" altLang="zh-CN" dirty="0">
                <a:solidFill>
                  <a:srgbClr val="000000"/>
                </a:solidFill>
                <a:latin typeface="微软雅黑" pitchFamily="34" charset="-122"/>
                <a:ea typeface="微软雅黑" pitchFamily="34" charset="-122"/>
              </a:rPr>
              <a:t>1GB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一卷大型数字磁带：</a:t>
            </a:r>
            <a:r>
              <a:rPr lang="en-US" altLang="zh-CN" dirty="0">
                <a:solidFill>
                  <a:srgbClr val="000000"/>
                </a:solidFill>
                <a:latin typeface="微软雅黑" pitchFamily="34" charset="-122"/>
                <a:ea typeface="微软雅黑" pitchFamily="34" charset="-122"/>
              </a:rPr>
              <a:t>100GB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五万棵树制成的纸：</a:t>
            </a:r>
            <a:r>
              <a:rPr lang="en-US" altLang="zh-CN" dirty="0">
                <a:solidFill>
                  <a:srgbClr val="000000"/>
                </a:solidFill>
                <a:latin typeface="微软雅黑" pitchFamily="34" charset="-122"/>
                <a:ea typeface="微软雅黑" pitchFamily="34" charset="-122"/>
              </a:rPr>
              <a:t>1TB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一套大型存储系统：</a:t>
            </a:r>
            <a:r>
              <a:rPr lang="en-US" altLang="zh-CN" dirty="0">
                <a:solidFill>
                  <a:srgbClr val="000000"/>
                </a:solidFill>
                <a:latin typeface="微软雅黑" pitchFamily="34" charset="-122"/>
                <a:ea typeface="微软雅黑" pitchFamily="34" charset="-122"/>
              </a:rPr>
              <a:t>50TB</a:t>
            </a:r>
          </a:p>
          <a:p>
            <a:r>
              <a:rPr lang="en-US" altLang="zh-CN" dirty="0">
                <a:solidFill>
                  <a:srgbClr val="000000"/>
                </a:solidFill>
                <a:latin typeface="微软雅黑" pitchFamily="34" charset="-122"/>
                <a:ea typeface="微软雅黑" pitchFamily="34" charset="-122"/>
              </a:rPr>
              <a:t> NASA EOS</a:t>
            </a:r>
            <a:r>
              <a:rPr lang="zh-CN" altLang="en-US" dirty="0">
                <a:solidFill>
                  <a:srgbClr val="000000"/>
                </a:solidFill>
                <a:latin typeface="微软雅黑" pitchFamily="34" charset="-122"/>
                <a:ea typeface="微软雅黑" pitchFamily="34" charset="-122"/>
              </a:rPr>
              <a:t>对地观测系统三年数据：</a:t>
            </a:r>
            <a:r>
              <a:rPr lang="en-US" altLang="zh-CN" dirty="0">
                <a:solidFill>
                  <a:srgbClr val="000000"/>
                </a:solidFill>
                <a:latin typeface="微软雅黑" pitchFamily="34" charset="-122"/>
                <a:ea typeface="微软雅黑" pitchFamily="34" charset="-122"/>
              </a:rPr>
              <a:t>1PB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所有印刷材料：</a:t>
            </a:r>
            <a:r>
              <a:rPr lang="en-US" altLang="zh-CN" dirty="0">
                <a:solidFill>
                  <a:srgbClr val="000000"/>
                </a:solidFill>
                <a:latin typeface="微软雅黑" pitchFamily="34" charset="-122"/>
                <a:ea typeface="微软雅黑" pitchFamily="34" charset="-122"/>
              </a:rPr>
              <a:t>200PB</a:t>
            </a:r>
          </a:p>
          <a:p>
            <a:r>
              <a:rPr lang="en-US" altLang="zh-CN" dirty="0">
                <a:solidFill>
                  <a:srgbClr val="000000"/>
                </a:solidFill>
                <a:latin typeface="微软雅黑" pitchFamily="34" charset="-122"/>
                <a:ea typeface="微软雅黑" pitchFamily="34" charset="-122"/>
              </a:rPr>
              <a:t> </a:t>
            </a:r>
            <a:r>
              <a:rPr lang="zh-CN" altLang="en-US" dirty="0">
                <a:solidFill>
                  <a:srgbClr val="000000"/>
                </a:solidFill>
                <a:latin typeface="微软雅黑" pitchFamily="34" charset="-122"/>
                <a:ea typeface="微软雅黑" pitchFamily="34" charset="-122"/>
              </a:rPr>
              <a:t>全人类说过的所有的话：</a:t>
            </a:r>
            <a:r>
              <a:rPr lang="en-US" altLang="zh-CN" dirty="0">
                <a:solidFill>
                  <a:srgbClr val="000000"/>
                </a:solidFill>
                <a:latin typeface="微软雅黑" pitchFamily="34" charset="-122"/>
                <a:ea typeface="微软雅黑" pitchFamily="34" charset="-122"/>
              </a:rPr>
              <a:t>5EB</a:t>
            </a:r>
          </a:p>
        </p:txBody>
      </p:sp>
      <p:grpSp>
        <p:nvGrpSpPr>
          <p:cNvPr id="2" name="组合 63"/>
          <p:cNvGrpSpPr/>
          <p:nvPr/>
        </p:nvGrpSpPr>
        <p:grpSpPr>
          <a:xfrm>
            <a:off x="108520" y="1475492"/>
            <a:ext cx="9144000" cy="1074738"/>
            <a:chOff x="0" y="4187827"/>
            <a:chExt cx="9144000" cy="1074738"/>
          </a:xfrm>
        </p:grpSpPr>
        <p:grpSp>
          <p:nvGrpSpPr>
            <p:cNvPr id="5" name="Group 49"/>
            <p:cNvGrpSpPr>
              <a:grpSpLocks/>
            </p:cNvGrpSpPr>
            <p:nvPr/>
          </p:nvGrpSpPr>
          <p:grpSpPr bwMode="auto">
            <a:xfrm>
              <a:off x="0" y="4187827"/>
              <a:ext cx="9144000" cy="1074738"/>
              <a:chOff x="0" y="2638"/>
              <a:chExt cx="5760" cy="677"/>
            </a:xfrm>
          </p:grpSpPr>
          <p:sp>
            <p:nvSpPr>
              <p:cNvPr id="42" name="Rectangle 3"/>
              <p:cNvSpPr>
                <a:spLocks noChangeArrowheads="1"/>
              </p:cNvSpPr>
              <p:nvPr/>
            </p:nvSpPr>
            <p:spPr bwMode="gray">
              <a:xfrm>
                <a:off x="0" y="2828"/>
                <a:ext cx="5760" cy="487"/>
              </a:xfrm>
              <a:prstGeom prst="rect">
                <a:avLst/>
              </a:prstGeom>
              <a:gradFill rotWithShape="1">
                <a:gsLst>
                  <a:gs pos="0">
                    <a:srgbClr val="DDDDDD"/>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zh-CN" altLang="zh-CN" noProof="1">
                  <a:solidFill>
                    <a:srgbClr val="000000"/>
                  </a:solidFill>
                  <a:latin typeface="微软雅黑" pitchFamily="34" charset="-122"/>
                  <a:ea typeface="微软雅黑" pitchFamily="34" charset="-122"/>
                  <a:cs typeface="Arial" charset="0"/>
                </a:endParaRPr>
              </a:p>
            </p:txBody>
          </p:sp>
          <p:sp>
            <p:nvSpPr>
              <p:cNvPr id="11" name="Freeform 9"/>
              <p:cNvSpPr>
                <a:spLocks/>
              </p:cNvSpPr>
              <p:nvPr/>
            </p:nvSpPr>
            <p:spPr bwMode="auto">
              <a:xfrm>
                <a:off x="139" y="2638"/>
                <a:ext cx="5417" cy="574"/>
              </a:xfrm>
              <a:custGeom>
                <a:avLst/>
                <a:gdLst>
                  <a:gd name="T0" fmla="*/ 5 w 15734"/>
                  <a:gd name="T1" fmla="*/ 158 h 1667"/>
                  <a:gd name="T2" fmla="*/ 0 w 15734"/>
                  <a:gd name="T3" fmla="*/ 427 h 1667"/>
                  <a:gd name="T4" fmla="*/ 4820 w 15734"/>
                  <a:gd name="T5" fmla="*/ 427 h 1667"/>
                  <a:gd name="T6" fmla="*/ 4817 w 15734"/>
                  <a:gd name="T7" fmla="*/ 574 h 1667"/>
                  <a:gd name="T8" fmla="*/ 5417 w 15734"/>
                  <a:gd name="T9" fmla="*/ 284 h 1667"/>
                  <a:gd name="T10" fmla="*/ 4801 w 15734"/>
                  <a:gd name="T11" fmla="*/ 0 h 1667"/>
                  <a:gd name="T12" fmla="*/ 4801 w 15734"/>
                  <a:gd name="T13" fmla="*/ 172 h 1667"/>
                  <a:gd name="T14" fmla="*/ 5 w 15734"/>
                  <a:gd name="T15" fmla="*/ 158 h 16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734" h="1667">
                    <a:moveTo>
                      <a:pt x="15" y="459"/>
                    </a:moveTo>
                    <a:lnTo>
                      <a:pt x="0" y="1239"/>
                    </a:lnTo>
                    <a:lnTo>
                      <a:pt x="14000" y="1239"/>
                    </a:lnTo>
                    <a:lnTo>
                      <a:pt x="13991" y="1667"/>
                    </a:lnTo>
                    <a:lnTo>
                      <a:pt x="15734" y="826"/>
                    </a:lnTo>
                    <a:lnTo>
                      <a:pt x="13945" y="0"/>
                    </a:lnTo>
                    <a:lnTo>
                      <a:pt x="13945" y="500"/>
                    </a:lnTo>
                    <a:lnTo>
                      <a:pt x="15" y="459"/>
                    </a:lnTo>
                    <a:close/>
                  </a:path>
                </a:pathLst>
              </a:custGeom>
              <a:solidFill>
                <a:schemeClr val="bg1"/>
              </a:solidFill>
              <a:ln>
                <a:noFill/>
              </a:ln>
              <a:extLst>
                <a:ext uri="{91240B29-F687-4F45-9708-019B960494DF}">
                  <a14:hiddenLine xmlns="" xmlns:a14="http://schemas.microsoft.com/office/drawing/2010/main" w="6350" cap="flat">
                    <a:solidFill>
                      <a:srgbClr val="24211D"/>
                    </a:solidFill>
                    <a:prstDash val="solid"/>
                    <a:miter lim="800000"/>
                    <a:headEnd/>
                    <a:tailEnd/>
                  </a14:hiddenLine>
                </a:ext>
              </a:extLst>
            </p:spPr>
            <p:txBody>
              <a:bodyPr/>
              <a:lstStyle/>
              <a:p>
                <a:endParaRPr lang="zh-CN" altLang="en-US">
                  <a:solidFill>
                    <a:srgbClr val="000000"/>
                  </a:solidFill>
                  <a:latin typeface="微软雅黑" pitchFamily="34" charset="-122"/>
                  <a:ea typeface="微软雅黑" pitchFamily="34" charset="-122"/>
                </a:endParaRPr>
              </a:p>
            </p:txBody>
          </p:sp>
          <p:sp>
            <p:nvSpPr>
              <p:cNvPr id="14" name="Freeform 13"/>
              <p:cNvSpPr>
                <a:spLocks/>
              </p:cNvSpPr>
              <p:nvPr/>
            </p:nvSpPr>
            <p:spPr bwMode="auto">
              <a:xfrm>
                <a:off x="137" y="2643"/>
                <a:ext cx="5417" cy="574"/>
              </a:xfrm>
              <a:custGeom>
                <a:avLst/>
                <a:gdLst>
                  <a:gd name="T0" fmla="*/ 5 w 15734"/>
                  <a:gd name="T1" fmla="*/ 158 h 1667"/>
                  <a:gd name="T2" fmla="*/ 0 w 15734"/>
                  <a:gd name="T3" fmla="*/ 427 h 1667"/>
                  <a:gd name="T4" fmla="*/ 4820 w 15734"/>
                  <a:gd name="T5" fmla="*/ 427 h 1667"/>
                  <a:gd name="T6" fmla="*/ 4817 w 15734"/>
                  <a:gd name="T7" fmla="*/ 574 h 1667"/>
                  <a:gd name="T8" fmla="*/ 5417 w 15734"/>
                  <a:gd name="T9" fmla="*/ 284 h 1667"/>
                  <a:gd name="T10" fmla="*/ 4801 w 15734"/>
                  <a:gd name="T11" fmla="*/ 0 h 1667"/>
                  <a:gd name="T12" fmla="*/ 4801 w 15734"/>
                  <a:gd name="T13" fmla="*/ 172 h 1667"/>
                  <a:gd name="T14" fmla="*/ 5 w 15734"/>
                  <a:gd name="T15" fmla="*/ 158 h 16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734" h="1667">
                    <a:moveTo>
                      <a:pt x="15" y="459"/>
                    </a:moveTo>
                    <a:lnTo>
                      <a:pt x="0" y="1239"/>
                    </a:lnTo>
                    <a:lnTo>
                      <a:pt x="14000" y="1239"/>
                    </a:lnTo>
                    <a:lnTo>
                      <a:pt x="13991" y="1667"/>
                    </a:lnTo>
                    <a:lnTo>
                      <a:pt x="15734" y="826"/>
                    </a:lnTo>
                    <a:lnTo>
                      <a:pt x="13945" y="0"/>
                    </a:lnTo>
                    <a:lnTo>
                      <a:pt x="13945" y="500"/>
                    </a:lnTo>
                    <a:lnTo>
                      <a:pt x="15" y="459"/>
                    </a:lnTo>
                    <a:close/>
                  </a:path>
                </a:pathLst>
              </a:custGeom>
              <a:solidFill>
                <a:schemeClr val="accent1">
                  <a:alpha val="70195"/>
                </a:schemeClr>
              </a:solidFill>
              <a:ln>
                <a:noFill/>
              </a:ln>
              <a:extLst>
                <a:ext uri="{91240B29-F687-4F45-9708-019B960494DF}">
                  <a14:hiddenLine xmlns="" xmlns:a14="http://schemas.microsoft.com/office/drawing/2010/main" w="6350" cap="flat">
                    <a:solidFill>
                      <a:srgbClr val="24211D"/>
                    </a:solidFill>
                    <a:prstDash val="solid"/>
                    <a:miter lim="800000"/>
                    <a:headEnd/>
                    <a:tailEnd/>
                  </a14:hiddenLine>
                </a:ext>
              </a:extLst>
            </p:spPr>
            <p:txBody>
              <a:bodyPr/>
              <a:lstStyle/>
              <a:p>
                <a:endParaRPr lang="zh-CN" altLang="en-US">
                  <a:solidFill>
                    <a:srgbClr val="000000"/>
                  </a:solidFill>
                  <a:latin typeface="微软雅黑" pitchFamily="34" charset="-122"/>
                  <a:ea typeface="微软雅黑" pitchFamily="34" charset="-122"/>
                </a:endParaRPr>
              </a:p>
            </p:txBody>
          </p:sp>
          <p:sp>
            <p:nvSpPr>
              <p:cNvPr id="22" name="Text Box 25"/>
              <p:cNvSpPr txBox="1">
                <a:spLocks noChangeArrowheads="1"/>
              </p:cNvSpPr>
              <p:nvPr/>
            </p:nvSpPr>
            <p:spPr bwMode="auto">
              <a:xfrm>
                <a:off x="141" y="2831"/>
                <a:ext cx="22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a:solidFill>
                      <a:srgbClr val="FFFFFF"/>
                    </a:solidFill>
                    <a:latin typeface="微软雅黑" pitchFamily="34" charset="-122"/>
                    <a:ea typeface="微软雅黑" pitchFamily="34" charset="-122"/>
                  </a:rPr>
                  <a:t>B</a:t>
                </a:r>
              </a:p>
            </p:txBody>
          </p:sp>
          <p:sp>
            <p:nvSpPr>
              <p:cNvPr id="23" name="Text Box 26"/>
              <p:cNvSpPr txBox="1">
                <a:spLocks noChangeArrowheads="1"/>
              </p:cNvSpPr>
              <p:nvPr/>
            </p:nvSpPr>
            <p:spPr bwMode="auto">
              <a:xfrm>
                <a:off x="593" y="2831"/>
                <a:ext cx="32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KB</a:t>
                </a:r>
                <a:endParaRPr lang="en-US" altLang="zh-CN" b="1" dirty="0">
                  <a:solidFill>
                    <a:srgbClr val="FFFFFF"/>
                  </a:solidFill>
                  <a:latin typeface="微软雅黑" pitchFamily="34" charset="-122"/>
                  <a:ea typeface="微软雅黑" pitchFamily="34" charset="-122"/>
                </a:endParaRPr>
              </a:p>
            </p:txBody>
          </p:sp>
          <p:sp>
            <p:nvSpPr>
              <p:cNvPr id="24" name="Text Box 27"/>
              <p:cNvSpPr txBox="1">
                <a:spLocks noChangeArrowheads="1"/>
              </p:cNvSpPr>
              <p:nvPr/>
            </p:nvSpPr>
            <p:spPr bwMode="auto">
              <a:xfrm>
                <a:off x="1176" y="2831"/>
                <a:ext cx="36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MB</a:t>
                </a:r>
                <a:endParaRPr lang="en-US" altLang="zh-CN" b="1" dirty="0">
                  <a:solidFill>
                    <a:srgbClr val="FFFFFF"/>
                  </a:solidFill>
                  <a:latin typeface="微软雅黑" pitchFamily="34" charset="-122"/>
                  <a:ea typeface="微软雅黑" pitchFamily="34" charset="-122"/>
                </a:endParaRPr>
              </a:p>
            </p:txBody>
          </p:sp>
          <p:sp>
            <p:nvSpPr>
              <p:cNvPr id="25" name="Text Box 28"/>
              <p:cNvSpPr txBox="1">
                <a:spLocks noChangeArrowheads="1"/>
              </p:cNvSpPr>
              <p:nvPr/>
            </p:nvSpPr>
            <p:spPr bwMode="auto">
              <a:xfrm>
                <a:off x="2252" y="2831"/>
                <a:ext cx="31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TB</a:t>
                </a:r>
                <a:endParaRPr lang="en-US" altLang="zh-CN" b="1" dirty="0">
                  <a:solidFill>
                    <a:srgbClr val="FFFFFF"/>
                  </a:solidFill>
                  <a:latin typeface="微软雅黑" pitchFamily="34" charset="-122"/>
                  <a:ea typeface="微软雅黑" pitchFamily="34" charset="-122"/>
                </a:endParaRPr>
              </a:p>
            </p:txBody>
          </p:sp>
          <p:sp>
            <p:nvSpPr>
              <p:cNvPr id="26" name="Text Box 29"/>
              <p:cNvSpPr txBox="1">
                <a:spLocks noChangeArrowheads="1"/>
              </p:cNvSpPr>
              <p:nvPr/>
            </p:nvSpPr>
            <p:spPr bwMode="auto">
              <a:xfrm>
                <a:off x="1730" y="2831"/>
                <a:ext cx="33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GB</a:t>
                </a:r>
                <a:endParaRPr lang="en-US" altLang="zh-CN" b="1" dirty="0">
                  <a:solidFill>
                    <a:srgbClr val="FFFFFF"/>
                  </a:solidFill>
                  <a:latin typeface="微软雅黑" pitchFamily="34" charset="-122"/>
                  <a:ea typeface="微软雅黑" pitchFamily="34" charset="-122"/>
                </a:endParaRPr>
              </a:p>
            </p:txBody>
          </p:sp>
          <p:sp>
            <p:nvSpPr>
              <p:cNvPr id="27" name="Text Box 30"/>
              <p:cNvSpPr txBox="1">
                <a:spLocks noChangeArrowheads="1"/>
              </p:cNvSpPr>
              <p:nvPr/>
            </p:nvSpPr>
            <p:spPr bwMode="auto">
              <a:xfrm>
                <a:off x="2834" y="2831"/>
                <a:ext cx="31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PB</a:t>
                </a:r>
                <a:endParaRPr lang="en-US" altLang="zh-CN" b="1" dirty="0">
                  <a:solidFill>
                    <a:srgbClr val="FFFFFF"/>
                  </a:solidFill>
                  <a:latin typeface="微软雅黑" pitchFamily="34" charset="-122"/>
                  <a:ea typeface="微软雅黑" pitchFamily="34" charset="-122"/>
                </a:endParaRPr>
              </a:p>
            </p:txBody>
          </p:sp>
          <p:sp>
            <p:nvSpPr>
              <p:cNvPr id="28" name="Text Box 31"/>
              <p:cNvSpPr txBox="1">
                <a:spLocks noChangeArrowheads="1"/>
              </p:cNvSpPr>
              <p:nvPr/>
            </p:nvSpPr>
            <p:spPr bwMode="auto">
              <a:xfrm>
                <a:off x="3424" y="2831"/>
                <a:ext cx="29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EB</a:t>
                </a:r>
                <a:endParaRPr lang="en-US" altLang="zh-CN" b="1" dirty="0">
                  <a:solidFill>
                    <a:srgbClr val="FFFFFF"/>
                  </a:solidFill>
                  <a:latin typeface="微软雅黑" pitchFamily="34" charset="-122"/>
                  <a:ea typeface="微软雅黑" pitchFamily="34" charset="-122"/>
                </a:endParaRPr>
              </a:p>
            </p:txBody>
          </p:sp>
          <p:sp>
            <p:nvSpPr>
              <p:cNvPr id="29" name="Text Box 32"/>
              <p:cNvSpPr txBox="1">
                <a:spLocks noChangeArrowheads="1"/>
              </p:cNvSpPr>
              <p:nvPr/>
            </p:nvSpPr>
            <p:spPr bwMode="auto">
              <a:xfrm>
                <a:off x="3969" y="2831"/>
                <a:ext cx="31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ZB</a:t>
                </a:r>
                <a:endParaRPr lang="en-US" altLang="zh-CN" b="1" dirty="0">
                  <a:solidFill>
                    <a:srgbClr val="FFFFFF"/>
                  </a:solidFill>
                  <a:latin typeface="微软雅黑" pitchFamily="34" charset="-122"/>
                  <a:ea typeface="微软雅黑" pitchFamily="34" charset="-122"/>
                </a:endParaRPr>
              </a:p>
            </p:txBody>
          </p:sp>
          <p:sp>
            <p:nvSpPr>
              <p:cNvPr id="30" name="Text Box 33"/>
              <p:cNvSpPr txBox="1">
                <a:spLocks noChangeArrowheads="1"/>
              </p:cNvSpPr>
              <p:nvPr/>
            </p:nvSpPr>
            <p:spPr bwMode="auto">
              <a:xfrm>
                <a:off x="320" y="2826"/>
                <a:ext cx="11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en-US" altLang="zh-CN" b="1" dirty="0">
                  <a:solidFill>
                    <a:srgbClr val="FFFFFF"/>
                  </a:solidFill>
                  <a:latin typeface="微软雅黑" pitchFamily="34" charset="-122"/>
                  <a:ea typeface="微软雅黑" pitchFamily="34" charset="-122"/>
                </a:endParaRPr>
              </a:p>
            </p:txBody>
          </p:sp>
          <p:sp>
            <p:nvSpPr>
              <p:cNvPr id="31" name="Text Box 34"/>
              <p:cNvSpPr txBox="1">
                <a:spLocks noChangeArrowheads="1"/>
              </p:cNvSpPr>
              <p:nvPr/>
            </p:nvSpPr>
            <p:spPr bwMode="auto">
              <a:xfrm>
                <a:off x="4512" y="2838"/>
                <a:ext cx="31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smtClean="0">
                    <a:solidFill>
                      <a:srgbClr val="FFFFFF"/>
                    </a:solidFill>
                    <a:latin typeface="微软雅黑" pitchFamily="34" charset="-122"/>
                    <a:ea typeface="微软雅黑" pitchFamily="34" charset="-122"/>
                  </a:rPr>
                  <a:t>YB</a:t>
                </a:r>
                <a:endParaRPr lang="en-US" altLang="zh-CN" b="1" dirty="0">
                  <a:solidFill>
                    <a:srgbClr val="FFFFFF"/>
                  </a:solidFill>
                  <a:latin typeface="微软雅黑" pitchFamily="34" charset="-122"/>
                  <a:ea typeface="微软雅黑" pitchFamily="34" charset="-122"/>
                </a:endParaRPr>
              </a:p>
            </p:txBody>
          </p:sp>
          <p:sp>
            <p:nvSpPr>
              <p:cNvPr id="32" name="Text Box 35"/>
              <p:cNvSpPr txBox="1">
                <a:spLocks noChangeArrowheads="1"/>
              </p:cNvSpPr>
              <p:nvPr/>
            </p:nvSpPr>
            <p:spPr bwMode="auto">
              <a:xfrm>
                <a:off x="4830" y="2823"/>
                <a:ext cx="11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en-US" altLang="zh-CN" b="1" dirty="0">
                  <a:solidFill>
                    <a:srgbClr val="FFFFFF"/>
                  </a:solidFill>
                  <a:latin typeface="微软雅黑" pitchFamily="34" charset="-122"/>
                  <a:ea typeface="微软雅黑" pitchFamily="34" charset="-122"/>
                </a:endParaRPr>
              </a:p>
            </p:txBody>
          </p:sp>
        </p:grpSp>
        <p:cxnSp>
          <p:nvCxnSpPr>
            <p:cNvPr id="44" name="直接箭头连接符 43"/>
            <p:cNvCxnSpPr>
              <a:stCxn id="30" idx="3"/>
              <a:endCxn id="23" idx="1"/>
            </p:cNvCxnSpPr>
            <p:nvPr/>
          </p:nvCxnSpPr>
          <p:spPr>
            <a:xfrm>
              <a:off x="692150" y="4671221"/>
              <a:ext cx="249238" cy="7938"/>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42579" y="4571727"/>
              <a:ext cx="365125" cy="225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53" name="直接箭头连接符 52"/>
            <p:cNvCxnSpPr/>
            <p:nvPr/>
          </p:nvCxnSpPr>
          <p:spPr>
            <a:xfrm>
              <a:off x="6876256" y="4684735"/>
              <a:ext cx="216024" cy="1"/>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6012433" y="4671221"/>
              <a:ext cx="287759" cy="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83768" y="4571727"/>
              <a:ext cx="365125" cy="225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42779" y="4581128"/>
              <a:ext cx="365125" cy="225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34867" y="4581128"/>
              <a:ext cx="365125" cy="225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70971" y="4581128"/>
              <a:ext cx="365125" cy="225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33" name="TextBox 32"/>
          <p:cNvSpPr txBox="1"/>
          <p:nvPr/>
        </p:nvSpPr>
        <p:spPr>
          <a:xfrm>
            <a:off x="1863667" y="188640"/>
            <a:ext cx="1661674" cy="523220"/>
          </a:xfrm>
          <a:prstGeom prst="rect">
            <a:avLst/>
          </a:prstGeom>
          <a:solidFill>
            <a:srgbClr val="89B9FF"/>
          </a:solidFill>
          <a:ln w="12700">
            <a:noFill/>
            <a:prstDash val="dash"/>
          </a:ln>
        </p:spPr>
        <p:txBody>
          <a:bodyPr wrap="square" rtlCol="0">
            <a:spAutoFit/>
          </a:bodyPr>
          <a:lstStyle/>
          <a:p>
            <a:pPr algn="ctr"/>
            <a:r>
              <a:rPr lang="zh-CN" altLang="en-US" sz="2800" dirty="0">
                <a:solidFill>
                  <a:prstClr val="white"/>
                </a:solidFill>
                <a:latin typeface="微软雅黑" pitchFamily="34" charset="-122"/>
                <a:ea typeface="微软雅黑" pitchFamily="34" charset="-122"/>
              </a:rPr>
              <a:t>前言</a:t>
            </a:r>
          </a:p>
        </p:txBody>
      </p:sp>
      <p:sp>
        <p:nvSpPr>
          <p:cNvPr id="34" name="矩形 33"/>
          <p:cNvSpPr/>
          <p:nvPr/>
        </p:nvSpPr>
        <p:spPr>
          <a:xfrm>
            <a:off x="1043608" y="1403484"/>
            <a:ext cx="7056784" cy="369332"/>
          </a:xfrm>
          <a:prstGeom prst="rect">
            <a:avLst/>
          </a:prstGeom>
          <a:ln w="15875">
            <a:solidFill>
              <a:schemeClr val="accent1"/>
            </a:solidFill>
            <a:prstDash val="dash"/>
          </a:ln>
        </p:spPr>
        <p:txBody>
          <a:bodyPr wrap="square">
            <a:spAutoFit/>
          </a:bodyPr>
          <a:lstStyle/>
          <a:p>
            <a:r>
              <a:rPr lang="en-US" altLang="zh-CN" dirty="0" smtClean="0">
                <a:solidFill>
                  <a:srgbClr val="000000"/>
                </a:solidFill>
                <a:latin typeface="微软雅黑" pitchFamily="34" charset="-122"/>
                <a:ea typeface="微软雅黑" pitchFamily="34" charset="-122"/>
              </a:rPr>
              <a:t>2(10)     2(20)    2(30)    2(40)     2(50)     2(60)     2(70)     2(80)</a:t>
            </a:r>
            <a:endParaRPr lang="en-US" altLang="zh-CN" dirty="0">
              <a:solidFill>
                <a:srgbClr val="000000"/>
              </a:solidFill>
              <a:latin typeface="微软雅黑" pitchFamily="34" charset="-122"/>
              <a:ea typeface="微软雅黑" pitchFamily="34" charset="-122"/>
            </a:endParaRPr>
          </a:p>
        </p:txBody>
      </p:sp>
      <p:sp>
        <p:nvSpPr>
          <p:cNvPr id="35" name="矩形 34"/>
          <p:cNvSpPr/>
          <p:nvPr/>
        </p:nvSpPr>
        <p:spPr>
          <a:xfrm>
            <a:off x="1043608" y="2195572"/>
            <a:ext cx="7200800" cy="369332"/>
          </a:xfrm>
          <a:prstGeom prst="rect">
            <a:avLst/>
          </a:prstGeom>
          <a:ln w="15875">
            <a:solidFill>
              <a:schemeClr val="accent1"/>
            </a:solidFill>
            <a:prstDash val="dash"/>
          </a:ln>
        </p:spPr>
        <p:txBody>
          <a:bodyPr wrap="square">
            <a:spAutoFit/>
          </a:bodyPr>
          <a:lstStyle/>
          <a:p>
            <a:r>
              <a:rPr lang="en-US" altLang="zh-CN" dirty="0" smtClean="0">
                <a:solidFill>
                  <a:srgbClr val="000000"/>
                </a:solidFill>
                <a:latin typeface="微软雅黑" pitchFamily="34" charset="-122"/>
                <a:ea typeface="微软雅黑" pitchFamily="34" charset="-122"/>
              </a:rPr>
              <a:t>Kilo       Mega   Giga      </a:t>
            </a:r>
            <a:r>
              <a:rPr lang="en-US" altLang="zh-CN" dirty="0" err="1" smtClean="0">
                <a:solidFill>
                  <a:srgbClr val="000000"/>
                </a:solidFill>
                <a:latin typeface="微软雅黑" pitchFamily="34" charset="-122"/>
                <a:ea typeface="微软雅黑" pitchFamily="34" charset="-122"/>
              </a:rPr>
              <a:t>Tera</a:t>
            </a:r>
            <a:r>
              <a:rPr lang="en-US" altLang="zh-CN" dirty="0" smtClean="0">
                <a:solidFill>
                  <a:srgbClr val="000000"/>
                </a:solidFill>
                <a:latin typeface="微软雅黑" pitchFamily="34" charset="-122"/>
                <a:ea typeface="微软雅黑" pitchFamily="34" charset="-122"/>
              </a:rPr>
              <a:t>      </a:t>
            </a:r>
            <a:r>
              <a:rPr lang="en-US" altLang="zh-CN" dirty="0" err="1" smtClean="0">
                <a:solidFill>
                  <a:srgbClr val="000000"/>
                </a:solidFill>
                <a:latin typeface="微软雅黑" pitchFamily="34" charset="-122"/>
                <a:ea typeface="微软雅黑" pitchFamily="34" charset="-122"/>
              </a:rPr>
              <a:t>Peta</a:t>
            </a:r>
            <a:r>
              <a:rPr lang="en-US" altLang="zh-CN" dirty="0" smtClean="0">
                <a:solidFill>
                  <a:srgbClr val="000000"/>
                </a:solidFill>
                <a:latin typeface="微软雅黑" pitchFamily="34" charset="-122"/>
                <a:ea typeface="微软雅黑" pitchFamily="34" charset="-122"/>
              </a:rPr>
              <a:t>        </a:t>
            </a:r>
            <a:r>
              <a:rPr lang="en-US" altLang="zh-CN" dirty="0" err="1" smtClean="0">
                <a:solidFill>
                  <a:srgbClr val="000000"/>
                </a:solidFill>
                <a:latin typeface="微软雅黑" pitchFamily="34" charset="-122"/>
                <a:ea typeface="微软雅黑" pitchFamily="34" charset="-122"/>
              </a:rPr>
              <a:t>Exa</a:t>
            </a:r>
            <a:r>
              <a:rPr lang="en-US" altLang="zh-CN" dirty="0" smtClean="0">
                <a:solidFill>
                  <a:srgbClr val="000000"/>
                </a:solidFill>
                <a:latin typeface="微软雅黑" pitchFamily="34" charset="-122"/>
                <a:ea typeface="微软雅黑" pitchFamily="34" charset="-122"/>
              </a:rPr>
              <a:t>      </a:t>
            </a:r>
            <a:r>
              <a:rPr lang="en-US" altLang="zh-CN" dirty="0" err="1" smtClean="0">
                <a:solidFill>
                  <a:srgbClr val="000000"/>
                </a:solidFill>
                <a:latin typeface="微软雅黑" pitchFamily="34" charset="-122"/>
                <a:ea typeface="微软雅黑" pitchFamily="34" charset="-122"/>
              </a:rPr>
              <a:t>Zetta</a:t>
            </a:r>
            <a:r>
              <a:rPr lang="en-US" altLang="zh-CN" dirty="0" smtClean="0">
                <a:solidFill>
                  <a:srgbClr val="000000"/>
                </a:solidFill>
                <a:latin typeface="微软雅黑" pitchFamily="34" charset="-122"/>
                <a:ea typeface="微软雅黑" pitchFamily="34" charset="-122"/>
              </a:rPr>
              <a:t>   </a:t>
            </a:r>
            <a:r>
              <a:rPr lang="en-US" altLang="zh-CN" dirty="0" err="1" smtClean="0">
                <a:solidFill>
                  <a:srgbClr val="000000"/>
                </a:solidFill>
                <a:latin typeface="微软雅黑" pitchFamily="34" charset="-122"/>
                <a:ea typeface="微软雅黑" pitchFamily="34" charset="-122"/>
              </a:rPr>
              <a:t>Yotta</a:t>
            </a:r>
            <a:endParaRPr lang="en-US" altLang="zh-CN" dirty="0">
              <a:solidFill>
                <a:srgbClr val="000000"/>
              </a:solidFill>
              <a:latin typeface="微软雅黑" pitchFamily="34" charset="-122"/>
              <a:ea typeface="微软雅黑" pitchFamily="34" charset="-122"/>
            </a:endParaRPr>
          </a:p>
        </p:txBody>
      </p:sp>
      <p:sp>
        <p:nvSpPr>
          <p:cNvPr id="36" name="矩形 35"/>
          <p:cNvSpPr/>
          <p:nvPr/>
        </p:nvSpPr>
        <p:spPr>
          <a:xfrm>
            <a:off x="1643042" y="5857892"/>
            <a:ext cx="5929354" cy="400110"/>
          </a:xfrm>
          <a:prstGeom prst="rect">
            <a:avLst/>
          </a:prstGeom>
        </p:spPr>
        <p:txBody>
          <a:bodyPr wrap="square">
            <a:spAutoFit/>
          </a:bodyPr>
          <a:lstStyle/>
          <a:p>
            <a:r>
              <a:rPr lang="zh-CN" altLang="en-US" sz="2000" b="1" dirty="0" smtClean="0">
                <a:solidFill>
                  <a:srgbClr val="2A82B0"/>
                </a:solidFill>
                <a:latin typeface="微软雅黑" pitchFamily="34" charset="-122"/>
                <a:ea typeface="微软雅黑" pitchFamily="34" charset="-122"/>
              </a:rPr>
              <a:t>据</a:t>
            </a:r>
            <a:r>
              <a:rPr lang="en-US" altLang="zh-CN" sz="2000" b="1" dirty="0" smtClean="0">
                <a:solidFill>
                  <a:srgbClr val="2A82B0"/>
                </a:solidFill>
                <a:latin typeface="微软雅黑" pitchFamily="34" charset="-122"/>
                <a:ea typeface="微软雅黑" pitchFamily="34" charset="-122"/>
              </a:rPr>
              <a:t>IBM</a:t>
            </a:r>
            <a:r>
              <a:rPr lang="zh-CN" altLang="en-US" sz="2000" b="1" dirty="0" smtClean="0">
                <a:solidFill>
                  <a:srgbClr val="2A82B0"/>
                </a:solidFill>
                <a:latin typeface="微软雅黑" pitchFamily="34" charset="-122"/>
                <a:ea typeface="微软雅黑" pitchFamily="34" charset="-122"/>
              </a:rPr>
              <a:t>统计全球每天会产生</a:t>
            </a:r>
            <a:r>
              <a:rPr lang="en-US" altLang="zh-CN" sz="2000" b="1" dirty="0" smtClean="0">
                <a:solidFill>
                  <a:srgbClr val="FF0000"/>
                </a:solidFill>
                <a:latin typeface="微软雅黑" pitchFamily="34" charset="-122"/>
                <a:ea typeface="微软雅黑" pitchFamily="34" charset="-122"/>
              </a:rPr>
              <a:t>2.5*10</a:t>
            </a:r>
            <a:r>
              <a:rPr lang="en-US" altLang="zh-CN" sz="2000" b="1" baseline="30000" dirty="0" smtClean="0">
                <a:solidFill>
                  <a:srgbClr val="FF0000"/>
                </a:solidFill>
                <a:latin typeface="微软雅黑" pitchFamily="34" charset="-122"/>
                <a:ea typeface="微软雅黑" pitchFamily="34" charset="-122"/>
              </a:rPr>
              <a:t>18</a:t>
            </a:r>
            <a:r>
              <a:rPr lang="zh-CN" altLang="en-US" sz="2000" b="1" dirty="0" smtClean="0">
                <a:solidFill>
                  <a:srgbClr val="FF0000"/>
                </a:solidFill>
                <a:latin typeface="微软雅黑" pitchFamily="34" charset="-122"/>
                <a:ea typeface="微软雅黑" pitchFamily="34" charset="-122"/>
              </a:rPr>
              <a:t>字节</a:t>
            </a:r>
            <a:r>
              <a:rPr lang="zh-CN" altLang="en-US" sz="2000" b="1" dirty="0" smtClean="0">
                <a:solidFill>
                  <a:srgbClr val="2A82B0"/>
                </a:solidFill>
                <a:latin typeface="微软雅黑" pitchFamily="34" charset="-122"/>
                <a:ea typeface="微软雅黑" pitchFamily="34" charset="-122"/>
              </a:rPr>
              <a:t>的新数据</a:t>
            </a:r>
            <a:endParaRPr lang="zh-CN" altLang="en-US" sz="2000" dirty="0">
              <a:latin typeface="微软雅黑" pitchFamily="34" charset="-122"/>
              <a:ea typeface="微软雅黑" pitchFamily="34" charset="-122"/>
            </a:endParaRPr>
          </a:p>
        </p:txBody>
      </p:sp>
    </p:spTree>
    <p:extLst>
      <p:ext uri="{BB962C8B-B14F-4D97-AF65-F5344CB8AC3E}">
        <p14:creationId xmlns="" xmlns:p14="http://schemas.microsoft.com/office/powerpoint/2010/main" val="38813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0-#ppt_w/2"/>
                                          </p:val>
                                        </p:tav>
                                        <p:tav tm="100000">
                                          <p:val>
                                            <p:strVal val="#ppt_x"/>
                                          </p:val>
                                        </p:tav>
                                      </p:tavLst>
                                    </p:anim>
                                    <p:anim calcmode="lin" valueType="num">
                                      <p:cBhvr additive="base">
                                        <p:cTn id="21" dur="10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1000" fill="hold"/>
                                        <p:tgtEl>
                                          <p:spTgt spid="34"/>
                                        </p:tgtEl>
                                        <p:attrNameLst>
                                          <p:attrName>ppt_x</p:attrName>
                                        </p:attrNameLst>
                                      </p:cBhvr>
                                      <p:tavLst>
                                        <p:tav tm="0">
                                          <p:val>
                                            <p:strVal val="0-#ppt_w/2"/>
                                          </p:val>
                                        </p:tav>
                                        <p:tav tm="100000">
                                          <p:val>
                                            <p:strVal val="#ppt_x"/>
                                          </p:val>
                                        </p:tav>
                                      </p:tavLst>
                                    </p:anim>
                                    <p:anim calcmode="lin" valueType="num">
                                      <p:cBhvr additive="base">
                                        <p:cTn id="25" dur="100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1000" fill="hold"/>
                                        <p:tgtEl>
                                          <p:spTgt spid="35"/>
                                        </p:tgtEl>
                                        <p:attrNameLst>
                                          <p:attrName>ppt_x</p:attrName>
                                        </p:attrNameLst>
                                      </p:cBhvr>
                                      <p:tavLst>
                                        <p:tav tm="0">
                                          <p:val>
                                            <p:strVal val="0-#ppt_w/2"/>
                                          </p:val>
                                        </p:tav>
                                        <p:tav tm="100000">
                                          <p:val>
                                            <p:strVal val="#ppt_x"/>
                                          </p:val>
                                        </p:tav>
                                      </p:tavLst>
                                    </p:anim>
                                    <p:anim calcmode="lin" valueType="num">
                                      <p:cBhvr additive="base">
                                        <p:cTn id="29" dur="10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3" grpId="0" animBg="1"/>
      <p:bldP spid="34" grpId="0" animBg="1"/>
      <p:bldP spid="35" grpId="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863667" y="188640"/>
            <a:ext cx="1661674" cy="523220"/>
          </a:xfrm>
          <a:prstGeom prst="rect">
            <a:avLst/>
          </a:prstGeom>
          <a:solidFill>
            <a:srgbClr val="89B9FF"/>
          </a:solidFill>
          <a:ln w="12700">
            <a:noFill/>
            <a:prstDash val="dash"/>
          </a:ln>
        </p:spPr>
        <p:txBody>
          <a:bodyPr wrap="square" rtlCol="0">
            <a:spAutoFit/>
          </a:bodyPr>
          <a:lstStyle/>
          <a:p>
            <a:pPr algn="ctr"/>
            <a:r>
              <a:rPr lang="zh-CN" altLang="en-US" sz="2800" dirty="0">
                <a:solidFill>
                  <a:prstClr val="white"/>
                </a:solidFill>
                <a:latin typeface="微软雅黑" pitchFamily="34" charset="-122"/>
                <a:ea typeface="微软雅黑" pitchFamily="34" charset="-122"/>
              </a:rPr>
              <a:t>前言</a:t>
            </a:r>
          </a:p>
        </p:txBody>
      </p:sp>
      <p:sp>
        <p:nvSpPr>
          <p:cNvPr id="36" name="矩形 35"/>
          <p:cNvSpPr/>
          <p:nvPr/>
        </p:nvSpPr>
        <p:spPr>
          <a:xfrm>
            <a:off x="785786" y="1571612"/>
            <a:ext cx="4000528" cy="400110"/>
          </a:xfrm>
          <a:prstGeom prst="rect">
            <a:avLst/>
          </a:prstGeom>
        </p:spPr>
        <p:txBody>
          <a:bodyPr wrap="square">
            <a:spAutoFit/>
          </a:bodyPr>
          <a:lstStyle/>
          <a:p>
            <a:r>
              <a:rPr lang="zh-CN" altLang="en-US" sz="2000" dirty="0" smtClean="0">
                <a:latin typeface="微软雅黑" pitchFamily="34" charset="-122"/>
                <a:ea typeface="微软雅黑" pitchFamily="34" charset="-122"/>
              </a:rPr>
              <a:t>我们来点实际的：贷款</a:t>
            </a:r>
            <a:endParaRPr lang="zh-CN" altLang="en-US" sz="2000" dirty="0">
              <a:latin typeface="微软雅黑" pitchFamily="34" charset="-122"/>
              <a:ea typeface="微软雅黑" pitchFamily="34" charset="-122"/>
            </a:endParaRPr>
          </a:p>
        </p:txBody>
      </p:sp>
      <p:sp>
        <p:nvSpPr>
          <p:cNvPr id="37" name="矩形 36"/>
          <p:cNvSpPr/>
          <p:nvPr/>
        </p:nvSpPr>
        <p:spPr>
          <a:xfrm>
            <a:off x="785786" y="3500438"/>
            <a:ext cx="5929354" cy="400110"/>
          </a:xfrm>
          <a:prstGeom prst="rect">
            <a:avLst/>
          </a:prstGeom>
        </p:spPr>
        <p:txBody>
          <a:bodyPr wrap="square">
            <a:spAutoFit/>
          </a:bodyPr>
          <a:lstStyle/>
          <a:p>
            <a:r>
              <a:rPr lang="zh-CN" altLang="en-US" sz="2000" b="1" dirty="0" smtClean="0">
                <a:solidFill>
                  <a:srgbClr val="2A82B0"/>
                </a:solidFill>
                <a:latin typeface="微软雅黑" pitchFamily="34" charset="-122"/>
                <a:ea typeface="微软雅黑" pitchFamily="34" charset="-122"/>
              </a:rPr>
              <a:t>互联网金融贷款，拿蚂蚁金服举例</a:t>
            </a:r>
          </a:p>
        </p:txBody>
      </p:sp>
      <p:sp>
        <p:nvSpPr>
          <p:cNvPr id="39" name="矩形 38"/>
          <p:cNvSpPr/>
          <p:nvPr/>
        </p:nvSpPr>
        <p:spPr>
          <a:xfrm>
            <a:off x="785786" y="2500306"/>
            <a:ext cx="5929354" cy="400110"/>
          </a:xfrm>
          <a:prstGeom prst="rect">
            <a:avLst/>
          </a:prstGeom>
        </p:spPr>
        <p:txBody>
          <a:bodyPr wrap="square">
            <a:spAutoFit/>
          </a:bodyPr>
          <a:lstStyle/>
          <a:p>
            <a:r>
              <a:rPr lang="zh-CN" altLang="en-US" sz="2000" b="1" dirty="0" smtClean="0">
                <a:solidFill>
                  <a:srgbClr val="2A82B0"/>
                </a:solidFill>
                <a:latin typeface="微软雅黑" pitchFamily="34" charset="-122"/>
                <a:ea typeface="微软雅黑" pitchFamily="34" charset="-122"/>
              </a:rPr>
              <a:t>银行从得到贷款请求到款项到账户</a:t>
            </a:r>
            <a:endParaRPr lang="zh-CN" altLang="en-US" sz="2000" dirty="0">
              <a:latin typeface="微软雅黑" pitchFamily="34" charset="-122"/>
              <a:ea typeface="微软雅黑" pitchFamily="34" charset="-122"/>
            </a:endParaRPr>
          </a:p>
        </p:txBody>
      </p:sp>
      <p:sp>
        <p:nvSpPr>
          <p:cNvPr id="40" name="TextBox 39"/>
          <p:cNvSpPr txBox="1"/>
          <p:nvPr/>
        </p:nvSpPr>
        <p:spPr>
          <a:xfrm>
            <a:off x="4888999" y="2415597"/>
            <a:ext cx="1826141" cy="584775"/>
          </a:xfrm>
          <a:prstGeom prst="rect">
            <a:avLst/>
          </a:prstGeom>
          <a:noFill/>
        </p:spPr>
        <p:txBody>
          <a:bodyPr wrap="none" rtlCol="0">
            <a:spAutoFit/>
          </a:bodyPr>
          <a:lstStyle/>
          <a:p>
            <a:r>
              <a:rPr lang="zh-CN" altLang="en-US" sz="3200" dirty="0" smtClean="0">
                <a:solidFill>
                  <a:srgbClr val="FF0000"/>
                </a:solidFill>
                <a:latin typeface="微软雅黑" pitchFamily="34" charset="-122"/>
                <a:ea typeface="微软雅黑" pitchFamily="34" charset="-122"/>
              </a:rPr>
              <a:t>“最快”</a:t>
            </a:r>
            <a:endParaRPr lang="zh-CN" altLang="en-US" sz="3200" dirty="0">
              <a:solidFill>
                <a:srgbClr val="FF0000"/>
              </a:solidFill>
              <a:latin typeface="微软雅黑" pitchFamily="34" charset="-122"/>
              <a:ea typeface="微软雅黑" pitchFamily="34" charset="-122"/>
            </a:endParaRPr>
          </a:p>
        </p:txBody>
      </p:sp>
      <p:sp>
        <p:nvSpPr>
          <p:cNvPr id="41" name="TextBox 40"/>
          <p:cNvSpPr txBox="1"/>
          <p:nvPr/>
        </p:nvSpPr>
        <p:spPr>
          <a:xfrm>
            <a:off x="7009839" y="2357430"/>
            <a:ext cx="848309" cy="584775"/>
          </a:xfrm>
          <a:prstGeom prst="rect">
            <a:avLst/>
          </a:prstGeom>
          <a:noFill/>
        </p:spPr>
        <p:txBody>
          <a:bodyPr wrap="none" rtlCol="0">
            <a:spAutoFit/>
          </a:bodyPr>
          <a:lstStyle/>
          <a:p>
            <a:r>
              <a:rPr lang="en-US" altLang="zh-CN" sz="3200" b="1" dirty="0" smtClean="0">
                <a:solidFill>
                  <a:srgbClr val="FF0000"/>
                </a:solidFill>
                <a:latin typeface="微软雅黑" pitchFamily="34" charset="-122"/>
                <a:ea typeface="微软雅黑" pitchFamily="34" charset="-122"/>
              </a:rPr>
              <a:t>3</a:t>
            </a:r>
            <a:r>
              <a:rPr lang="zh-CN" altLang="en-US" sz="3200" b="1" dirty="0" smtClean="0">
                <a:solidFill>
                  <a:srgbClr val="FF0000"/>
                </a:solidFill>
                <a:latin typeface="微软雅黑" pitchFamily="34" charset="-122"/>
                <a:ea typeface="微软雅黑" pitchFamily="34" charset="-122"/>
              </a:rPr>
              <a:t>天</a:t>
            </a:r>
            <a:endParaRPr lang="zh-CN" altLang="en-US" sz="3200" b="1" dirty="0">
              <a:solidFill>
                <a:srgbClr val="FF0000"/>
              </a:solidFill>
              <a:latin typeface="微软雅黑" pitchFamily="34" charset="-122"/>
              <a:ea typeface="微软雅黑" pitchFamily="34" charset="-122"/>
            </a:endParaRPr>
          </a:p>
        </p:txBody>
      </p:sp>
      <p:sp>
        <p:nvSpPr>
          <p:cNvPr id="43" name="TextBox 42"/>
          <p:cNvSpPr txBox="1"/>
          <p:nvPr/>
        </p:nvSpPr>
        <p:spPr>
          <a:xfrm>
            <a:off x="4857752" y="3415729"/>
            <a:ext cx="1826141" cy="584775"/>
          </a:xfrm>
          <a:prstGeom prst="rect">
            <a:avLst/>
          </a:prstGeom>
          <a:noFill/>
        </p:spPr>
        <p:txBody>
          <a:bodyPr wrap="none" rtlCol="0">
            <a:spAutoFit/>
          </a:bodyPr>
          <a:lstStyle/>
          <a:p>
            <a:r>
              <a:rPr lang="zh-CN" altLang="en-US" sz="3200" dirty="0" smtClean="0">
                <a:solidFill>
                  <a:srgbClr val="FF0000"/>
                </a:solidFill>
                <a:latin typeface="微软雅黑" pitchFamily="34" charset="-122"/>
                <a:ea typeface="微软雅黑" pitchFamily="34" charset="-122"/>
              </a:rPr>
              <a:t>“最慢”</a:t>
            </a:r>
            <a:endParaRPr lang="zh-CN" altLang="en-US" sz="3200" dirty="0">
              <a:solidFill>
                <a:srgbClr val="FF0000"/>
              </a:solidFill>
              <a:latin typeface="微软雅黑" pitchFamily="34" charset="-122"/>
              <a:ea typeface="微软雅黑" pitchFamily="34" charset="-122"/>
            </a:endParaRPr>
          </a:p>
        </p:txBody>
      </p:sp>
      <p:sp>
        <p:nvSpPr>
          <p:cNvPr id="45" name="TextBox 44"/>
          <p:cNvSpPr txBox="1"/>
          <p:nvPr/>
        </p:nvSpPr>
        <p:spPr>
          <a:xfrm>
            <a:off x="7000892" y="3415729"/>
            <a:ext cx="1258678" cy="584775"/>
          </a:xfrm>
          <a:prstGeom prst="rect">
            <a:avLst/>
          </a:prstGeom>
          <a:noFill/>
        </p:spPr>
        <p:txBody>
          <a:bodyPr wrap="none" rtlCol="0">
            <a:spAutoFit/>
          </a:bodyPr>
          <a:lstStyle/>
          <a:p>
            <a:r>
              <a:rPr lang="en-US" altLang="zh-CN" sz="3200" b="1" dirty="0" smtClean="0">
                <a:solidFill>
                  <a:srgbClr val="FF0000"/>
                </a:solidFill>
                <a:latin typeface="微软雅黑" pitchFamily="34" charset="-122"/>
                <a:ea typeface="微软雅黑" pitchFamily="34" charset="-122"/>
              </a:rPr>
              <a:t>1</a:t>
            </a:r>
            <a:r>
              <a:rPr lang="zh-CN" altLang="en-US" sz="3200" b="1" dirty="0" smtClean="0">
                <a:solidFill>
                  <a:srgbClr val="FF0000"/>
                </a:solidFill>
                <a:latin typeface="微软雅黑" pitchFamily="34" charset="-122"/>
                <a:ea typeface="微软雅黑" pitchFamily="34" charset="-122"/>
              </a:rPr>
              <a:t>小时</a:t>
            </a:r>
            <a:endParaRPr lang="zh-CN" altLang="en-US" sz="3200" b="1" dirty="0">
              <a:solidFill>
                <a:srgbClr val="FF0000"/>
              </a:solidFill>
              <a:latin typeface="微软雅黑" pitchFamily="34" charset="-122"/>
              <a:ea typeface="微软雅黑" pitchFamily="34" charset="-122"/>
            </a:endParaRPr>
          </a:p>
        </p:txBody>
      </p:sp>
      <p:sp>
        <p:nvSpPr>
          <p:cNvPr id="47" name="TextBox 46"/>
          <p:cNvSpPr txBox="1"/>
          <p:nvPr/>
        </p:nvSpPr>
        <p:spPr>
          <a:xfrm>
            <a:off x="357158" y="4786322"/>
            <a:ext cx="2646878" cy="584775"/>
          </a:xfrm>
          <a:prstGeom prst="rect">
            <a:avLst/>
          </a:prstGeom>
          <a:noFill/>
        </p:spPr>
        <p:txBody>
          <a:bodyPr wrap="none" rtlCol="0">
            <a:spAutoFit/>
          </a:bodyPr>
          <a:lstStyle/>
          <a:p>
            <a:r>
              <a:rPr lang="zh-CN" altLang="en-US" sz="3200" b="1" dirty="0" smtClean="0">
                <a:solidFill>
                  <a:srgbClr val="FF0000"/>
                </a:solidFill>
                <a:latin typeface="微软雅黑" pitchFamily="34" charset="-122"/>
                <a:ea typeface="微软雅黑" pitchFamily="34" charset="-122"/>
              </a:rPr>
              <a:t>“线上风控”</a:t>
            </a:r>
            <a:endParaRPr lang="zh-CN" altLang="en-US" sz="3200" b="1" dirty="0">
              <a:solidFill>
                <a:srgbClr val="FF0000"/>
              </a:solidFill>
              <a:latin typeface="微软雅黑" pitchFamily="34" charset="-122"/>
              <a:ea typeface="微软雅黑" pitchFamily="34" charset="-122"/>
            </a:endParaRPr>
          </a:p>
        </p:txBody>
      </p:sp>
      <p:sp>
        <p:nvSpPr>
          <p:cNvPr id="48" name="TextBox 47"/>
          <p:cNvSpPr txBox="1"/>
          <p:nvPr/>
        </p:nvSpPr>
        <p:spPr>
          <a:xfrm>
            <a:off x="3286116" y="4786322"/>
            <a:ext cx="2646878" cy="584775"/>
          </a:xfrm>
          <a:prstGeom prst="rect">
            <a:avLst/>
          </a:prstGeom>
          <a:noFill/>
        </p:spPr>
        <p:txBody>
          <a:bodyPr wrap="none" rtlCol="0">
            <a:spAutoFit/>
          </a:bodyPr>
          <a:lstStyle/>
          <a:p>
            <a:r>
              <a:rPr lang="zh-CN" altLang="en-US" sz="3200" b="1" dirty="0" smtClean="0">
                <a:solidFill>
                  <a:srgbClr val="FF0000"/>
                </a:solidFill>
                <a:latin typeface="微软雅黑" pitchFamily="34" charset="-122"/>
                <a:ea typeface="微软雅黑" pitchFamily="34" charset="-122"/>
              </a:rPr>
              <a:t>“线下风控”</a:t>
            </a:r>
            <a:endParaRPr lang="zh-CN" altLang="en-US" sz="3200" b="1" dirty="0">
              <a:solidFill>
                <a:srgbClr val="FF0000"/>
              </a:solidFill>
              <a:latin typeface="微软雅黑" pitchFamily="34" charset="-122"/>
              <a:ea typeface="微软雅黑" pitchFamily="34" charset="-122"/>
            </a:endParaRPr>
          </a:p>
        </p:txBody>
      </p:sp>
      <p:sp>
        <p:nvSpPr>
          <p:cNvPr id="49" name="减号 48"/>
          <p:cNvSpPr/>
          <p:nvPr/>
        </p:nvSpPr>
        <p:spPr>
          <a:xfrm>
            <a:off x="2786050" y="4786322"/>
            <a:ext cx="714380" cy="714380"/>
          </a:xfrm>
          <a:prstGeom prst="mathMinus">
            <a:avLst/>
          </a:prstGeom>
          <a:solidFill>
            <a:srgbClr val="69A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于号 49"/>
          <p:cNvSpPr/>
          <p:nvPr/>
        </p:nvSpPr>
        <p:spPr>
          <a:xfrm>
            <a:off x="5786446" y="4857760"/>
            <a:ext cx="857256" cy="571504"/>
          </a:xfrm>
          <a:prstGeom prst="mathEqual">
            <a:avLst/>
          </a:prstGeom>
          <a:solidFill>
            <a:srgbClr val="69A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6429388" y="4786322"/>
            <a:ext cx="2236510" cy="584775"/>
          </a:xfrm>
          <a:prstGeom prst="rect">
            <a:avLst/>
          </a:prstGeom>
          <a:noFill/>
        </p:spPr>
        <p:txBody>
          <a:bodyPr wrap="none" rtlCol="0">
            <a:spAutoFit/>
          </a:bodyPr>
          <a:lstStyle/>
          <a:p>
            <a:r>
              <a:rPr lang="zh-CN" altLang="en-US" sz="3200" b="1" dirty="0" smtClean="0">
                <a:solidFill>
                  <a:srgbClr val="FF0000"/>
                </a:solidFill>
                <a:latin typeface="微软雅黑" pitchFamily="34" charset="-122"/>
                <a:ea typeface="微软雅黑" pitchFamily="34" charset="-122"/>
              </a:rPr>
              <a:t>“大数据”</a:t>
            </a:r>
            <a:endParaRPr lang="zh-CN" altLang="en-US" sz="3200" b="1" dirty="0">
              <a:solidFill>
                <a:srgbClr val="FF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38813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80">
                                          <p:stCondLst>
                                            <p:cond delay="0"/>
                                          </p:stCondLst>
                                        </p:cTn>
                                        <p:tgtEl>
                                          <p:spTgt spid="41"/>
                                        </p:tgtEl>
                                      </p:cBhvr>
                                    </p:animEffect>
                                    <p:anim calcmode="lin" valueType="num">
                                      <p:cBhvr>
                                        <p:cTn id="29"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34" dur="26">
                                          <p:stCondLst>
                                            <p:cond delay="650"/>
                                          </p:stCondLst>
                                        </p:cTn>
                                        <p:tgtEl>
                                          <p:spTgt spid="41"/>
                                        </p:tgtEl>
                                      </p:cBhvr>
                                      <p:to x="100000" y="60000"/>
                                    </p:animScale>
                                    <p:animScale>
                                      <p:cBhvr>
                                        <p:cTn id="35" dur="166" decel="50000">
                                          <p:stCondLst>
                                            <p:cond delay="676"/>
                                          </p:stCondLst>
                                        </p:cTn>
                                        <p:tgtEl>
                                          <p:spTgt spid="41"/>
                                        </p:tgtEl>
                                      </p:cBhvr>
                                      <p:to x="100000" y="100000"/>
                                    </p:animScale>
                                    <p:animScale>
                                      <p:cBhvr>
                                        <p:cTn id="36" dur="26">
                                          <p:stCondLst>
                                            <p:cond delay="1312"/>
                                          </p:stCondLst>
                                        </p:cTn>
                                        <p:tgtEl>
                                          <p:spTgt spid="41"/>
                                        </p:tgtEl>
                                      </p:cBhvr>
                                      <p:to x="100000" y="80000"/>
                                    </p:animScale>
                                    <p:animScale>
                                      <p:cBhvr>
                                        <p:cTn id="37" dur="166" decel="50000">
                                          <p:stCondLst>
                                            <p:cond delay="1338"/>
                                          </p:stCondLst>
                                        </p:cTn>
                                        <p:tgtEl>
                                          <p:spTgt spid="41"/>
                                        </p:tgtEl>
                                      </p:cBhvr>
                                      <p:to x="100000" y="100000"/>
                                    </p:animScale>
                                    <p:animScale>
                                      <p:cBhvr>
                                        <p:cTn id="38" dur="26">
                                          <p:stCondLst>
                                            <p:cond delay="1642"/>
                                          </p:stCondLst>
                                        </p:cTn>
                                        <p:tgtEl>
                                          <p:spTgt spid="41"/>
                                        </p:tgtEl>
                                      </p:cBhvr>
                                      <p:to x="100000" y="90000"/>
                                    </p:animScale>
                                    <p:animScale>
                                      <p:cBhvr>
                                        <p:cTn id="39" dur="166" decel="50000">
                                          <p:stCondLst>
                                            <p:cond delay="1668"/>
                                          </p:stCondLst>
                                        </p:cTn>
                                        <p:tgtEl>
                                          <p:spTgt spid="41"/>
                                        </p:tgtEl>
                                      </p:cBhvr>
                                      <p:to x="100000" y="100000"/>
                                    </p:animScale>
                                    <p:animScale>
                                      <p:cBhvr>
                                        <p:cTn id="40" dur="26">
                                          <p:stCondLst>
                                            <p:cond delay="1808"/>
                                          </p:stCondLst>
                                        </p:cTn>
                                        <p:tgtEl>
                                          <p:spTgt spid="41"/>
                                        </p:tgtEl>
                                      </p:cBhvr>
                                      <p:to x="100000" y="95000"/>
                                    </p:animScale>
                                    <p:animScale>
                                      <p:cBhvr>
                                        <p:cTn id="41" dur="166" decel="50000">
                                          <p:stCondLst>
                                            <p:cond delay="1834"/>
                                          </p:stCondLst>
                                        </p:cTn>
                                        <p:tgtEl>
                                          <p:spTgt spid="4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80">
                                          <p:stCondLst>
                                            <p:cond delay="0"/>
                                          </p:stCondLst>
                                        </p:cTn>
                                        <p:tgtEl>
                                          <p:spTgt spid="45"/>
                                        </p:tgtEl>
                                      </p:cBhvr>
                                    </p:animEffect>
                                    <p:anim calcmode="lin" valueType="num">
                                      <p:cBhvr>
                                        <p:cTn id="5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3" dur="26">
                                          <p:stCondLst>
                                            <p:cond delay="650"/>
                                          </p:stCondLst>
                                        </p:cTn>
                                        <p:tgtEl>
                                          <p:spTgt spid="45"/>
                                        </p:tgtEl>
                                      </p:cBhvr>
                                      <p:to x="100000" y="60000"/>
                                    </p:animScale>
                                    <p:animScale>
                                      <p:cBhvr>
                                        <p:cTn id="64" dur="166" decel="50000">
                                          <p:stCondLst>
                                            <p:cond delay="676"/>
                                          </p:stCondLst>
                                        </p:cTn>
                                        <p:tgtEl>
                                          <p:spTgt spid="45"/>
                                        </p:tgtEl>
                                      </p:cBhvr>
                                      <p:to x="100000" y="100000"/>
                                    </p:animScale>
                                    <p:animScale>
                                      <p:cBhvr>
                                        <p:cTn id="65" dur="26">
                                          <p:stCondLst>
                                            <p:cond delay="1312"/>
                                          </p:stCondLst>
                                        </p:cTn>
                                        <p:tgtEl>
                                          <p:spTgt spid="45"/>
                                        </p:tgtEl>
                                      </p:cBhvr>
                                      <p:to x="100000" y="80000"/>
                                    </p:animScale>
                                    <p:animScale>
                                      <p:cBhvr>
                                        <p:cTn id="66" dur="166" decel="50000">
                                          <p:stCondLst>
                                            <p:cond delay="1338"/>
                                          </p:stCondLst>
                                        </p:cTn>
                                        <p:tgtEl>
                                          <p:spTgt spid="45"/>
                                        </p:tgtEl>
                                      </p:cBhvr>
                                      <p:to x="100000" y="100000"/>
                                    </p:animScale>
                                    <p:animScale>
                                      <p:cBhvr>
                                        <p:cTn id="67" dur="26">
                                          <p:stCondLst>
                                            <p:cond delay="1642"/>
                                          </p:stCondLst>
                                        </p:cTn>
                                        <p:tgtEl>
                                          <p:spTgt spid="45"/>
                                        </p:tgtEl>
                                      </p:cBhvr>
                                      <p:to x="100000" y="90000"/>
                                    </p:animScale>
                                    <p:animScale>
                                      <p:cBhvr>
                                        <p:cTn id="68" dur="166" decel="50000">
                                          <p:stCondLst>
                                            <p:cond delay="1668"/>
                                          </p:stCondLst>
                                        </p:cTn>
                                        <p:tgtEl>
                                          <p:spTgt spid="45"/>
                                        </p:tgtEl>
                                      </p:cBhvr>
                                      <p:to x="100000" y="100000"/>
                                    </p:animScale>
                                    <p:animScale>
                                      <p:cBhvr>
                                        <p:cTn id="69" dur="26">
                                          <p:stCondLst>
                                            <p:cond delay="1808"/>
                                          </p:stCondLst>
                                        </p:cTn>
                                        <p:tgtEl>
                                          <p:spTgt spid="45"/>
                                        </p:tgtEl>
                                      </p:cBhvr>
                                      <p:to x="100000" y="95000"/>
                                    </p:animScale>
                                    <p:animScale>
                                      <p:cBhvr>
                                        <p:cTn id="70" dur="166" decel="50000">
                                          <p:stCondLst>
                                            <p:cond delay="1834"/>
                                          </p:stCondLst>
                                        </p:cTn>
                                        <p:tgtEl>
                                          <p:spTgt spid="45"/>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7" presetClass="entr" presetSubtype="0" fill="hold" grpId="0" nodeType="clickEffect">
                                  <p:stCondLst>
                                    <p:cond delay="0"/>
                                  </p:stCondLst>
                                  <p:iterate type="lt">
                                    <p:tmPct val="50000"/>
                                  </p:iterate>
                                  <p:childTnLst>
                                    <p:set>
                                      <p:cBhvr>
                                        <p:cTn id="74" dur="1" fill="hold">
                                          <p:stCondLst>
                                            <p:cond delay="0"/>
                                          </p:stCondLst>
                                        </p:cTn>
                                        <p:tgtEl>
                                          <p:spTgt spid="47"/>
                                        </p:tgtEl>
                                        <p:attrNameLst>
                                          <p:attrName>style.visibility</p:attrName>
                                        </p:attrNameLst>
                                      </p:cBhvr>
                                      <p:to>
                                        <p:strVal val="visible"/>
                                      </p:to>
                                    </p:set>
                                    <p:anim calcmode="discrete" valueType="clr">
                                      <p:cBhvr override="childStyle">
                                        <p:cTn id="75" dur="80"/>
                                        <p:tgtEl>
                                          <p:spTgt spid="47"/>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47"/>
                                        </p:tgtEl>
                                        <p:attrNameLst>
                                          <p:attrName>fillcolor</p:attrName>
                                        </p:attrNameLst>
                                      </p:cBhvr>
                                      <p:tavLst>
                                        <p:tav tm="0">
                                          <p:val>
                                            <p:clrVal>
                                              <a:schemeClr val="accent2"/>
                                            </p:clrVal>
                                          </p:val>
                                        </p:tav>
                                        <p:tav tm="50000">
                                          <p:val>
                                            <p:clrVal>
                                              <a:schemeClr val="hlink"/>
                                            </p:clrVal>
                                          </p:val>
                                        </p:tav>
                                      </p:tavLst>
                                    </p:anim>
                                    <p:set>
                                      <p:cBhvr>
                                        <p:cTn id="77" dur="80"/>
                                        <p:tgtEl>
                                          <p:spTgt spid="47"/>
                                        </p:tgtEl>
                                        <p:attrNameLst>
                                          <p:attrName>fill.type</p:attrName>
                                        </p:attrNameLst>
                                      </p:cBhvr>
                                      <p:to>
                                        <p:strVal val="solid"/>
                                      </p:to>
                                    </p:set>
                                  </p:childTnLst>
                                </p:cTn>
                              </p:par>
                            </p:childTnLst>
                          </p:cTn>
                        </p:par>
                        <p:par>
                          <p:cTn id="78" fill="hold">
                            <p:stCondLst>
                              <p:cond delay="280"/>
                            </p:stCondLst>
                            <p:childTnLst>
                              <p:par>
                                <p:cTn id="79" presetID="27" presetClass="entr" presetSubtype="0" fill="hold" grpId="0" nodeType="afterEffect">
                                  <p:stCondLst>
                                    <p:cond delay="0"/>
                                  </p:stCondLst>
                                  <p:iterate type="lt">
                                    <p:tmPct val="50000"/>
                                  </p:iterate>
                                  <p:childTnLst>
                                    <p:set>
                                      <p:cBhvr>
                                        <p:cTn id="80" dur="1" fill="hold">
                                          <p:stCondLst>
                                            <p:cond delay="0"/>
                                          </p:stCondLst>
                                        </p:cTn>
                                        <p:tgtEl>
                                          <p:spTgt spid="48"/>
                                        </p:tgtEl>
                                        <p:attrNameLst>
                                          <p:attrName>style.visibility</p:attrName>
                                        </p:attrNameLst>
                                      </p:cBhvr>
                                      <p:to>
                                        <p:strVal val="visible"/>
                                      </p:to>
                                    </p:set>
                                    <p:anim calcmode="discrete" valueType="clr">
                                      <p:cBhvr override="childStyle">
                                        <p:cTn id="81" dur="80"/>
                                        <p:tgtEl>
                                          <p:spTgt spid="48"/>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48"/>
                                        </p:tgtEl>
                                        <p:attrNameLst>
                                          <p:attrName>fillcolor</p:attrName>
                                        </p:attrNameLst>
                                      </p:cBhvr>
                                      <p:tavLst>
                                        <p:tav tm="0">
                                          <p:val>
                                            <p:clrVal>
                                              <a:schemeClr val="accent2"/>
                                            </p:clrVal>
                                          </p:val>
                                        </p:tav>
                                        <p:tav tm="50000">
                                          <p:val>
                                            <p:clrVal>
                                              <a:schemeClr val="hlink"/>
                                            </p:clrVal>
                                          </p:val>
                                        </p:tav>
                                      </p:tavLst>
                                    </p:anim>
                                    <p:set>
                                      <p:cBhvr>
                                        <p:cTn id="83" dur="80"/>
                                        <p:tgtEl>
                                          <p:spTgt spid="48"/>
                                        </p:tgtEl>
                                        <p:attrNameLst>
                                          <p:attrName>fill.type</p:attrName>
                                        </p:attrNameLst>
                                      </p:cBhvr>
                                      <p:to>
                                        <p:strVal val="solid"/>
                                      </p:to>
                                    </p:se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ppt_x"/>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additive="base">
                                        <p:cTn id="92" dur="500" fill="hold"/>
                                        <p:tgtEl>
                                          <p:spTgt spid="50"/>
                                        </p:tgtEl>
                                        <p:attrNameLst>
                                          <p:attrName>ppt_x</p:attrName>
                                        </p:attrNameLst>
                                      </p:cBhvr>
                                      <p:tavLst>
                                        <p:tav tm="0">
                                          <p:val>
                                            <p:strVal val="#ppt_x"/>
                                          </p:val>
                                        </p:tav>
                                        <p:tav tm="100000">
                                          <p:val>
                                            <p:strVal val="#ppt_x"/>
                                          </p:val>
                                        </p:tav>
                                      </p:tavLst>
                                    </p:anim>
                                    <p:anim calcmode="lin" valueType="num">
                                      <p:cBhvr additive="base">
                                        <p:cTn id="93" dur="500" fill="hold"/>
                                        <p:tgtEl>
                                          <p:spTgt spid="50"/>
                                        </p:tgtEl>
                                        <p:attrNameLst>
                                          <p:attrName>ppt_y</p:attrName>
                                        </p:attrNameLst>
                                      </p:cBhvr>
                                      <p:tavLst>
                                        <p:tav tm="0">
                                          <p:val>
                                            <p:strVal val="1+#ppt_h/2"/>
                                          </p:val>
                                        </p:tav>
                                        <p:tav tm="100000">
                                          <p:val>
                                            <p:strVal val="#ppt_y"/>
                                          </p:val>
                                        </p:tav>
                                      </p:tavLst>
                                    </p:anim>
                                  </p:childTnLst>
                                </p:cTn>
                              </p:par>
                            </p:childTnLst>
                          </p:cTn>
                        </p:par>
                        <p:par>
                          <p:cTn id="94" fill="hold">
                            <p:stCondLst>
                              <p:cond delay="500"/>
                            </p:stCondLst>
                            <p:childTnLst>
                              <p:par>
                                <p:cTn id="95" presetID="26" presetClass="entr" presetSubtype="0" fill="hold" grpId="0"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down)">
                                      <p:cBhvr>
                                        <p:cTn id="97" dur="580">
                                          <p:stCondLst>
                                            <p:cond delay="0"/>
                                          </p:stCondLst>
                                        </p:cTn>
                                        <p:tgtEl>
                                          <p:spTgt spid="51"/>
                                        </p:tgtEl>
                                      </p:cBhvr>
                                    </p:animEffect>
                                    <p:anim calcmode="lin" valueType="num">
                                      <p:cBhvr>
                                        <p:cTn id="98"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103" dur="26">
                                          <p:stCondLst>
                                            <p:cond delay="650"/>
                                          </p:stCondLst>
                                        </p:cTn>
                                        <p:tgtEl>
                                          <p:spTgt spid="51"/>
                                        </p:tgtEl>
                                      </p:cBhvr>
                                      <p:to x="100000" y="60000"/>
                                    </p:animScale>
                                    <p:animScale>
                                      <p:cBhvr>
                                        <p:cTn id="104" dur="166" decel="50000">
                                          <p:stCondLst>
                                            <p:cond delay="676"/>
                                          </p:stCondLst>
                                        </p:cTn>
                                        <p:tgtEl>
                                          <p:spTgt spid="51"/>
                                        </p:tgtEl>
                                      </p:cBhvr>
                                      <p:to x="100000" y="100000"/>
                                    </p:animScale>
                                    <p:animScale>
                                      <p:cBhvr>
                                        <p:cTn id="105" dur="26">
                                          <p:stCondLst>
                                            <p:cond delay="1312"/>
                                          </p:stCondLst>
                                        </p:cTn>
                                        <p:tgtEl>
                                          <p:spTgt spid="51"/>
                                        </p:tgtEl>
                                      </p:cBhvr>
                                      <p:to x="100000" y="80000"/>
                                    </p:animScale>
                                    <p:animScale>
                                      <p:cBhvr>
                                        <p:cTn id="106" dur="166" decel="50000">
                                          <p:stCondLst>
                                            <p:cond delay="1338"/>
                                          </p:stCondLst>
                                        </p:cTn>
                                        <p:tgtEl>
                                          <p:spTgt spid="51"/>
                                        </p:tgtEl>
                                      </p:cBhvr>
                                      <p:to x="100000" y="100000"/>
                                    </p:animScale>
                                    <p:animScale>
                                      <p:cBhvr>
                                        <p:cTn id="107" dur="26">
                                          <p:stCondLst>
                                            <p:cond delay="1642"/>
                                          </p:stCondLst>
                                        </p:cTn>
                                        <p:tgtEl>
                                          <p:spTgt spid="51"/>
                                        </p:tgtEl>
                                      </p:cBhvr>
                                      <p:to x="100000" y="90000"/>
                                    </p:animScale>
                                    <p:animScale>
                                      <p:cBhvr>
                                        <p:cTn id="108" dur="166" decel="50000">
                                          <p:stCondLst>
                                            <p:cond delay="1668"/>
                                          </p:stCondLst>
                                        </p:cTn>
                                        <p:tgtEl>
                                          <p:spTgt spid="51"/>
                                        </p:tgtEl>
                                      </p:cBhvr>
                                      <p:to x="100000" y="100000"/>
                                    </p:animScale>
                                    <p:animScale>
                                      <p:cBhvr>
                                        <p:cTn id="109" dur="26">
                                          <p:stCondLst>
                                            <p:cond delay="1808"/>
                                          </p:stCondLst>
                                        </p:cTn>
                                        <p:tgtEl>
                                          <p:spTgt spid="51"/>
                                        </p:tgtEl>
                                      </p:cBhvr>
                                      <p:to x="100000" y="95000"/>
                                    </p:animScale>
                                    <p:animScale>
                                      <p:cBhvr>
                                        <p:cTn id="110" dur="166" decel="50000">
                                          <p:stCondLst>
                                            <p:cond delay="1834"/>
                                          </p:stCondLst>
                                        </p:cTn>
                                        <p:tgtEl>
                                          <p:spTgt spid="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p:bldP spid="37" grpId="0"/>
      <p:bldP spid="39" grpId="0"/>
      <p:bldP spid="40" grpId="0"/>
      <p:bldP spid="41" grpId="0"/>
      <p:bldP spid="43" grpId="0"/>
      <p:bldP spid="45" grpId="0"/>
      <p:bldP spid="47" grpId="0"/>
      <p:bldP spid="48" grpId="0"/>
      <p:bldP spid="49" grpId="0" animBg="1"/>
      <p:bldP spid="50" grpId="0" animBg="1"/>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0" y="1071941"/>
            <a:ext cx="4572000" cy="46717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zh-CN" altLang="en-US" sz="1400" dirty="0">
              <a:solidFill>
                <a:schemeClr val="tx1">
                  <a:lumMod val="85000"/>
                  <a:lumOff val="15000"/>
                </a:schemeClr>
              </a:solidFill>
            </a:endParaRPr>
          </a:p>
        </p:txBody>
      </p:sp>
      <p:pic>
        <p:nvPicPr>
          <p:cNvPr id="3075" name="图片 2" descr="iblrak00648723.jpg"/>
          <p:cNvPicPr>
            <a:picLocks noChangeAspect="1"/>
          </p:cNvPicPr>
          <p:nvPr/>
        </p:nvPicPr>
        <p:blipFill>
          <a:blip r:embed="rId3">
            <a:grayscl/>
            <a:extLst>
              <a:ext uri="{28A0092B-C50C-407E-A947-70E740481C1C}">
                <a14:useLocalDpi xmlns="" xmlns:a14="http://schemas.microsoft.com/office/drawing/2010/main" val="0"/>
              </a:ext>
            </a:extLst>
          </a:blip>
          <a:srcRect t="4684"/>
          <a:stretch>
            <a:fillRect/>
          </a:stretch>
        </p:blipFill>
        <p:spPr bwMode="auto">
          <a:xfrm>
            <a:off x="1" y="1980595"/>
            <a:ext cx="4437608" cy="2819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6" name="Text Box 7"/>
          <p:cNvSpPr txBox="1">
            <a:spLocks noChangeArrowheads="1"/>
          </p:cNvSpPr>
          <p:nvPr/>
        </p:nvSpPr>
        <p:spPr bwMode="auto">
          <a:xfrm>
            <a:off x="4977040" y="1170470"/>
            <a:ext cx="3781786" cy="36158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91431" tIns="45715" rIns="91431" bIns="4571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514350" indent="-514350">
              <a:lnSpc>
                <a:spcPct val="300000"/>
              </a:lnSpc>
              <a:buFont typeface="+mj-lt"/>
              <a:buAutoNum type="romanUcPeriod"/>
            </a:pPr>
            <a:r>
              <a:rPr lang="zh-CN" altLang="en-US" b="1" dirty="0" smtClean="0">
                <a:solidFill>
                  <a:schemeClr val="bg1"/>
                </a:solidFill>
                <a:latin typeface="微软雅黑" pitchFamily="34" charset="-122"/>
                <a:ea typeface="微软雅黑" pitchFamily="34" charset="-122"/>
              </a:rPr>
              <a:t>什么是“大数据”</a:t>
            </a:r>
            <a:endParaRPr lang="en-US" altLang="zh-CN" b="1" dirty="0" smtClean="0">
              <a:solidFill>
                <a:schemeClr val="bg1"/>
              </a:solidFill>
              <a:latin typeface="微软雅黑" pitchFamily="34" charset="-122"/>
              <a:ea typeface="微软雅黑" pitchFamily="34" charset="-122"/>
            </a:endParaRPr>
          </a:p>
          <a:p>
            <a:pPr marL="514350" indent="-514350">
              <a:lnSpc>
                <a:spcPct val="300000"/>
              </a:lnSpc>
              <a:buFont typeface="+mj-lt"/>
              <a:buAutoNum type="romanUcPeriod"/>
            </a:pPr>
            <a:r>
              <a:rPr lang="zh-CN" altLang="en-US" b="1" dirty="0" smtClean="0">
                <a:solidFill>
                  <a:schemeClr val="bg1"/>
                </a:solidFill>
                <a:latin typeface="微软雅黑" pitchFamily="34" charset="-122"/>
                <a:ea typeface="微软雅黑" pitchFamily="34" charset="-122"/>
              </a:rPr>
              <a:t>大</a:t>
            </a:r>
            <a:r>
              <a:rPr lang="zh-CN" altLang="en-US" b="1" dirty="0">
                <a:solidFill>
                  <a:schemeClr val="bg1"/>
                </a:solidFill>
                <a:latin typeface="微软雅黑" pitchFamily="34" charset="-122"/>
                <a:ea typeface="微软雅黑" pitchFamily="34" charset="-122"/>
              </a:rPr>
              <a:t>数据的特征及其发展</a:t>
            </a:r>
            <a:r>
              <a:rPr lang="zh-CN" altLang="en-US" b="1" dirty="0" smtClean="0">
                <a:solidFill>
                  <a:schemeClr val="bg1"/>
                </a:solidFill>
                <a:latin typeface="微软雅黑" pitchFamily="34" charset="-122"/>
                <a:ea typeface="微软雅黑" pitchFamily="34" charset="-122"/>
              </a:rPr>
              <a:t>趋势</a:t>
            </a:r>
            <a:endParaRPr lang="zh-CN" altLang="en-US" b="1" dirty="0">
              <a:solidFill>
                <a:schemeClr val="bg1"/>
              </a:solidFill>
              <a:latin typeface="微软雅黑" pitchFamily="34" charset="-122"/>
              <a:ea typeface="微软雅黑" pitchFamily="34" charset="-122"/>
            </a:endParaRPr>
          </a:p>
          <a:p>
            <a:pPr marL="514350" indent="-514350">
              <a:lnSpc>
                <a:spcPct val="300000"/>
              </a:lnSpc>
              <a:buFont typeface="+mj-lt"/>
              <a:buAutoNum type="romanUcPeriod"/>
            </a:pPr>
            <a:r>
              <a:rPr lang="zh-CN" altLang="en-US" b="1" dirty="0" smtClean="0">
                <a:solidFill>
                  <a:schemeClr val="bg1"/>
                </a:solidFill>
                <a:latin typeface="微软雅黑" pitchFamily="34" charset="-122"/>
                <a:ea typeface="微软雅黑" pitchFamily="34" charset="-122"/>
              </a:rPr>
              <a:t>大数据的应用及优势</a:t>
            </a:r>
          </a:p>
          <a:p>
            <a:pPr marL="514350" indent="-514350">
              <a:lnSpc>
                <a:spcPct val="300000"/>
              </a:lnSpc>
              <a:buFont typeface="+mj-lt"/>
              <a:buAutoNum type="romanUcPeriod"/>
            </a:pPr>
            <a:r>
              <a:rPr lang="zh-CN" altLang="en-US" b="1" dirty="0" smtClean="0">
                <a:solidFill>
                  <a:schemeClr val="bg1"/>
                </a:solidFill>
                <a:latin typeface="微软雅黑" pitchFamily="34" charset="-122"/>
                <a:ea typeface="微软雅黑" pitchFamily="34" charset="-122"/>
              </a:rPr>
              <a:t>大数据银行业应用前景</a:t>
            </a:r>
            <a:endParaRPr lang="zh-CN" altLang="en-US" b="1" dirty="0">
              <a:solidFill>
                <a:schemeClr val="bg1"/>
              </a:solidFill>
              <a:latin typeface="微软雅黑" pitchFamily="34" charset="-122"/>
              <a:ea typeface="微软雅黑" pitchFamily="34" charset="-122"/>
            </a:endParaRPr>
          </a:p>
        </p:txBody>
      </p:sp>
      <p:sp>
        <p:nvSpPr>
          <p:cNvPr id="12" name="标题 1"/>
          <p:cNvSpPr>
            <a:spLocks noGrp="1"/>
          </p:cNvSpPr>
          <p:nvPr>
            <p:ph type="title"/>
          </p:nvPr>
        </p:nvSpPr>
        <p:spPr>
          <a:xfrm>
            <a:off x="1486371" y="2556632"/>
            <a:ext cx="2514466" cy="1520976"/>
          </a:xfrm>
        </p:spPr>
        <p:txBody>
          <a:bodyPr rtlCol="0">
            <a:normAutofit/>
          </a:bodyPr>
          <a:lstStyle/>
          <a:p>
            <a:pPr eaLnBrk="1" fontAlgn="auto" hangingPunct="1">
              <a:spcAft>
                <a:spcPts val="0"/>
              </a:spcAft>
              <a:defRPr/>
            </a:pPr>
            <a:r>
              <a:rPr lang="zh-CN" altLang="en-US" sz="4800" b="1" dirty="0">
                <a:solidFill>
                  <a:srgbClr val="69A6FF"/>
                </a:solidFill>
                <a:latin typeface="微软雅黑" pitchFamily="34" charset="-122"/>
                <a:ea typeface="微软雅黑" pitchFamily="34" charset="-122"/>
              </a:rPr>
              <a:t>目录</a:t>
            </a:r>
            <a:r>
              <a:rPr lang="zh-CN" altLang="en-US" sz="2800" b="1" dirty="0">
                <a:solidFill>
                  <a:srgbClr val="69A6FF"/>
                </a:solidFill>
                <a:latin typeface="微软雅黑" pitchFamily="34" charset="-122"/>
                <a:ea typeface="微软雅黑" pitchFamily="34" charset="-122"/>
              </a:rPr>
              <a:t> </a:t>
            </a:r>
            <a:endParaRPr lang="zh-CN" altLang="en-US" b="1" dirty="0">
              <a:solidFill>
                <a:srgbClr val="69A6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353898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anim calcmode="lin" valueType="num">
                                      <p:cBhvr additive="base">
                                        <p:cTn id="7" dur="500" fill="hold"/>
                                        <p:tgtEl>
                                          <p:spTgt spid="307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76">
                                            <p:txEl>
                                              <p:pRg st="1" end="1"/>
                                            </p:txEl>
                                          </p:spTgt>
                                        </p:tgtEl>
                                        <p:attrNameLst>
                                          <p:attrName>style.visibility</p:attrName>
                                        </p:attrNameLst>
                                      </p:cBhvr>
                                      <p:to>
                                        <p:strVal val="visible"/>
                                      </p:to>
                                    </p:set>
                                    <p:anim calcmode="lin" valueType="num">
                                      <p:cBhvr additive="base">
                                        <p:cTn id="11" dur="500" fill="hold"/>
                                        <p:tgtEl>
                                          <p:spTgt spid="307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7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076">
                                            <p:txEl>
                                              <p:pRg st="2" end="2"/>
                                            </p:txEl>
                                          </p:spTgt>
                                        </p:tgtEl>
                                        <p:attrNameLst>
                                          <p:attrName>style.visibility</p:attrName>
                                        </p:attrNameLst>
                                      </p:cBhvr>
                                      <p:to>
                                        <p:strVal val="visible"/>
                                      </p:to>
                                    </p:set>
                                    <p:anim calcmode="lin" valueType="num">
                                      <p:cBhvr additive="base">
                                        <p:cTn id="15" dur="500" fill="hold"/>
                                        <p:tgtEl>
                                          <p:spTgt spid="3076">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076">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076">
                                            <p:txEl>
                                              <p:pRg st="3" end="3"/>
                                            </p:txEl>
                                          </p:spTgt>
                                        </p:tgtEl>
                                        <p:attrNameLst>
                                          <p:attrName>style.visibility</p:attrName>
                                        </p:attrNameLst>
                                      </p:cBhvr>
                                      <p:to>
                                        <p:strVal val="visible"/>
                                      </p:to>
                                    </p:set>
                                    <p:anim calcmode="lin" valueType="num">
                                      <p:cBhvr additive="base">
                                        <p:cTn id="19" dur="500" fill="hold"/>
                                        <p:tgtEl>
                                          <p:spTgt spid="3076">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디자인 사용자 지정">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디자인 사용자 지정">
      <a:majorFont>
        <a:latin typeface="HY헤드라인M"/>
        <a:ea typeface="HY헤드라인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0" lang="ko-KR" sz="18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0" lang="ko-KR" sz="18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8132</TotalTime>
  <Words>4972</Words>
  <Application>Microsoft Office PowerPoint</Application>
  <PresentationFormat>全屏显示(4:3)</PresentationFormat>
  <Paragraphs>582</Paragraphs>
  <Slides>51</Slides>
  <Notes>23</Notes>
  <HiddenSlides>0</HiddenSlides>
  <MMClips>0</MMClips>
  <ScaleCrop>false</ScaleCrop>
  <HeadingPairs>
    <vt:vector size="4" baseType="variant">
      <vt:variant>
        <vt:lpstr>主题</vt:lpstr>
      </vt:variant>
      <vt:variant>
        <vt:i4>3</vt:i4>
      </vt:variant>
      <vt:variant>
        <vt:lpstr>幻灯片标题</vt:lpstr>
      </vt:variant>
      <vt:variant>
        <vt:i4>51</vt:i4>
      </vt:variant>
    </vt:vector>
  </HeadingPairs>
  <TitlesOfParts>
    <vt:vector size="54" baseType="lpstr">
      <vt:lpstr>默认设计模板</vt:lpstr>
      <vt:lpstr>1_默认设计模板</vt:lpstr>
      <vt:lpstr>디자인 사용자 지정</vt:lpstr>
      <vt:lpstr>幻灯片 1</vt:lpstr>
      <vt:lpstr>幻灯片 2</vt:lpstr>
      <vt:lpstr>幻灯片 3</vt:lpstr>
      <vt:lpstr>幻灯片 4</vt:lpstr>
      <vt:lpstr>幻灯片 5</vt:lpstr>
      <vt:lpstr>幻灯片 6</vt:lpstr>
      <vt:lpstr>幻灯片 7</vt:lpstr>
      <vt:lpstr>幻灯片 8</vt:lpstr>
      <vt:lpstr>目录 </vt:lpstr>
      <vt:lpstr>幻灯片 10</vt:lpstr>
      <vt:lpstr>幻灯片 11</vt:lpstr>
      <vt:lpstr>幻灯片 12</vt:lpstr>
      <vt:lpstr>幻灯片 13</vt:lpstr>
      <vt:lpstr>幻灯片 14</vt:lpstr>
      <vt:lpstr>大数据约90%是机器数据：</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客户画像案例</vt:lpstr>
      <vt:lpstr> 风险管控案例--ZestFinance </vt:lpstr>
      <vt:lpstr>传统信用评估的不足</vt:lpstr>
      <vt:lpstr>ZestFinance大数据信用评估的实践</vt:lpstr>
      <vt:lpstr>ZestFinance大数据信用评估的意义</vt:lpstr>
      <vt:lpstr>幻灯片 46</vt:lpstr>
      <vt:lpstr>幻灯片 47</vt:lpstr>
      <vt:lpstr>幻灯片 48</vt:lpstr>
      <vt:lpstr>幻灯片 49</vt:lpstr>
      <vt:lpstr>幻灯片 50</vt:lpstr>
      <vt:lpstr>幻灯片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Zhenghui</dc:creator>
  <cp:lastModifiedBy>whieb</cp:lastModifiedBy>
  <cp:revision>579</cp:revision>
  <dcterms:created xsi:type="dcterms:W3CDTF">2013-01-08T13:12:07Z</dcterms:created>
  <dcterms:modified xsi:type="dcterms:W3CDTF">2014-11-21T09:36:30Z</dcterms:modified>
</cp:coreProperties>
</file>